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  <p:sldMasterId id="2147483949" r:id="rId6"/>
  </p:sldMasterIdLst>
  <p:notesMasterIdLst>
    <p:notesMasterId r:id="rId21"/>
  </p:notesMasterIdLst>
  <p:handoutMasterIdLst>
    <p:handoutMasterId r:id="rId22"/>
  </p:handoutMasterIdLst>
  <p:sldIdLst>
    <p:sldId id="265" r:id="rId7"/>
    <p:sldId id="689" r:id="rId8"/>
    <p:sldId id="697" r:id="rId9"/>
    <p:sldId id="700" r:id="rId10"/>
    <p:sldId id="550" r:id="rId11"/>
    <p:sldId id="690" r:id="rId12"/>
    <p:sldId id="693" r:id="rId13"/>
    <p:sldId id="694" r:id="rId14"/>
    <p:sldId id="692" r:id="rId15"/>
    <p:sldId id="691" r:id="rId16"/>
    <p:sldId id="695" r:id="rId17"/>
    <p:sldId id="696" r:id="rId18"/>
    <p:sldId id="698" r:id="rId19"/>
    <p:sldId id="699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13">
          <p15:clr>
            <a:srgbClr val="A4A3A4"/>
          </p15:clr>
        </p15:guide>
        <p15:guide id="2" pos="52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3A5E"/>
    <a:srgbClr val="69FF6B"/>
    <a:srgbClr val="2853D5"/>
    <a:srgbClr val="FF672B"/>
    <a:srgbClr val="FFEF46"/>
    <a:srgbClr val="D02733"/>
    <a:srgbClr val="A7C681"/>
    <a:srgbClr val="CC2DFF"/>
    <a:srgbClr val="C2E02B"/>
    <a:srgbClr val="A5E0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1891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1880" y="200"/>
      </p:cViewPr>
      <p:guideLst>
        <p:guide orient="horz" pos="3013"/>
        <p:guide pos="52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-280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DD5B6-C0C3-6E46-ABA6-F0DC83940BCC}" type="datetimeFigureOut">
              <a:rPr lang="en-US" smtClean="0"/>
              <a:t>8/21/19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E87AA-8BB3-5547-B324-B20C483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410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73FC99E-49A7-C34D-8EDA-CF4B9EDD6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546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tell me the moon is shining, show me the glint of light on broken glass.  Anton Chekhov (1860-1904)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3FC99E-49A7-C34D-8EDA-CF4B9EDD6C7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37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orrected_dandelion_girlCOV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4100"/>
            <a:ext cx="9144000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042988" y="523875"/>
            <a:ext cx="7124700" cy="639763"/>
            <a:chOff x="867533" y="468564"/>
            <a:chExt cx="7532688" cy="676275"/>
          </a:xfrm>
        </p:grpSpPr>
        <p:pic>
          <p:nvPicPr>
            <p:cNvPr id="4" name="Picture 34" descr="VertexLogo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533" y="468564"/>
              <a:ext cx="1260475" cy="65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6" descr="SOP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2533" y="774952"/>
              <a:ext cx="56276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0" y="0"/>
            <a:ext cx="9144000" cy="241300"/>
          </a:xfrm>
          <a:prstGeom prst="rect">
            <a:avLst/>
          </a:prstGeom>
          <a:solidFill>
            <a:srgbClr val="53247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22410-E14D-E947-817A-048C3E4AC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©2017 Vertex Pharmaceuticals Incorporated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062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©2017 Vertex Pharmaceuticals Incorporated</a:t>
            </a:r>
            <a:endParaRPr lang="en-US" dirty="0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C37E0-538F-C14C-944A-60E3F4846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0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2263" y="304800"/>
            <a:ext cx="2122487" cy="5440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215063" cy="5440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©2017 Vertex Pharmaceuticals Incorporated</a:t>
            </a:r>
            <a:endParaRPr lang="en-US" dirty="0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A2372-F72D-F748-ADC9-7FE7E174E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68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0" y="-1"/>
            <a:ext cx="9144000" cy="6858001"/>
          </a:xfrm>
          <a:prstGeom prst="rect">
            <a:avLst/>
          </a:prstGeom>
          <a:gradFill>
            <a:gsLst>
              <a:gs pos="2000">
                <a:srgbClr val="351653"/>
              </a:gs>
              <a:gs pos="99000">
                <a:srgbClr val="471E6F"/>
              </a:gs>
            </a:gsLst>
          </a:gra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203159"/>
            <a:ext cx="9144000" cy="427618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11" name="Picture 10" descr="LOGO_tag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178" y="1948601"/>
            <a:ext cx="6966432" cy="1815945"/>
          </a:xfrm>
          <a:prstGeom prst="rect">
            <a:avLst/>
          </a:prstGeom>
        </p:spPr>
      </p:pic>
      <p:sp>
        <p:nvSpPr>
          <p:cNvPr id="12" name="Text Box 7"/>
          <p:cNvSpPr txBox="1">
            <a:spLocks noChangeArrowheads="1"/>
          </p:cNvSpPr>
          <p:nvPr userDrawn="1"/>
        </p:nvSpPr>
        <p:spPr bwMode="auto">
          <a:xfrm>
            <a:off x="4251492" y="3858712"/>
            <a:ext cx="3181350" cy="6111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5D7035"/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53247F"/>
                </a:solidFill>
                <a:cs typeface="Arial" charset="0"/>
              </a:rPr>
              <a:t>Title Placeholder</a:t>
            </a:r>
            <a:endParaRPr lang="en-US" sz="1200" dirty="0">
              <a:solidFill>
                <a:srgbClr val="53247F"/>
              </a:solidFill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5A8ABE"/>
                </a:solidFill>
                <a:cs typeface="Arial" charset="0"/>
              </a:rPr>
              <a:t>Name    |    Date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4614454" y="352765"/>
            <a:ext cx="4116411" cy="548268"/>
            <a:chOff x="2047717" y="272553"/>
            <a:chExt cx="5208153" cy="693678"/>
          </a:xfrm>
        </p:grpSpPr>
        <p:pic>
          <p:nvPicPr>
            <p:cNvPr id="14" name="Picture 13" descr="vertexlogoSOP_R_white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47717" y="272553"/>
              <a:ext cx="1116693" cy="632602"/>
            </a:xfrm>
            <a:prstGeom prst="rect">
              <a:avLst/>
            </a:prstGeom>
          </p:spPr>
        </p:pic>
        <p:pic>
          <p:nvPicPr>
            <p:cNvPr id="15" name="Picture 14" descr="vertexlogoSOP_R_white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8952"/>
            <a:stretch/>
          </p:blipFill>
          <p:spPr>
            <a:xfrm>
              <a:off x="3295611" y="448486"/>
              <a:ext cx="3960259" cy="517745"/>
            </a:xfrm>
            <a:prstGeom prst="rect">
              <a:avLst/>
            </a:prstGeom>
          </p:spPr>
        </p:pic>
      </p:grpSp>
      <p:pic>
        <p:nvPicPr>
          <p:cNvPr id="16" name="Picture 15" descr="horiz_break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6448"/>
            <a:ext cx="9144000" cy="119317"/>
          </a:xfrm>
          <a:prstGeom prst="rect">
            <a:avLst/>
          </a:prstGeom>
        </p:spPr>
      </p:pic>
      <p:sp>
        <p:nvSpPr>
          <p:cNvPr id="17" name="Footer Placeholder 4"/>
          <p:cNvSpPr txBox="1">
            <a:spLocks/>
          </p:cNvSpPr>
          <p:nvPr userDrawn="1"/>
        </p:nvSpPr>
        <p:spPr bwMode="auto">
          <a:xfrm>
            <a:off x="233574" y="6577012"/>
            <a:ext cx="915014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800" dirty="0">
                <a:solidFill>
                  <a:srgbClr val="FFFFFF"/>
                </a:solidFill>
              </a:rPr>
              <a:t>©2015 Vertex Pharmaceuticals Incorporated</a:t>
            </a:r>
          </a:p>
        </p:txBody>
      </p:sp>
    </p:spTree>
    <p:extLst>
      <p:ext uri="{BB962C8B-B14F-4D97-AF65-F5344CB8AC3E}">
        <p14:creationId xmlns:p14="http://schemas.microsoft.com/office/powerpoint/2010/main" val="2189627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©2017 Vertex Pharmaceuticals Incorporated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8C2D1-DB87-0B46-A026-7A31BCD3D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16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©2017 Vertex Pharmaceuticals Incorporated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8C2D1-DB87-0B46-A026-7A31BCD3D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10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©2017 Vertex Pharmaceuticals Incorporated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9D551-E69D-5F41-9B84-02A3D600B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40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65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219200"/>
            <a:ext cx="4165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©2017 Vertex Pharmaceuticals Incorporated</a:t>
            </a:r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A7301-00DF-6E40-99E6-204F781DA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16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©2017 Vertex Pharmaceuticals Incorporated</a:t>
            </a:r>
          </a:p>
        </p:txBody>
      </p:sp>
      <p:sp>
        <p:nvSpPr>
          <p:cNvPr id="8" name="Rectangle 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5418C-96C4-5D48-ACF2-CA9BE7A67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55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©2017 Vertex Pharmaceuticals Incorporated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D3A74-3DC9-CA43-B7CE-1BDB768C1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96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©2017 Vertex Pharmaceuticals Incorporated</a:t>
            </a:r>
          </a:p>
        </p:txBody>
      </p:sp>
      <p:sp>
        <p:nvSpPr>
          <p:cNvPr id="3" name="Rectangle 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BF3A7-85F3-684E-8EC5-D649333B5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45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©2017 Vertex Pharmaceuticals Incorporated</a:t>
            </a:r>
            <a:endParaRPr lang="en-US" dirty="0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CC0DE-3C22-204F-915C-6D030080D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78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©2017 Vertex Pharmaceuticals Incorporated</a:t>
            </a:r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2101-8469-B842-9571-5CD6F0A08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38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©2017 Vertex Pharmaceuticals Incorporated</a:t>
            </a:r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EF2A8-EF91-6646-9D88-7B1AD16DC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0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©2017 Vertex Pharmaceuticals Incorporated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2CFE0-EEF9-2043-BD1B-152E0CD9D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14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2263" y="304800"/>
            <a:ext cx="2122487" cy="5440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215063" cy="5440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©2017 Vertex Pharmaceuticals Incorporated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FF6F6-BAD5-E04A-88E9-E1C24B585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4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©2017 Vertex Pharmaceuticals Incorporated</a:t>
            </a:r>
            <a:endParaRPr lang="en-US" dirty="0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3AEA2-F42C-9F44-B17A-873F5701C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03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65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219200"/>
            <a:ext cx="4165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©2017 Vertex Pharmaceuticals Incorporated</a:t>
            </a:r>
            <a:endParaRPr lang="en-US" dirty="0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D0145-E961-3C4A-9902-7581411C2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3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©2017 Vertex Pharmaceuticals Incorporated</a:t>
            </a:r>
            <a:endParaRPr lang="en-US" dirty="0"/>
          </a:p>
        </p:txBody>
      </p:sp>
      <p:sp>
        <p:nvSpPr>
          <p:cNvPr id="8" name="Rectangle 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9176F-CDBC-2946-81B2-E093BCA13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52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©2017 Vertex Pharmaceuticals Incorporated</a:t>
            </a:r>
            <a:endParaRPr lang="en-US" dirty="0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D1180-4386-674C-8F29-07434DC76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©2017 Vertex Pharmaceuticals Incorporated</a:t>
            </a:r>
            <a:endParaRPr lang="en-US" dirty="0"/>
          </a:p>
        </p:txBody>
      </p:sp>
      <p:sp>
        <p:nvSpPr>
          <p:cNvPr id="3" name="Rectangle 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5D132-9F1E-2748-A641-5B104578C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5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©2017 Vertex Pharmaceuticals Incorporated</a:t>
            </a:r>
            <a:endParaRPr lang="en-US" dirty="0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30843-F330-5F47-B5CE-39AD63647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17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©2017 Vertex Pharmaceuticals Incorporated</a:t>
            </a:r>
            <a:endParaRPr lang="en-US" dirty="0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0DEE6-B1D4-024A-A90A-86F0FB950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3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4899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1027" name="Group 21"/>
          <p:cNvGrpSpPr>
            <a:grpSpLocks/>
          </p:cNvGrpSpPr>
          <p:nvPr/>
        </p:nvGrpSpPr>
        <p:grpSpPr bwMode="auto">
          <a:xfrm>
            <a:off x="0" y="6635750"/>
            <a:ext cx="9144000" cy="225425"/>
            <a:chOff x="36" y="4118"/>
            <a:chExt cx="5760" cy="142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36" y="4159"/>
              <a:ext cx="5760" cy="101"/>
            </a:xfrm>
            <a:prstGeom prst="rect">
              <a:avLst/>
            </a:prstGeom>
            <a:solidFill>
              <a:srgbClr val="3E2C7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666666"/>
                </a:solidFill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36" y="4118"/>
              <a:ext cx="5760" cy="41"/>
            </a:xfrm>
            <a:prstGeom prst="rect">
              <a:avLst/>
            </a:prstGeom>
            <a:solidFill>
              <a:srgbClr val="B8B6C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666666"/>
                </a:solidFill>
              </a:endParaRPr>
            </a:p>
          </p:txBody>
        </p:sp>
      </p:grpSp>
      <p:sp>
        <p:nvSpPr>
          <p:cNvPr id="1028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83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29" name="Picture 6" descr="Vertex Logo PP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0700" y="6116638"/>
            <a:ext cx="8318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3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672263"/>
            <a:ext cx="404812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1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©2017 Vertex Pharmaceuticals Incorporated</a:t>
            </a:r>
            <a:endParaRPr lang="en-US" dirty="0"/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900" y="6670675"/>
            <a:ext cx="3270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3068FB8-C79D-2D49-A9E2-3D4B9106F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53247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53247F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53247F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53247F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53247F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53247F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53247F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53247F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53247F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227013" indent="-227013" algn="l" rtl="0" eaLnBrk="1" fontAlgn="base" hangingPunct="1">
        <a:spcBef>
          <a:spcPct val="20000"/>
        </a:spcBef>
        <a:spcAft>
          <a:spcPct val="0"/>
        </a:spcAft>
        <a:buClr>
          <a:srgbClr val="53247F"/>
        </a:buClr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087438" indent="-173038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539875" indent="-168275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00250" indent="-17145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457450" indent="-17145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666666"/>
          </a:solidFill>
          <a:latin typeface="+mn-lt"/>
          <a:ea typeface="+mn-ea"/>
        </a:defRPr>
      </a:lvl6pPr>
      <a:lvl7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666666"/>
          </a:solidFill>
          <a:latin typeface="+mn-lt"/>
          <a:ea typeface="+mn-ea"/>
        </a:defRPr>
      </a:lvl7pPr>
      <a:lvl8pPr marL="3371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666666"/>
          </a:solidFill>
          <a:latin typeface="+mn-lt"/>
          <a:ea typeface="+mn-ea"/>
        </a:defRPr>
      </a:lvl8pPr>
      <a:lvl9pPr marL="3829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66666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1222858"/>
            <a:ext cx="9144000" cy="5635141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4899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1027" name="Group 21"/>
          <p:cNvGrpSpPr>
            <a:grpSpLocks/>
          </p:cNvGrpSpPr>
          <p:nvPr/>
        </p:nvGrpSpPr>
        <p:grpSpPr bwMode="auto">
          <a:xfrm>
            <a:off x="0" y="6635779"/>
            <a:ext cx="9144000" cy="225426"/>
            <a:chOff x="36" y="4118"/>
            <a:chExt cx="5760" cy="142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36" y="4159"/>
              <a:ext cx="5760" cy="101"/>
            </a:xfrm>
            <a:prstGeom prst="rect">
              <a:avLst/>
            </a:prstGeom>
            <a:solidFill>
              <a:srgbClr val="3E2C7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666666"/>
                </a:solidFill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36" y="4118"/>
              <a:ext cx="5760" cy="41"/>
            </a:xfrm>
            <a:prstGeom prst="rect">
              <a:avLst/>
            </a:prstGeom>
            <a:solidFill>
              <a:srgbClr val="B8B6C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666666"/>
                </a:solidFill>
              </a:endParaRPr>
            </a:p>
          </p:txBody>
        </p:sp>
      </p:grpSp>
      <p:sp>
        <p:nvSpPr>
          <p:cNvPr id="1028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83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9" name="Picture 6" descr="Vertex Logo PP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0700" y="6069606"/>
            <a:ext cx="8318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3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672263"/>
            <a:ext cx="404812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1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©2017 Vertex Pharmaceuticals Incorporated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900" y="6670675"/>
            <a:ext cx="3270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64382BB-C15B-5540-8D32-D170C337F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 descr="horiz_breaker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99019"/>
            <a:ext cx="9144000" cy="1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4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53247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53247F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53247F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53247F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53247F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53247F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53247F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53247F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53247F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227013" indent="-227013" algn="l" rtl="0" eaLnBrk="1" fontAlgn="base" hangingPunct="1">
        <a:spcBef>
          <a:spcPct val="20000"/>
        </a:spcBef>
        <a:spcAft>
          <a:spcPct val="0"/>
        </a:spcAft>
        <a:buClr>
          <a:srgbClr val="53247F"/>
        </a:buClr>
        <a:buFont typeface="Times" charset="0"/>
        <a:buChar char="•"/>
        <a:defRPr sz="2200">
          <a:solidFill>
            <a:srgbClr val="666666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666666"/>
          </a:solidFill>
          <a:latin typeface="+mn-lt"/>
          <a:ea typeface="+mn-ea"/>
        </a:defRPr>
      </a:lvl2pPr>
      <a:lvl3pPr marL="1087438" indent="-173038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666666"/>
          </a:solidFill>
          <a:latin typeface="+mn-lt"/>
          <a:ea typeface="+mn-ea"/>
        </a:defRPr>
      </a:lvl3pPr>
      <a:lvl4pPr marL="1539875" indent="-168275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rgbClr val="666666"/>
          </a:solidFill>
          <a:latin typeface="+mn-lt"/>
          <a:ea typeface="+mn-ea"/>
        </a:defRPr>
      </a:lvl4pPr>
      <a:lvl5pPr marL="2000250" indent="-17145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666666"/>
          </a:solidFill>
          <a:latin typeface="+mn-lt"/>
          <a:ea typeface="+mn-ea"/>
        </a:defRPr>
      </a:lvl5pPr>
      <a:lvl6pPr marL="2457450" indent="-17145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666666"/>
          </a:solidFill>
          <a:latin typeface="+mn-lt"/>
          <a:ea typeface="+mn-ea"/>
        </a:defRPr>
      </a:lvl6pPr>
      <a:lvl7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666666"/>
          </a:solidFill>
          <a:latin typeface="+mn-lt"/>
          <a:ea typeface="+mn-ea"/>
        </a:defRPr>
      </a:lvl7pPr>
      <a:lvl8pPr marL="3371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666666"/>
          </a:solidFill>
          <a:latin typeface="+mn-lt"/>
          <a:ea typeface="+mn-ea"/>
        </a:defRPr>
      </a:lvl8pPr>
      <a:lvl9pPr marL="3829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66666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7B269C-A4F0-CE42-88E4-A6A385339A4D}" type="slidenum">
              <a:rPr lang="en-US" sz="800">
                <a:solidFill>
                  <a:srgbClr val="FFFFFF"/>
                </a:solidFill>
              </a:rPr>
              <a:pPr/>
              <a:t>1</a:t>
            </a:fld>
            <a:endParaRPr lang="en-US" sz="800">
              <a:solidFill>
                <a:srgbClr val="FFFFFF"/>
              </a:solidFill>
            </a:endParaRPr>
          </a:p>
        </p:txBody>
      </p:sp>
      <p:sp>
        <p:nvSpPr>
          <p:cNvPr id="16386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" y="6670675"/>
            <a:ext cx="4048125" cy="1698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800">
                <a:solidFill>
                  <a:schemeClr val="bg1"/>
                </a:solidFill>
                <a:cs typeface="Arial" charset="0"/>
              </a:rPr>
              <a:t>©2017 Vertex Pharmaceuticals Incorporated</a:t>
            </a:r>
          </a:p>
        </p:txBody>
      </p:sp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4110038" y="4746625"/>
            <a:ext cx="1857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pic>
        <p:nvPicPr>
          <p:cNvPr id="16388" name="Picture 1" descr="Corrected_dandelion_girlCOV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4100"/>
            <a:ext cx="9144000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9" name="Group 13"/>
          <p:cNvGrpSpPr>
            <a:grpSpLocks/>
          </p:cNvGrpSpPr>
          <p:nvPr/>
        </p:nvGrpSpPr>
        <p:grpSpPr bwMode="auto">
          <a:xfrm>
            <a:off x="1042988" y="523875"/>
            <a:ext cx="7124700" cy="639763"/>
            <a:chOff x="867533" y="468564"/>
            <a:chExt cx="7532688" cy="676275"/>
          </a:xfrm>
        </p:grpSpPr>
        <p:pic>
          <p:nvPicPr>
            <p:cNvPr id="16393" name="Picture 34" descr="VertexLogo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533" y="468564"/>
              <a:ext cx="1260475" cy="65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" name="Picture 36" descr="SOP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2533" y="774952"/>
              <a:ext cx="56276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0" name="Rectangle 14"/>
          <p:cNvSpPr>
            <a:spLocks noChangeArrowheads="1"/>
          </p:cNvSpPr>
          <p:nvPr/>
        </p:nvSpPr>
        <p:spPr bwMode="auto">
          <a:xfrm>
            <a:off x="0" y="0"/>
            <a:ext cx="9144000" cy="241300"/>
          </a:xfrm>
          <a:prstGeom prst="rect">
            <a:avLst/>
          </a:prstGeom>
          <a:solidFill>
            <a:srgbClr val="53247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701636" y="4976812"/>
            <a:ext cx="6185911" cy="132343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5D7035"/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BACE 1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</a:rPr>
              <a:t>(beta-site amyloid precursor protein cleaving enzyme 1)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</a:rPr>
              <a:t>Georgia McGaughey 22 Aug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BACE = flexibility = aspartic acids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3CC0DE-3C22-204F-915C-6D030080D63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 descr="Screen Shot 2019-08-07 at 6.45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4700737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5C2F3BF-46E2-0041-8DBA-B041D8BF61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200" y="6672263"/>
            <a:ext cx="4048125" cy="169862"/>
          </a:xfrm>
        </p:spPr>
        <p:txBody>
          <a:bodyPr/>
          <a:lstStyle/>
          <a:p>
            <a:pPr>
              <a:defRPr/>
            </a:pPr>
            <a:r>
              <a:rPr lang="en-US" dirty="0"/>
              <a:t>©2019 Vertex Pharmaceuticals Incorporated</a:t>
            </a:r>
          </a:p>
        </p:txBody>
      </p:sp>
    </p:spTree>
    <p:extLst>
      <p:ext uri="{BB962C8B-B14F-4D97-AF65-F5344CB8AC3E}">
        <p14:creationId xmlns:p14="http://schemas.microsoft.com/office/powerpoint/2010/main" val="518486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&amp; water mediated interactions 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3CC0DE-3C22-204F-915C-6D030080D63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6" descr="Screen Shot 2019-08-07 at 7.10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4180606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F6E11B4-2F8A-7D45-9CB5-2C4997A7FE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200" y="6672263"/>
            <a:ext cx="4048125" cy="169862"/>
          </a:xfrm>
        </p:spPr>
        <p:txBody>
          <a:bodyPr/>
          <a:lstStyle/>
          <a:p>
            <a:pPr>
              <a:defRPr/>
            </a:pPr>
            <a:r>
              <a:rPr lang="en-US" dirty="0"/>
              <a:t>©2019 Vertex Pharmaceuticals Incorporated</a:t>
            </a:r>
          </a:p>
        </p:txBody>
      </p:sp>
    </p:spTree>
    <p:extLst>
      <p:ext uri="{BB962C8B-B14F-4D97-AF65-F5344CB8AC3E}">
        <p14:creationId xmlns:p14="http://schemas.microsoft.com/office/powerpoint/2010/main" val="1851016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&amp; water mediated interactions 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3CC0DE-3C22-204F-915C-6D030080D63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3" name="Picture 2" descr="Screen Shot 2019-08-07 at 7.10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23067"/>
            <a:ext cx="5321300" cy="4013200"/>
          </a:xfrm>
          <a:prstGeom prst="rect">
            <a:avLst/>
          </a:prstGeom>
        </p:spPr>
      </p:pic>
      <p:pic>
        <p:nvPicPr>
          <p:cNvPr id="8" name="Picture 7" descr="Screen Shot 2019-08-07 at 7.13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867" y="1321858"/>
            <a:ext cx="4826000" cy="2070100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491267B-5EF9-234F-9E11-B1DFAACC01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200" y="6672263"/>
            <a:ext cx="4048125" cy="169862"/>
          </a:xfrm>
        </p:spPr>
        <p:txBody>
          <a:bodyPr/>
          <a:lstStyle/>
          <a:p>
            <a:pPr>
              <a:defRPr/>
            </a:pPr>
            <a:r>
              <a:rPr lang="en-US" dirty="0"/>
              <a:t>©2019 Vertex Pharmaceuticals Incorporated</a:t>
            </a:r>
          </a:p>
        </p:txBody>
      </p:sp>
    </p:spTree>
    <p:extLst>
      <p:ext uri="{BB962C8B-B14F-4D97-AF65-F5344CB8AC3E}">
        <p14:creationId xmlns:p14="http://schemas.microsoft.com/office/powerpoint/2010/main" val="3761957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8A8D4-7CC8-BA4D-B1B6-58B35E227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 (BACE) based on D3R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2841A-DF8B-FE45-B82E-C2A89B7C3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Scoring functions </a:t>
            </a:r>
            <a:r>
              <a:rPr lang="en-US" i="1" dirty="0"/>
              <a:t>tend</a:t>
            </a:r>
            <a:r>
              <a:rPr lang="en-US" dirty="0"/>
              <a:t> to perform well when multiple h-bonds are present</a:t>
            </a:r>
          </a:p>
          <a:p>
            <a:pPr lvl="1"/>
            <a:r>
              <a:rPr lang="en-US" dirty="0"/>
              <a:t>e.g. Glide/Gold</a:t>
            </a:r>
          </a:p>
          <a:p>
            <a:pPr lvl="1"/>
            <a:endParaRPr lang="en-US" dirty="0"/>
          </a:p>
          <a:p>
            <a:r>
              <a:rPr lang="en-US" dirty="0"/>
              <a:t>“Shape only” (using diverse </a:t>
            </a:r>
            <a:r>
              <a:rPr lang="en-US" dirty="0" err="1"/>
              <a:t>chemotypes</a:t>
            </a:r>
            <a:r>
              <a:rPr lang="en-US" dirty="0"/>
              <a:t>) would be a challenge</a:t>
            </a:r>
          </a:p>
          <a:p>
            <a:endParaRPr lang="en-US" dirty="0"/>
          </a:p>
          <a:p>
            <a:r>
              <a:rPr lang="en-US" dirty="0"/>
              <a:t>Macrocycles </a:t>
            </a:r>
            <a:r>
              <a:rPr lang="en-US" i="1" dirty="0"/>
              <a:t>tend</a:t>
            </a:r>
            <a:r>
              <a:rPr lang="en-US" dirty="0"/>
              <a:t> to have less flexibility than acyclic compounds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BC20E-3D8D-2B40-9473-0670F9FF69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©2019 Vertex Pharmaceuticals Incorporated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05FA-3D0A-5249-8DD8-A1B273DA44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3CC0DE-3C22-204F-915C-6D030080D63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73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E2E8E-8B30-A341-873F-A0C15A33D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with BACE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E910E-116D-4249-ACA2-E1F4A9402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Treatment of different protonation states</a:t>
            </a:r>
          </a:p>
          <a:p>
            <a:endParaRPr lang="en-US" dirty="0"/>
          </a:p>
          <a:p>
            <a:r>
              <a:rPr lang="en-US" dirty="0"/>
              <a:t>Different </a:t>
            </a:r>
            <a:r>
              <a:rPr lang="en-US" dirty="0" err="1"/>
              <a:t>chemotypes</a:t>
            </a:r>
            <a:r>
              <a:rPr lang="en-US" dirty="0"/>
              <a:t> for cross over design</a:t>
            </a:r>
          </a:p>
          <a:p>
            <a:pPr lvl="1"/>
            <a:r>
              <a:rPr lang="en-US" dirty="0"/>
              <a:t>Patent busting</a:t>
            </a:r>
          </a:p>
          <a:p>
            <a:pPr lvl="1"/>
            <a:r>
              <a:rPr lang="en-US" dirty="0"/>
              <a:t>Mitigation of safety risk</a:t>
            </a:r>
          </a:p>
          <a:p>
            <a:pPr lvl="1"/>
            <a:endParaRPr lang="en-US" dirty="0"/>
          </a:p>
          <a:p>
            <a:r>
              <a:rPr lang="en-US" dirty="0"/>
              <a:t>Role of waters</a:t>
            </a:r>
          </a:p>
          <a:p>
            <a:pPr lvl="1"/>
            <a:r>
              <a:rPr lang="en-US" dirty="0"/>
              <a:t>Water mediated interactions with aspartic acids</a:t>
            </a:r>
          </a:p>
          <a:p>
            <a:pPr lvl="1"/>
            <a:r>
              <a:rPr lang="en-US" dirty="0"/>
              <a:t>Water displacement with </a:t>
            </a:r>
            <a:r>
              <a:rPr lang="en-US" dirty="0" err="1"/>
              <a:t>spiropiperidines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C56032-6849-C14A-BB40-0BEA6809B2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©2019 Vertex Pharmaceuticals Incorporated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12E0CE-0A1E-6948-B4D6-9DC6C7360C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3CC0DE-3C22-204F-915C-6D030080D63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93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Been aware of D3R since its inception</a:t>
            </a:r>
          </a:p>
          <a:p>
            <a:pPr lvl="1"/>
            <a:r>
              <a:rPr lang="en-US" dirty="0"/>
              <a:t>&amp; previously, with CSAR</a:t>
            </a:r>
          </a:p>
          <a:p>
            <a:pPr lvl="1"/>
            <a:endParaRPr lang="en-US" dirty="0"/>
          </a:p>
          <a:p>
            <a:r>
              <a:rPr lang="en-US" dirty="0"/>
              <a:t>Vertex has provided data sets in previous years (e.g. HSP90)</a:t>
            </a:r>
          </a:p>
          <a:p>
            <a:pPr lvl="1"/>
            <a:r>
              <a:rPr lang="en-US" dirty="0"/>
              <a:t>Vertex was founded in 1989 as a structure-based design company</a:t>
            </a:r>
          </a:p>
          <a:p>
            <a:endParaRPr lang="en-US" dirty="0"/>
          </a:p>
          <a:p>
            <a:r>
              <a:rPr lang="en-US" dirty="0"/>
              <a:t>Whilst at Merck, worked on BACE for nearly 10 years</a:t>
            </a:r>
          </a:p>
          <a:p>
            <a:endParaRPr lang="en-US" dirty="0"/>
          </a:p>
          <a:p>
            <a:r>
              <a:rPr lang="en-US" dirty="0"/>
              <a:t>Also at Merck, co-authored (2007) a paper on examining scoring functions* and shape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©2019 Vertex Pharmaceuticals Incorporated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3CC0DE-3C22-204F-915C-6D030080D63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37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FEDA4-6A8E-5842-8C6A-221860A79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304800"/>
            <a:ext cx="9130145" cy="796925"/>
          </a:xfrm>
        </p:spPr>
        <p:txBody>
          <a:bodyPr/>
          <a:lstStyle/>
          <a:p>
            <a:r>
              <a:rPr lang="en-US" dirty="0"/>
              <a:t>BACE is inherently flexible &amp; binds a variety of </a:t>
            </a:r>
            <a:r>
              <a:rPr lang="en-US" dirty="0" err="1"/>
              <a:t>chemotypes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96E70-5D73-3148-830D-3AAB3A983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Aspartic acids</a:t>
            </a:r>
          </a:p>
          <a:p>
            <a:pPr lvl="1"/>
            <a:r>
              <a:rPr lang="en-US" dirty="0"/>
              <a:t>&amp; different protonation states</a:t>
            </a:r>
          </a:p>
          <a:p>
            <a:pPr lvl="1"/>
            <a:endParaRPr lang="en-US" dirty="0"/>
          </a:p>
          <a:p>
            <a:r>
              <a:rPr lang="en-US" dirty="0"/>
              <a:t>Water mediated</a:t>
            </a:r>
          </a:p>
          <a:p>
            <a:endParaRPr lang="en-US" dirty="0"/>
          </a:p>
          <a:p>
            <a:r>
              <a:rPr lang="en-US" dirty="0"/>
              <a:t>10s loop</a:t>
            </a:r>
          </a:p>
          <a:p>
            <a:endParaRPr lang="en-US" dirty="0"/>
          </a:p>
          <a:p>
            <a:r>
              <a:rPr lang="en-US" dirty="0"/>
              <a:t>Flap motion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F91DE0-69B9-7746-897B-FD71D04B07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©2019 Vertex Pharmaceuticals Incorporated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C36C3-EA78-4A49-BE49-F55D16537C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3CC0DE-3C22-204F-915C-6D030080D63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03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FEDA4-6A8E-5842-8C6A-221860A79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304800"/>
            <a:ext cx="9130145" cy="796925"/>
          </a:xfrm>
        </p:spPr>
        <p:txBody>
          <a:bodyPr/>
          <a:lstStyle/>
          <a:p>
            <a:r>
              <a:rPr lang="en-US" dirty="0"/>
              <a:t>BACE is inherently flexible &amp; binds a variety of </a:t>
            </a:r>
            <a:r>
              <a:rPr lang="en-US" dirty="0" err="1"/>
              <a:t>chemotypes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96E70-5D73-3148-830D-3AAB3A983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Aspartic acids</a:t>
            </a:r>
          </a:p>
          <a:p>
            <a:pPr lvl="1"/>
            <a:r>
              <a:rPr lang="en-US" dirty="0"/>
              <a:t>&amp; different protonation states</a:t>
            </a:r>
          </a:p>
          <a:p>
            <a:pPr lvl="1"/>
            <a:endParaRPr lang="en-US" dirty="0"/>
          </a:p>
          <a:p>
            <a:r>
              <a:rPr lang="en-US" dirty="0"/>
              <a:t>Water mediated</a:t>
            </a:r>
          </a:p>
          <a:p>
            <a:endParaRPr lang="en-US" dirty="0"/>
          </a:p>
          <a:p>
            <a:r>
              <a:rPr lang="en-US" dirty="0"/>
              <a:t>10s loop</a:t>
            </a:r>
          </a:p>
          <a:p>
            <a:endParaRPr lang="en-US" dirty="0"/>
          </a:p>
          <a:p>
            <a:r>
              <a:rPr lang="en-US" dirty="0"/>
              <a:t>Flap motion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F91DE0-69B9-7746-897B-FD71D04B07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©2019 Vertex Pharmaceuticals Incorporated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C36C3-EA78-4A49-BE49-F55D16537C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3CC0DE-3C22-204F-915C-6D030080D63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298558-8ACD-2C49-B44C-AA2CC4FEC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753" y="2438400"/>
            <a:ext cx="4835985" cy="342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78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©2019 Vertex Pharmaceuticals Incorporated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3CC0DE-3C22-204F-915C-6D030080D63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 descr="downloa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" y="1041400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2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71"/>
    </mc:Choice>
    <mc:Fallback xmlns="">
      <p:transition xmlns:p14="http://schemas.microsoft.com/office/powerpoint/2010/main" spd="slow" advTm="3537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BACE = Flexibility = 10s loop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3CC0DE-3C22-204F-915C-6D030080D63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 descr="Screen Shot 2019-08-07 at 6.41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50" y="3888788"/>
            <a:ext cx="3714749" cy="2624792"/>
          </a:xfrm>
          <a:prstGeom prst="rect">
            <a:avLst/>
          </a:prstGeom>
        </p:spPr>
      </p:pic>
      <p:pic>
        <p:nvPicPr>
          <p:cNvPr id="7" name="Picture 6" descr="Screen Shot 2019-08-07 at 6.41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91" y="992717"/>
            <a:ext cx="7603067" cy="2896071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72CEB1C-1FCE-DE42-8ED4-EC9B56041A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200" y="6672263"/>
            <a:ext cx="4048125" cy="169862"/>
          </a:xfrm>
        </p:spPr>
        <p:txBody>
          <a:bodyPr/>
          <a:lstStyle/>
          <a:p>
            <a:pPr>
              <a:defRPr/>
            </a:pPr>
            <a:r>
              <a:rPr lang="en-US" dirty="0"/>
              <a:t>©2019 Vertex Pharmaceuticals Incorporated</a:t>
            </a:r>
          </a:p>
        </p:txBody>
      </p:sp>
    </p:spTree>
    <p:extLst>
      <p:ext uri="{BB962C8B-B14F-4D97-AF65-F5344CB8AC3E}">
        <p14:creationId xmlns:p14="http://schemas.microsoft.com/office/powerpoint/2010/main" val="897408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BACE &amp; </a:t>
            </a:r>
            <a:r>
              <a:rPr lang="en-US" dirty="0" err="1"/>
              <a:t>Macrocycles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3CC0DE-3C22-204F-915C-6D030080D63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 descr="Screen Shot 2019-08-07 at 6.55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200"/>
            <a:ext cx="9144000" cy="3894187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BC615C97-8993-254C-9E4C-1A61F907EB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200" y="6672263"/>
            <a:ext cx="4048125" cy="169862"/>
          </a:xfrm>
        </p:spPr>
        <p:txBody>
          <a:bodyPr/>
          <a:lstStyle/>
          <a:p>
            <a:pPr>
              <a:defRPr/>
            </a:pPr>
            <a:r>
              <a:rPr lang="en-US" dirty="0"/>
              <a:t>©2019 Vertex Pharmaceuticals Incorporated</a:t>
            </a:r>
          </a:p>
        </p:txBody>
      </p:sp>
    </p:spTree>
    <p:extLst>
      <p:ext uri="{BB962C8B-B14F-4D97-AF65-F5344CB8AC3E}">
        <p14:creationId xmlns:p14="http://schemas.microsoft.com/office/powerpoint/2010/main" val="569267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BACE, Macrocycles &amp; 10s loop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3CC0DE-3C22-204F-915C-6D030080D63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 descr="Screen Shot 2019-08-07 at 6.55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8600"/>
            <a:ext cx="4490720" cy="3891280"/>
          </a:xfrm>
          <a:prstGeom prst="rect">
            <a:avLst/>
          </a:prstGeom>
        </p:spPr>
      </p:pic>
      <p:pic>
        <p:nvPicPr>
          <p:cNvPr id="7" name="Picture 6" descr="Screen Shot 2019-08-07 at 6.56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240" y="1478280"/>
            <a:ext cx="4429760" cy="39116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AF10448-FC1A-5448-9870-4C588CDFA7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200" y="6672263"/>
            <a:ext cx="4048125" cy="169862"/>
          </a:xfrm>
        </p:spPr>
        <p:txBody>
          <a:bodyPr/>
          <a:lstStyle/>
          <a:p>
            <a:pPr>
              <a:defRPr/>
            </a:pPr>
            <a:r>
              <a:rPr lang="en-US" dirty="0"/>
              <a:t>©2019 Vertex Pharmaceuticals Incorporated</a:t>
            </a:r>
          </a:p>
        </p:txBody>
      </p:sp>
    </p:spTree>
    <p:extLst>
      <p:ext uri="{BB962C8B-B14F-4D97-AF65-F5344CB8AC3E}">
        <p14:creationId xmlns:p14="http://schemas.microsoft.com/office/powerpoint/2010/main" val="795129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BACE = flexibility = aspartic acids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3CC0DE-3C22-204F-915C-6D030080D63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 descr="Screen Shot 2019-08-07 at 6.46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913" y="3632200"/>
            <a:ext cx="3707325" cy="2642657"/>
          </a:xfrm>
          <a:prstGeom prst="rect">
            <a:avLst/>
          </a:prstGeom>
        </p:spPr>
      </p:pic>
      <p:pic>
        <p:nvPicPr>
          <p:cNvPr id="7" name="Picture 6" descr="Screen Shot 2019-08-07 at 6.46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1101725"/>
            <a:ext cx="9144000" cy="2117084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AE9F038-ACF9-FB4B-A91D-8511BEAC94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200" y="6672263"/>
            <a:ext cx="4048125" cy="169862"/>
          </a:xfrm>
        </p:spPr>
        <p:txBody>
          <a:bodyPr/>
          <a:lstStyle/>
          <a:p>
            <a:pPr>
              <a:defRPr/>
            </a:pPr>
            <a:r>
              <a:rPr lang="en-US" dirty="0"/>
              <a:t>©2019 Vertex Pharmaceuticals Incorporated</a:t>
            </a:r>
          </a:p>
        </p:txBody>
      </p:sp>
    </p:spTree>
    <p:extLst>
      <p:ext uri="{BB962C8B-B14F-4D97-AF65-F5344CB8AC3E}">
        <p14:creationId xmlns:p14="http://schemas.microsoft.com/office/powerpoint/2010/main" val="2399092837"/>
      </p:ext>
    </p:extLst>
  </p:cSld>
  <p:clrMapOvr>
    <a:masterClrMapping/>
  </p:clrMapOvr>
</p:sld>
</file>

<file path=ppt/theme/theme1.xml><?xml version="1.0" encoding="utf-8"?>
<a:theme xmlns:a="http://schemas.openxmlformats.org/drawingml/2006/main" name="Vertex2015_PPT_Template">
  <a:themeElements>
    <a:clrScheme name="Custom 2">
      <a:dk1>
        <a:srgbClr val="000000"/>
      </a:dk1>
      <a:lt1>
        <a:srgbClr val="FFFFFF"/>
      </a:lt1>
      <a:dk2>
        <a:srgbClr val="9BBB50"/>
      </a:dk2>
      <a:lt2>
        <a:srgbClr val="0080C3"/>
      </a:lt2>
      <a:accent1>
        <a:srgbClr val="53247F"/>
      </a:accent1>
      <a:accent2>
        <a:srgbClr val="666666"/>
      </a:accent2>
      <a:accent3>
        <a:srgbClr val="FFFFFF"/>
      </a:accent3>
      <a:accent4>
        <a:srgbClr val="F7931E"/>
      </a:accent4>
      <a:accent5>
        <a:srgbClr val="B3ACC0"/>
      </a:accent5>
      <a:accent6>
        <a:srgbClr val="5C5C5C"/>
      </a:accent6>
      <a:hlink>
        <a:srgbClr val="4881BD"/>
      </a:hlink>
      <a:folHlink>
        <a:srgbClr val="C0504D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666666"/>
        </a:dk1>
        <a:lt1>
          <a:srgbClr val="FFFFFF"/>
        </a:lt1>
        <a:dk2>
          <a:srgbClr val="53247F"/>
        </a:dk2>
        <a:lt2>
          <a:srgbClr val="D7D7D7"/>
        </a:lt2>
        <a:accent1>
          <a:srgbClr val="B3BBBB"/>
        </a:accent1>
        <a:accent2>
          <a:srgbClr val="4881BD"/>
        </a:accent2>
        <a:accent3>
          <a:srgbClr val="FFFFFF"/>
        </a:accent3>
        <a:accent4>
          <a:srgbClr val="565656"/>
        </a:accent4>
        <a:accent5>
          <a:srgbClr val="D6DADA"/>
        </a:accent5>
        <a:accent6>
          <a:srgbClr val="4074AB"/>
        </a:accent6>
        <a:hlink>
          <a:srgbClr val="9BBB50"/>
        </a:hlink>
        <a:folHlink>
          <a:srgbClr val="5324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esentation1">
  <a:themeElements>
    <a:clrScheme name="Custom 2">
      <a:dk1>
        <a:srgbClr val="000000"/>
      </a:dk1>
      <a:lt1>
        <a:srgbClr val="FFFFFF"/>
      </a:lt1>
      <a:dk2>
        <a:srgbClr val="9BBB50"/>
      </a:dk2>
      <a:lt2>
        <a:srgbClr val="0080C3"/>
      </a:lt2>
      <a:accent1>
        <a:srgbClr val="53247F"/>
      </a:accent1>
      <a:accent2>
        <a:srgbClr val="666666"/>
      </a:accent2>
      <a:accent3>
        <a:srgbClr val="FFFFFF"/>
      </a:accent3>
      <a:accent4>
        <a:srgbClr val="F7931E"/>
      </a:accent4>
      <a:accent5>
        <a:srgbClr val="B3ACC0"/>
      </a:accent5>
      <a:accent6>
        <a:srgbClr val="5C5C5C"/>
      </a:accent6>
      <a:hlink>
        <a:srgbClr val="4881BD"/>
      </a:hlink>
      <a:folHlink>
        <a:srgbClr val="C0504D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666666"/>
        </a:dk1>
        <a:lt1>
          <a:srgbClr val="FFFFFF"/>
        </a:lt1>
        <a:dk2>
          <a:srgbClr val="53247F"/>
        </a:dk2>
        <a:lt2>
          <a:srgbClr val="D7D7D7"/>
        </a:lt2>
        <a:accent1>
          <a:srgbClr val="B3BBBB"/>
        </a:accent1>
        <a:accent2>
          <a:srgbClr val="4881BD"/>
        </a:accent2>
        <a:accent3>
          <a:srgbClr val="FFFFFF"/>
        </a:accent3>
        <a:accent4>
          <a:srgbClr val="565656"/>
        </a:accent4>
        <a:accent5>
          <a:srgbClr val="D6DADA"/>
        </a:accent5>
        <a:accent6>
          <a:srgbClr val="4074AB"/>
        </a:accent6>
        <a:hlink>
          <a:srgbClr val="9BBB50"/>
        </a:hlink>
        <a:folHlink>
          <a:srgbClr val="5324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rget_x0020_Audiences xmlns="a4385e16-9b31-477f-b330-7fcaaca90455" xsi:nil="true"/>
    <PublishingStartDate xmlns="http://schemas.microsoft.com/sharepoint/v3" xsi:nil="true"/>
    <PublishingExpiration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CCF0D4B29CC74CBB24073CE2F56930" ma:contentTypeVersion="2" ma:contentTypeDescription="Create a new document." ma:contentTypeScope="" ma:versionID="c693d242ef197da6d052615cd833f6f4">
  <xsd:schema xmlns:xsd="http://www.w3.org/2001/XMLSchema" xmlns:xs="http://www.w3.org/2001/XMLSchema" xmlns:p="http://schemas.microsoft.com/office/2006/metadata/properties" xmlns:ns1="http://schemas.microsoft.com/sharepoint/v3" xmlns:ns2="a4385e16-9b31-477f-b330-7fcaaca90455" targetNamespace="http://schemas.microsoft.com/office/2006/metadata/properties" ma:root="true" ma:fieldsID="9767b3b3f70a9f018f854e7f05652cf9" ns1:_="" ns2:_="">
    <xsd:import namespace="http://schemas.microsoft.com/sharepoint/v3"/>
    <xsd:import namespace="a4385e16-9b31-477f-b330-7fcaaca9045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rget_x0020_Audienc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85e16-9b31-477f-b330-7fcaaca90455" elementFormDefault="qualified">
    <xsd:import namespace="http://schemas.microsoft.com/office/2006/documentManagement/types"/>
    <xsd:import namespace="http://schemas.microsoft.com/office/infopath/2007/PartnerControls"/>
    <xsd:element name="Target_x0020_Audiences" ma:index="10" nillable="true" ma:displayName="Target Audiences" ma:internalName="Target_x0020_Audiences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8E471094-DF2A-46DE-9E66-C6F52CC829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E9B946-3955-4103-B00E-85A95A8F10F9}">
  <ds:schemaRefs>
    <ds:schemaRef ds:uri="http://schemas.microsoft.com/office/2006/metadata/properties"/>
    <ds:schemaRef ds:uri="http://schemas.microsoft.com/office/infopath/2007/PartnerControls"/>
    <ds:schemaRef ds:uri="a4385e16-9b31-477f-b330-7fcaaca90455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5D72CC29-F967-406E-88A1-FC90AEBBD6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4385e16-9b31-477f-b330-7fcaaca904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CB2A756-44C7-4B5D-BDF2-AEE1129206A6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Vertex2015_PPT_Template.pot</Template>
  <TotalTime>60145</TotalTime>
  <Words>354</Words>
  <Application>Microsoft Macintosh PowerPoint</Application>
  <PresentationFormat>On-screen Show (4:3)</PresentationFormat>
  <Paragraphs>87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ＭＳ Ｐゴシック</vt:lpstr>
      <vt:lpstr>Arial</vt:lpstr>
      <vt:lpstr>Times</vt:lpstr>
      <vt:lpstr>Vertex2015_PPT_Template</vt:lpstr>
      <vt:lpstr>1_Presentation1</vt:lpstr>
      <vt:lpstr>PowerPoint Presentation</vt:lpstr>
      <vt:lpstr>Disclosure !</vt:lpstr>
      <vt:lpstr>BACE is inherently flexible &amp; binds a variety of chemotypes</vt:lpstr>
      <vt:lpstr>BACE is inherently flexible &amp; binds a variety of chemotypes</vt:lpstr>
      <vt:lpstr>PowerPoint Presentation</vt:lpstr>
      <vt:lpstr>BACE = Flexibility = 10s loop</vt:lpstr>
      <vt:lpstr>BACE &amp; Macrocycles</vt:lpstr>
      <vt:lpstr>BACE, Macrocycles &amp; 10s loop</vt:lpstr>
      <vt:lpstr>BACE = flexibility = aspartic acids</vt:lpstr>
      <vt:lpstr>BACE = flexibility = aspartic acids</vt:lpstr>
      <vt:lpstr>&amp; water mediated interactions !</vt:lpstr>
      <vt:lpstr>&amp; water mediated interactions !</vt:lpstr>
      <vt:lpstr>Thoughts (BACE) based on D3R Analysis</vt:lpstr>
      <vt:lpstr>Next steps with BACE</vt:lpstr>
    </vt:vector>
  </TitlesOfParts>
  <Company>Vertex User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Vertex 2014 PPT Template</dc:title>
  <dc:creator>Vertex User</dc:creator>
  <cp:lastModifiedBy>Microsoft Office User</cp:lastModifiedBy>
  <cp:revision>532</cp:revision>
  <dcterms:created xsi:type="dcterms:W3CDTF">2011-11-28T14:30:29Z</dcterms:created>
  <dcterms:modified xsi:type="dcterms:W3CDTF">2019-08-22T03:37:48Z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rget Audiences">
    <vt:lpwstr/>
  </property>
  <property fmtid="{D5CDD505-2E9C-101B-9397-08002B2CF9AE}" pid="3" name="ContentTypeId">
    <vt:lpwstr>0x0101008BCCF0D4B29CC74CBB24073CE2F56930</vt:lpwstr>
  </property>
</Properties>
</file>