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sldIdLst>
    <p:sldId id="2275" r:id="rId5"/>
    <p:sldId id="2271" r:id="rId6"/>
    <p:sldId id="2321" r:id="rId7"/>
    <p:sldId id="2285" r:id="rId8"/>
    <p:sldId id="2319" r:id="rId9"/>
    <p:sldId id="2296" r:id="rId10"/>
    <p:sldId id="2298" r:id="rId11"/>
    <p:sldId id="2299" r:id="rId12"/>
    <p:sldId id="2300" r:id="rId13"/>
    <p:sldId id="2301" r:id="rId14"/>
    <p:sldId id="2278" r:id="rId15"/>
    <p:sldId id="2317" r:id="rId16"/>
    <p:sldId id="2318" r:id="rId17"/>
    <p:sldId id="2312" r:id="rId18"/>
    <p:sldId id="2309" r:id="rId19"/>
    <p:sldId id="2323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">
          <p15:clr>
            <a:srgbClr val="A4A3A4"/>
          </p15:clr>
        </p15:guide>
        <p15:guide id="2" orient="horz" pos="2820">
          <p15:clr>
            <a:srgbClr val="A4A3A4"/>
          </p15:clr>
        </p15:guide>
        <p15:guide id="3" orient="horz" pos="864">
          <p15:clr>
            <a:srgbClr val="A4A3A4"/>
          </p15:clr>
        </p15:guide>
        <p15:guide id="4" pos="5472">
          <p15:clr>
            <a:srgbClr val="A4A3A4"/>
          </p15:clr>
        </p15:guide>
        <p15:guide id="5" pos="2937">
          <p15:clr>
            <a:srgbClr val="A4A3A4"/>
          </p15:clr>
        </p15:guide>
        <p15:guide id="6" pos="288">
          <p15:clr>
            <a:srgbClr val="A4A3A4"/>
          </p15:clr>
        </p15:guide>
        <p15:guide id="7" pos="28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2C60A9"/>
    <a:srgbClr val="110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1047" autoAdjust="0"/>
  </p:normalViewPr>
  <p:slideViewPr>
    <p:cSldViewPr snapToGrid="0">
      <p:cViewPr>
        <p:scale>
          <a:sx n="123" d="100"/>
          <a:sy n="123" d="100"/>
        </p:scale>
        <p:origin x="420" y="198"/>
      </p:cViewPr>
      <p:guideLst>
        <p:guide orient="horz" pos="214"/>
        <p:guide orient="horz" pos="2820"/>
        <p:guide orient="horz" pos="864"/>
        <p:guide pos="5472"/>
        <p:guide pos="2937"/>
        <p:guide pos="288"/>
        <p:guide pos="282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kewes-Cox, Peter" userId="aaf62f37-514e-420b-8e18-7d28bfb68d13" providerId="ADAL" clId="{DD4CB65B-961E-674D-9C0C-15431E539925}"/>
    <pc:docChg chg="undo custSel addSld delSld modSld">
      <pc:chgData name="Skewes-Cox, Peter" userId="aaf62f37-514e-420b-8e18-7d28bfb68d13" providerId="ADAL" clId="{DD4CB65B-961E-674D-9C0C-15431E539925}" dt="2019-06-12T21:51:42.339" v="31"/>
      <pc:docMkLst>
        <pc:docMk/>
      </pc:docMkLst>
      <pc:sldChg chg="modSp">
        <pc:chgData name="Skewes-Cox, Peter" userId="aaf62f37-514e-420b-8e18-7d28bfb68d13" providerId="ADAL" clId="{DD4CB65B-961E-674D-9C0C-15431E539925}" dt="2019-06-12T21:46:41.655" v="29" actId="1036"/>
        <pc:sldMkLst>
          <pc:docMk/>
          <pc:sldMk cId="3905110837" sldId="2212"/>
        </pc:sldMkLst>
        <pc:picChg chg="mod">
          <ac:chgData name="Skewes-Cox, Peter" userId="aaf62f37-514e-420b-8e18-7d28bfb68d13" providerId="ADAL" clId="{DD4CB65B-961E-674D-9C0C-15431E539925}" dt="2019-06-12T21:46:41.655" v="29" actId="1036"/>
          <ac:picMkLst>
            <pc:docMk/>
            <pc:sldMk cId="3905110837" sldId="2212"/>
            <ac:picMk id="8" creationId="{07E15078-31A8-D542-9969-B84441096FE9}"/>
          </ac:picMkLst>
        </pc:picChg>
      </pc:sldChg>
      <pc:sldChg chg="modSp">
        <pc:chgData name="Skewes-Cox, Peter" userId="aaf62f37-514e-420b-8e18-7d28bfb68d13" providerId="ADAL" clId="{DD4CB65B-961E-674D-9C0C-15431E539925}" dt="2019-06-12T20:39:09.464" v="0"/>
        <pc:sldMkLst>
          <pc:docMk/>
          <pc:sldMk cId="3923662371" sldId="2214"/>
        </pc:sldMkLst>
        <pc:picChg chg="mod">
          <ac:chgData name="Skewes-Cox, Peter" userId="aaf62f37-514e-420b-8e18-7d28bfb68d13" providerId="ADAL" clId="{DD4CB65B-961E-674D-9C0C-15431E539925}" dt="2019-06-12T20:39:09.464" v="0"/>
          <ac:picMkLst>
            <pc:docMk/>
            <pc:sldMk cId="3923662371" sldId="2214"/>
            <ac:picMk id="31" creationId="{A67907D0-4C20-7947-8B31-42D630D27901}"/>
          </ac:picMkLst>
        </pc:picChg>
      </pc:sldChg>
      <pc:sldChg chg="addSp delSp modSp">
        <pc:chgData name="Skewes-Cox, Peter" userId="aaf62f37-514e-420b-8e18-7d28bfb68d13" providerId="ADAL" clId="{DD4CB65B-961E-674D-9C0C-15431E539925}" dt="2019-06-12T20:43:37.291" v="21" actId="1076"/>
        <pc:sldMkLst>
          <pc:docMk/>
          <pc:sldMk cId="50898044" sldId="2216"/>
        </pc:sldMkLst>
        <pc:spChg chg="mod">
          <ac:chgData name="Skewes-Cox, Peter" userId="aaf62f37-514e-420b-8e18-7d28bfb68d13" providerId="ADAL" clId="{DD4CB65B-961E-674D-9C0C-15431E539925}" dt="2019-06-12T20:43:37.291" v="21" actId="1076"/>
          <ac:spMkLst>
            <pc:docMk/>
            <pc:sldMk cId="50898044" sldId="2216"/>
            <ac:spMk id="75" creationId="{E4DA2AB1-E82B-F44B-86E0-473D57F9C68F}"/>
          </ac:spMkLst>
        </pc:spChg>
        <pc:spChg chg="mod">
          <ac:chgData name="Skewes-Cox, Peter" userId="aaf62f37-514e-420b-8e18-7d28bfb68d13" providerId="ADAL" clId="{DD4CB65B-961E-674D-9C0C-15431E539925}" dt="2019-06-12T20:40:32.491" v="6" actId="1076"/>
          <ac:spMkLst>
            <pc:docMk/>
            <pc:sldMk cId="50898044" sldId="2216"/>
            <ac:spMk id="93" creationId="{ED23B65F-46A0-CF49-98C1-9726BB3DA869}"/>
          </ac:spMkLst>
        </pc:spChg>
        <pc:grpChg chg="add">
          <ac:chgData name="Skewes-Cox, Peter" userId="aaf62f37-514e-420b-8e18-7d28bfb68d13" providerId="ADAL" clId="{DD4CB65B-961E-674D-9C0C-15431E539925}" dt="2019-06-12T20:43:27.051" v="20"/>
          <ac:grpSpMkLst>
            <pc:docMk/>
            <pc:sldMk cId="50898044" sldId="2216"/>
            <ac:grpSpMk id="73" creationId="{94AB2EF5-9C46-4E47-90AB-0BC8AD9144ED}"/>
          </ac:grpSpMkLst>
        </pc:grpChg>
        <pc:grpChg chg="del mod">
          <ac:chgData name="Skewes-Cox, Peter" userId="aaf62f37-514e-420b-8e18-7d28bfb68d13" providerId="ADAL" clId="{DD4CB65B-961E-674D-9C0C-15431E539925}" dt="2019-06-12T20:41:02.999" v="11"/>
          <ac:grpSpMkLst>
            <pc:docMk/>
            <pc:sldMk cId="50898044" sldId="2216"/>
            <ac:grpSpMk id="91" creationId="{664F5680-3487-B644-8276-DCA41A308A67}"/>
          </ac:grpSpMkLst>
        </pc:grpChg>
      </pc:sldChg>
      <pc:sldChg chg="modSp modNotesTx">
        <pc:chgData name="Skewes-Cox, Peter" userId="aaf62f37-514e-420b-8e18-7d28bfb68d13" providerId="ADAL" clId="{DD4CB65B-961E-674D-9C0C-15431E539925}" dt="2019-06-12T21:44:18.164" v="28" actId="114"/>
        <pc:sldMkLst>
          <pc:docMk/>
          <pc:sldMk cId="2880507259" sldId="2223"/>
        </pc:sldMkLst>
        <pc:spChg chg="mod">
          <ac:chgData name="Skewes-Cox, Peter" userId="aaf62f37-514e-420b-8e18-7d28bfb68d13" providerId="ADAL" clId="{DD4CB65B-961E-674D-9C0C-15431E539925}" dt="2019-06-12T21:42:56.686" v="24" actId="20577"/>
          <ac:spMkLst>
            <pc:docMk/>
            <pc:sldMk cId="2880507259" sldId="2223"/>
            <ac:spMk id="25" creationId="{C51D1AC1-380C-2A4A-85E0-2E96FC6C664A}"/>
          </ac:spMkLst>
        </pc:spChg>
        <pc:spChg chg="mod">
          <ac:chgData name="Skewes-Cox, Peter" userId="aaf62f37-514e-420b-8e18-7d28bfb68d13" providerId="ADAL" clId="{DD4CB65B-961E-674D-9C0C-15431E539925}" dt="2019-06-12T21:43:15.121" v="25" actId="20577"/>
          <ac:spMkLst>
            <pc:docMk/>
            <pc:sldMk cId="2880507259" sldId="2223"/>
            <ac:spMk id="39" creationId="{00000000-0000-0000-0000-000000000000}"/>
          </ac:spMkLst>
        </pc:spChg>
        <pc:spChg chg="mod">
          <ac:chgData name="Skewes-Cox, Peter" userId="aaf62f37-514e-420b-8e18-7d28bfb68d13" providerId="ADAL" clId="{DD4CB65B-961E-674D-9C0C-15431E539925}" dt="2019-06-12T21:43:18.832" v="26" actId="20577"/>
          <ac:spMkLst>
            <pc:docMk/>
            <pc:sldMk cId="2880507259" sldId="2223"/>
            <ac:spMk id="40" creationId="{00000000-0000-0000-0000-000000000000}"/>
          </ac:spMkLst>
        </pc:spChg>
        <pc:spChg chg="mod">
          <ac:chgData name="Skewes-Cox, Peter" userId="aaf62f37-514e-420b-8e18-7d28bfb68d13" providerId="ADAL" clId="{DD4CB65B-961E-674D-9C0C-15431E539925}" dt="2019-06-12T21:43:21.147" v="27" actId="20577"/>
          <ac:spMkLst>
            <pc:docMk/>
            <pc:sldMk cId="2880507259" sldId="2223"/>
            <ac:spMk id="41" creationId="{00000000-0000-0000-0000-000000000000}"/>
          </ac:spMkLst>
        </pc:spChg>
      </pc:sldChg>
      <pc:sldChg chg="add">
        <pc:chgData name="Skewes-Cox, Peter" userId="aaf62f37-514e-420b-8e18-7d28bfb68d13" providerId="ADAL" clId="{DD4CB65B-961E-674D-9C0C-15431E539925}" dt="2019-06-12T21:51:42.339" v="31"/>
        <pc:sldMkLst>
          <pc:docMk/>
          <pc:sldMk cId="238843321" sldId="2235"/>
        </pc:sldMkLst>
      </pc:sldChg>
      <pc:sldChg chg="del">
        <pc:chgData name="Skewes-Cox, Peter" userId="aaf62f37-514e-420b-8e18-7d28bfb68d13" providerId="ADAL" clId="{DD4CB65B-961E-674D-9C0C-15431E539925}" dt="2019-06-12T21:51:38.411" v="30" actId="2696"/>
        <pc:sldMkLst>
          <pc:docMk/>
          <pc:sldMk cId="4218871966" sldId="2235"/>
        </pc:sldMkLst>
      </pc:sldChg>
      <pc:sldChg chg="addSp delSp modSp">
        <pc:chgData name="Skewes-Cox, Peter" userId="aaf62f37-514e-420b-8e18-7d28bfb68d13" providerId="ADAL" clId="{DD4CB65B-961E-674D-9C0C-15431E539925}" dt="2019-06-12T20:43:20.825" v="19" actId="166"/>
        <pc:sldMkLst>
          <pc:docMk/>
          <pc:sldMk cId="701675515" sldId="2236"/>
        </pc:sldMkLst>
        <pc:spChg chg="mod">
          <ac:chgData name="Skewes-Cox, Peter" userId="aaf62f37-514e-420b-8e18-7d28bfb68d13" providerId="ADAL" clId="{DD4CB65B-961E-674D-9C0C-15431E539925}" dt="2019-06-12T20:43:05.340" v="18" actId="166"/>
          <ac:spMkLst>
            <pc:docMk/>
            <pc:sldMk cId="701675515" sldId="2236"/>
            <ac:spMk id="6" creationId="{B75CC560-01B1-6C46-B2A2-F4EBE3AF12F9}"/>
          </ac:spMkLst>
        </pc:spChg>
        <pc:spChg chg="mod">
          <ac:chgData name="Skewes-Cox, Peter" userId="aaf62f37-514e-420b-8e18-7d28bfb68d13" providerId="ADAL" clId="{DD4CB65B-961E-674D-9C0C-15431E539925}" dt="2019-06-12T20:43:20.825" v="19" actId="166"/>
          <ac:spMkLst>
            <pc:docMk/>
            <pc:sldMk cId="701675515" sldId="2236"/>
            <ac:spMk id="7" creationId="{60E775CD-C661-A641-84A5-6F4231006E14}"/>
          </ac:spMkLst>
        </pc:spChg>
        <pc:grpChg chg="add">
          <ac:chgData name="Skewes-Cox, Peter" userId="aaf62f37-514e-420b-8e18-7d28bfb68d13" providerId="ADAL" clId="{DD4CB65B-961E-674D-9C0C-15431E539925}" dt="2019-06-12T20:42:56.905" v="17"/>
          <ac:grpSpMkLst>
            <pc:docMk/>
            <pc:sldMk cId="701675515" sldId="2236"/>
            <ac:grpSpMk id="78" creationId="{EE02A3BC-6359-6B40-8E51-F46460D3182F}"/>
          </ac:grpSpMkLst>
        </pc:grpChg>
        <pc:grpChg chg="add del">
          <ac:chgData name="Skewes-Cox, Peter" userId="aaf62f37-514e-420b-8e18-7d28bfb68d13" providerId="ADAL" clId="{DD4CB65B-961E-674D-9C0C-15431E539925}" dt="2019-06-12T20:42:50.813" v="16" actId="478"/>
          <ac:grpSpMkLst>
            <pc:docMk/>
            <pc:sldMk cId="701675515" sldId="2236"/>
            <ac:grpSpMk id="91" creationId="{664F5680-3487-B644-8276-DCA41A308A67}"/>
          </ac:grpSpMkLst>
        </pc:grpChg>
      </pc:sldChg>
      <pc:sldChg chg="add del">
        <pc:chgData name="Skewes-Cox, Peter" userId="aaf62f37-514e-420b-8e18-7d28bfb68d13" providerId="ADAL" clId="{DD4CB65B-961E-674D-9C0C-15431E539925}" dt="2019-06-12T21:08:57.315" v="23" actId="2696"/>
        <pc:sldMkLst>
          <pc:docMk/>
          <pc:sldMk cId="3319602724" sldId="2245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D7B76-640F-C04B-AAA3-DBE2F12AD29A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8524C-FAE5-D144-A11A-B7BEDC91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5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8524C-FAE5-D144-A11A-B7BEDC9146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60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8524C-FAE5-D144-A11A-B7BEDC9146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50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8524C-FAE5-D144-A11A-B7BEDC9146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45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8524C-FAE5-D144-A11A-B7BEDC9146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05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Conor D. Parks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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Zied Gaieb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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Michael Chiu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Huanwang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Chenghua Shao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W. Patrick Walters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Johanna M. Jansen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Georgia McGaughey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Richard A. Lewis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Scott D. Bembenek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Michael K. Ameriks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Tara Mirzadegan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Stephen K. Burley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Rommie E. Amaro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1*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Michael K. Gilson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1*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8524C-FAE5-D144-A11A-B7BEDC9146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6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D8524C-FAE5-D144-A11A-B7BEDC9146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609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8524C-FAE5-D144-A11A-B7BEDC9146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78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Conor D. Parks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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Zied Gaieb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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Michael Chiu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Huanwang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Chenghua Shao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W. Patrick Walters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Johanna M. Jansen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Georgia McGaughey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Richard A. Lewis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Scott D. Bembenek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Michael K. Ameriks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Tara Mirzadegan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Stephen K. Burley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Rommie E. Amaro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1*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Michael K. Gilson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1*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8524C-FAE5-D144-A11A-B7BEDC9146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54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Candidate protein solved with ligand having largest maximum common substructure with target ligand (LMCSS)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8524C-FAE5-D144-A11A-B7BEDC9146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17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8524C-FAE5-D144-A11A-B7BEDC9146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75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8524C-FAE5-D144-A11A-B7BEDC9146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12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8524C-FAE5-D144-A11A-B7BEDC9146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54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8524C-FAE5-D144-A11A-B7BEDC9146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15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50626" cy="51435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57200" y="342900"/>
            <a:ext cx="8229600" cy="2651760"/>
          </a:xfrm>
          <a:solidFill>
            <a:srgbClr val="CCCCCC"/>
          </a:solidFill>
        </p:spPr>
        <p:txBody>
          <a:bodyPr tIns="0" bIns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000"/>
            </a:lvl1pPr>
          </a:lstStyle>
          <a:p>
            <a:r>
              <a:rPr lang="en-US"/>
              <a:t>Insert picture. Get approved pictures at http://</a:t>
            </a:r>
            <a:r>
              <a:rPr lang="en-US" err="1"/>
              <a:t>www.novartisbrandlab.com</a:t>
            </a:r>
            <a:r>
              <a:rPr lang="en-US"/>
              <a:t>/resources/library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918972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-13716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18972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-13716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600200" y="3108959"/>
            <a:ext cx="7086600" cy="9144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600200" y="4114800"/>
            <a:ext cx="5029200" cy="73152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8" name="Picture 27" title="Novarti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600" y="4641092"/>
            <a:ext cx="1371600" cy="250433"/>
          </a:xfrm>
          <a:prstGeom prst="rect">
            <a:avLst/>
          </a:prstGeom>
        </p:spPr>
      </p:pic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640080"/>
            <a:ext cx="1600200" cy="548640"/>
          </a:xfrm>
          <a:solidFill>
            <a:srgbClr val="0384B7"/>
          </a:solidFill>
        </p:spPr>
        <p:txBody>
          <a:bodyPr lIns="182880" tIns="45720" rIns="91440" bIns="4572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800" b="1" i="0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r>
              <a:rPr lang="en-US"/>
              <a:t>NIBR Emeryville:</a:t>
            </a:r>
            <a:br>
              <a:rPr lang="en-US"/>
            </a:br>
            <a:r>
              <a:rPr lang="en-US"/>
              <a:t>Digital Team</a:t>
            </a:r>
          </a:p>
        </p:txBody>
      </p:sp>
    </p:spTree>
    <p:extLst>
      <p:ext uri="{BB962C8B-B14F-4D97-AF65-F5344CB8AC3E}">
        <p14:creationId xmlns:p14="http://schemas.microsoft.com/office/powerpoint/2010/main" val="1808711482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457200" y="1786467"/>
            <a:ext cx="260604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Insert picture. Get approved pictures at http://</a:t>
            </a:r>
            <a:r>
              <a:rPr lang="en-US" err="1"/>
              <a:t>www.novartisbrandlab.com</a:t>
            </a:r>
            <a:r>
              <a:rPr lang="en-US"/>
              <a:t>/resources/library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268980" y="1786467"/>
            <a:ext cx="260604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Insert picture. Get approved pictures at http://</a:t>
            </a:r>
            <a:r>
              <a:rPr lang="en-US" err="1"/>
              <a:t>www.novartisbrandlab.com</a:t>
            </a:r>
            <a:r>
              <a:rPr lang="en-US"/>
              <a:t>/resources/library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6080760" y="1786467"/>
            <a:ext cx="260604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Insert picture. Get approved pictures at http://</a:t>
            </a:r>
            <a:r>
              <a:rPr lang="en-US" err="1"/>
              <a:t>www.novartisbrandlab.com</a:t>
            </a:r>
            <a:r>
              <a:rPr lang="en-US"/>
              <a:t>/resources/library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71600"/>
            <a:ext cx="8229600" cy="36144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8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Optional picture title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Optional picture caption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326898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Optional picture caption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08076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119340729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71600"/>
            <a:ext cx="4023360" cy="310896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3600">
                <a:solidFill>
                  <a:srgbClr val="0460A9"/>
                </a:solidFill>
                <a:latin typeface="+mn-lt"/>
                <a:cs typeface="Arial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57200" y="1371600"/>
            <a:ext cx="4023360" cy="269748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Insert picture. Get approved pictures at http://</a:t>
            </a:r>
            <a:r>
              <a:rPr lang="en-US" err="1"/>
              <a:t>www.novartisbrandlab.com</a:t>
            </a:r>
            <a:r>
              <a:rPr lang="en-US"/>
              <a:t>/resources/library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Optional picture caption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862609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Big Statement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246120" y="1371600"/>
            <a:ext cx="5440680" cy="310896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3600">
                <a:solidFill>
                  <a:srgbClr val="0460A9"/>
                </a:solidFill>
                <a:latin typeface="+mn-lt"/>
                <a:cs typeface="Arial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57200" y="1371600"/>
            <a:ext cx="2606040" cy="269748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Insert picture. Get approved pictures at http://</a:t>
            </a:r>
            <a:r>
              <a:rPr lang="en-US" err="1"/>
              <a:t>www.novartisbrandlab.com</a:t>
            </a:r>
            <a:r>
              <a:rPr lang="en-US"/>
              <a:t>/resources/library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Optional picture caption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7514040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50626" cy="5143500"/>
          </a:xfrm>
          <a:prstGeom prst="rect">
            <a:avLst/>
          </a:prstGeom>
        </p:spPr>
      </p:pic>
      <p:pic>
        <p:nvPicPr>
          <p:cNvPr id="10" name="Picture 9" title="Novarti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600" y="4641092"/>
            <a:ext cx="1371600" cy="25043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050626" y="-137160"/>
            <a:ext cx="7636174" cy="5422392"/>
            <a:chOff x="1050626" y="-137160"/>
            <a:chExt cx="7636174" cy="542239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600200" y="1005839"/>
            <a:ext cx="7086600" cy="3104949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>
                <a:solidFill>
                  <a:schemeClr val="accent1"/>
                </a:solidFill>
              </a:defRPr>
            </a:lvl1pPr>
            <a:lvl2pPr marL="230188" indent="-230188">
              <a:spcBef>
                <a:spcPts val="600"/>
              </a:spcBef>
              <a:defRPr baseline="0"/>
            </a:lvl2pPr>
            <a:lvl3pPr marL="230188" indent="0">
              <a:spcBef>
                <a:spcPts val="600"/>
              </a:spcBef>
              <a:buNone/>
              <a:defRPr/>
            </a:lvl3pPr>
            <a:lvl4pPr marL="685800" indent="-230188">
              <a:spcBef>
                <a:spcPts val="600"/>
              </a:spcBef>
              <a:defRPr/>
            </a:lvl4pPr>
            <a:lvl5pPr marL="917575" indent="-231775"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“Quote goes here.”</a:t>
            </a:r>
          </a:p>
          <a:p>
            <a:pPr lvl="1"/>
            <a:r>
              <a:rPr lang="en-US"/>
              <a:t>Attribution, if needed</a:t>
            </a:r>
          </a:p>
        </p:txBody>
      </p:sp>
    </p:spTree>
    <p:extLst>
      <p:ext uri="{BB962C8B-B14F-4D97-AF65-F5344CB8AC3E}">
        <p14:creationId xmlns:p14="http://schemas.microsoft.com/office/powerpoint/2010/main" val="2697715574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50626" cy="51435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918972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-13716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4" name="Picture 53" title="Novarti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600" y="4641092"/>
            <a:ext cx="1371600" cy="250433"/>
          </a:xfrm>
          <a:prstGeom prst="rect">
            <a:avLst/>
          </a:prstGeom>
        </p:spPr>
      </p:pic>
      <p:sp>
        <p:nvSpPr>
          <p:cNvPr id="55" name="Title 1"/>
          <p:cNvSpPr>
            <a:spLocks noGrp="1"/>
          </p:cNvSpPr>
          <p:nvPr>
            <p:ph type="ctrTitle"/>
          </p:nvPr>
        </p:nvSpPr>
        <p:spPr bwMode="auto">
          <a:xfrm>
            <a:off x="1600200" y="3108960"/>
            <a:ext cx="7086600" cy="9144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6" name="Subtitle 2"/>
          <p:cNvSpPr>
            <a:spLocks noGrp="1"/>
          </p:cNvSpPr>
          <p:nvPr>
            <p:ph type="subTitle" idx="1"/>
          </p:nvPr>
        </p:nvSpPr>
        <p:spPr bwMode="auto">
          <a:xfrm>
            <a:off x="1600200" y="4114800"/>
            <a:ext cx="5029200" cy="7315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57200" y="342900"/>
            <a:ext cx="8229600" cy="2651760"/>
          </a:xfrm>
          <a:solidFill>
            <a:srgbClr val="CCCCCC"/>
          </a:solidFill>
        </p:spPr>
        <p:txBody>
          <a:bodyPr tIns="0" bIns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000"/>
            </a:lvl1pPr>
          </a:lstStyle>
          <a:p>
            <a:r>
              <a:rPr lang="en-US"/>
              <a:t>Insert picture. Get approved pictures at http://</a:t>
            </a:r>
            <a:r>
              <a:rPr lang="en-US" err="1"/>
              <a:t>www.novartisbrandlab.com</a:t>
            </a:r>
            <a:r>
              <a:rPr lang="en-US"/>
              <a:t>/resources/library</a:t>
            </a:r>
          </a:p>
        </p:txBody>
      </p:sp>
    </p:spTree>
    <p:extLst>
      <p:ext uri="{BB962C8B-B14F-4D97-AF65-F5344CB8AC3E}">
        <p14:creationId xmlns:p14="http://schemas.microsoft.com/office/powerpoint/2010/main" val="2480215106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050626" y="-137160"/>
            <a:ext cx="7636174" cy="5422392"/>
            <a:chOff x="1050626" y="-137160"/>
            <a:chExt cx="7636174" cy="5422392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"/>
          <p:cNvSpPr>
            <a:spLocks noGrp="1"/>
          </p:cNvSpPr>
          <p:nvPr>
            <p:ph type="ctrTitle"/>
          </p:nvPr>
        </p:nvSpPr>
        <p:spPr bwMode="auto">
          <a:xfrm>
            <a:off x="1600200" y="1463040"/>
            <a:ext cx="7086600" cy="2102185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 bwMode="auto">
          <a:xfrm>
            <a:off x="1600200" y="3657600"/>
            <a:ext cx="7086600" cy="82296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50626" cy="5143500"/>
          </a:xfrm>
          <a:prstGeom prst="rect">
            <a:avLst/>
          </a:prstGeom>
        </p:spPr>
      </p:pic>
      <p:pic>
        <p:nvPicPr>
          <p:cNvPr id="37" name="Picture 36" title="Novarti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600" y="4641092"/>
            <a:ext cx="1371600" cy="25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7623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4254679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2009805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50626" cy="514350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600200" y="3108960"/>
            <a:ext cx="7086600" cy="9149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/>
              <a:t>Thank</a:t>
            </a:r>
            <a:r>
              <a:rPr lang="en-US" sz="3200" baseline="0"/>
              <a:t> you</a:t>
            </a:r>
            <a:endParaRPr lang="en-US" sz="3200"/>
          </a:p>
        </p:txBody>
      </p:sp>
      <p:grpSp>
        <p:nvGrpSpPr>
          <p:cNvPr id="37" name="Group 36"/>
          <p:cNvGrpSpPr/>
          <p:nvPr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38" name="Straight Connector 37"/>
            <p:cNvCxnSpPr/>
            <p:nvPr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918972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-13716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Picture 51" title="Novarti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600" y="4641092"/>
            <a:ext cx="1371600" cy="250433"/>
          </a:xfrm>
          <a:prstGeom prst="rect">
            <a:avLst/>
          </a:prstGeom>
        </p:spPr>
      </p:pic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57200" y="342900"/>
            <a:ext cx="8229600" cy="2651760"/>
          </a:xfrm>
          <a:solidFill>
            <a:srgbClr val="CCCCCC"/>
          </a:solidFill>
        </p:spPr>
        <p:txBody>
          <a:bodyPr tIns="0" bIns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000"/>
            </a:lvl1pPr>
          </a:lstStyle>
          <a:p>
            <a:r>
              <a:rPr lang="en-US"/>
              <a:t>Insert picture. Get approved pictures at http://</a:t>
            </a:r>
            <a:r>
              <a:rPr lang="en-US" err="1"/>
              <a:t>www.novartisbrandlab.com</a:t>
            </a:r>
            <a:r>
              <a:rPr lang="en-US"/>
              <a:t>/resources/library</a:t>
            </a:r>
          </a:p>
        </p:txBody>
      </p:sp>
    </p:spTree>
    <p:extLst>
      <p:ext uri="{BB962C8B-B14F-4D97-AF65-F5344CB8AC3E}">
        <p14:creationId xmlns:p14="http://schemas.microsoft.com/office/powerpoint/2010/main" val="312821867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050626" y="-137160"/>
            <a:ext cx="7636174" cy="5422392"/>
            <a:chOff x="1050626" y="-137160"/>
            <a:chExt cx="7636174" cy="5422392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50626" cy="5143500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1600200" y="1463040"/>
            <a:ext cx="7086600" cy="2103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/>
              <a:t>Thank</a:t>
            </a:r>
            <a:r>
              <a:rPr lang="en-US" sz="3200" baseline="0"/>
              <a:t> you</a:t>
            </a:r>
            <a:endParaRPr lang="en-US" sz="3200"/>
          </a:p>
        </p:txBody>
      </p:sp>
      <p:pic>
        <p:nvPicPr>
          <p:cNvPr id="32" name="Picture 31" title="Novarti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600" y="4641092"/>
            <a:ext cx="1371600" cy="25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6372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918972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-13716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918972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-13716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5062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600200" y="1463040"/>
            <a:ext cx="7086600" cy="2102185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600200" y="3657600"/>
            <a:ext cx="7086600" cy="82296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640080"/>
            <a:ext cx="1600200" cy="548640"/>
          </a:xfrm>
          <a:solidFill>
            <a:srgbClr val="0384B7"/>
          </a:solidFill>
        </p:spPr>
        <p:txBody>
          <a:bodyPr lIns="182880" tIns="45720" rIns="91440" bIns="4572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800" b="1" i="0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r>
              <a:rPr lang="en-US"/>
              <a:t>Chemical Biology &amp;</a:t>
            </a:r>
            <a:br>
              <a:rPr lang="en-US"/>
            </a:br>
            <a:r>
              <a:rPr lang="en-US"/>
              <a:t>Therapeutics –</a:t>
            </a:r>
          </a:p>
          <a:p>
            <a:r>
              <a:rPr lang="en-US"/>
              <a:t>Data Science</a:t>
            </a:r>
          </a:p>
        </p:txBody>
      </p:sp>
      <p:pic>
        <p:nvPicPr>
          <p:cNvPr id="21" name="Picture 20" title="Novarti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600" y="4641092"/>
            <a:ext cx="1371600" cy="25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8507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1313" indent="-341313">
              <a:buSzPct val="100000"/>
              <a:buFont typeface="+mj-lt"/>
              <a:buAutoNum type="arabicPeriod"/>
              <a:tabLst>
                <a:tab pos="3998913" algn="r"/>
                <a:tab pos="8229600" algn="r"/>
              </a:tabLst>
              <a:defRPr/>
            </a:lvl1pPr>
            <a:lvl2pPr marL="574675" indent="-233363">
              <a:defRPr/>
            </a:lvl2pPr>
            <a:lvl3pPr marL="801688" indent="-227013">
              <a:defRPr/>
            </a:lvl3pPr>
            <a:lvl4pPr marL="1028700" indent="-227013">
              <a:defRPr/>
            </a:lvl4pPr>
            <a:lvl5pPr marL="1257300" indent="-2286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307594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836720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21138" cy="3108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71600"/>
            <a:ext cx="4023360" cy="3108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97573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2606040" cy="3108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68980" y="1371600"/>
            <a:ext cx="2606040" cy="3108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5"/>
          </p:nvPr>
        </p:nvSpPr>
        <p:spPr>
          <a:xfrm>
            <a:off x="6080760" y="1371600"/>
            <a:ext cx="2606040" cy="3108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30814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23360" cy="3108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371600"/>
            <a:ext cx="4023360" cy="269748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Insert picture. Get approved pictures at http://</a:t>
            </a:r>
            <a:r>
              <a:rPr lang="en-US" err="1"/>
              <a:t>www.novartisbrandlab.com</a:t>
            </a:r>
            <a:r>
              <a:rPr lang="en-US"/>
              <a:t>/resources/library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66344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73834281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71600"/>
            <a:ext cx="8229600" cy="36144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8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57200" y="1786467"/>
            <a:ext cx="822960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Insert picture. Get approved pictures at http://</a:t>
            </a:r>
            <a:r>
              <a:rPr lang="en-US" err="1"/>
              <a:t>www.novartisbrandlab.com</a:t>
            </a:r>
            <a:r>
              <a:rPr lang="en-US"/>
              <a:t>/resources/library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160520"/>
            <a:ext cx="822960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266208770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457200" y="1786467"/>
            <a:ext cx="402336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Insert picture. Get approved pictures at http://</a:t>
            </a:r>
            <a:r>
              <a:rPr lang="en-US" err="1"/>
              <a:t>www.novartisbrandlab.com</a:t>
            </a:r>
            <a:r>
              <a:rPr lang="en-US"/>
              <a:t>/resources/library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1786467"/>
            <a:ext cx="402336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Insert picture. Get approved pictures at http://</a:t>
            </a:r>
            <a:r>
              <a:rPr lang="en-US" err="1"/>
              <a:t>www.novartisbrandlab.com</a:t>
            </a:r>
            <a:r>
              <a:rPr lang="en-US"/>
              <a:t>/resources/library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71600"/>
            <a:ext cx="8229600" cy="36144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8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Optional picture title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66344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362364525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457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57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448056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66344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189720" y="1371375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9189720" y="44805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-137160" y="1371375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-137160" y="44805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9189720" y="3429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-137160" y="3429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91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375"/>
            <a:ext cx="8229600" cy="3105375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457200" y="4727448"/>
            <a:ext cx="4021138" cy="1714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4919472"/>
            <a:ext cx="2286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700" smtClean="0">
                <a:solidFill>
                  <a:srgbClr val="7F7F7F"/>
                </a:solidFill>
              </a:defRPr>
            </a:lvl1pPr>
          </a:lstStyle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4919472"/>
            <a:ext cx="3792538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700" dirty="0">
                <a:solidFill>
                  <a:srgbClr val="7F7F7F"/>
                </a:solidFill>
              </a:defRPr>
            </a:lvl1pPr>
          </a:lstStyle>
          <a:p>
            <a:endParaRPr lang="en-US"/>
          </a:p>
        </p:txBody>
      </p:sp>
      <p:pic>
        <p:nvPicPr>
          <p:cNvPr id="26" name="Picture 25" title="Novartis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600" y="4641092"/>
            <a:ext cx="1371600" cy="25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2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62" r:id="rId3"/>
    <p:sldLayoutId id="2147483650" r:id="rId4"/>
    <p:sldLayoutId id="2147483652" r:id="rId5"/>
    <p:sldLayoutId id="2147483676" r:id="rId6"/>
    <p:sldLayoutId id="2147483667" r:id="rId7"/>
    <p:sldLayoutId id="2147483663" r:id="rId8"/>
    <p:sldLayoutId id="2147483664" r:id="rId9"/>
    <p:sldLayoutId id="2147483665" r:id="rId10"/>
    <p:sldLayoutId id="2147483666" r:id="rId11"/>
    <p:sldLayoutId id="2147483680" r:id="rId12"/>
    <p:sldLayoutId id="2147483677" r:id="rId13"/>
    <p:sldLayoutId id="2147483651" r:id="rId14"/>
    <p:sldLayoutId id="2147483673" r:id="rId15"/>
    <p:sldLayoutId id="2147483670" r:id="rId16"/>
    <p:sldLayoutId id="2147483671" r:id="rId17"/>
    <p:sldLayoutId id="2147483669" r:id="rId18"/>
    <p:sldLayoutId id="214748366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9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8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e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7.emf"/><Relationship Id="rId5" Type="http://schemas.openxmlformats.org/officeDocument/2006/relationships/image" Target="../media/image11.jpeg"/><Relationship Id="rId15" Type="http://schemas.openxmlformats.org/officeDocument/2006/relationships/image" Target="../media/image9.e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0.jpeg"/><Relationship Id="rId9" Type="http://schemas.openxmlformats.org/officeDocument/2006/relationships/image" Target="../media/image6.emf"/><Relationship Id="rId1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Pose prediction and affinity ranking: Accuracy &amp; best practices</a:t>
            </a:r>
            <a:endParaRPr lang="en-US" sz="28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Hanneke Jansen</a:t>
            </a:r>
          </a:p>
          <a:p>
            <a:r>
              <a:rPr lang="en-US" dirty="0" smtClean="0"/>
              <a:t>Global Discovery Chemistry</a:t>
            </a:r>
          </a:p>
          <a:p>
            <a:r>
              <a:rPr lang="en-US" dirty="0" smtClean="0"/>
              <a:t>Emeryville, CA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Novartis Institutes for </a:t>
            </a:r>
            <a:r>
              <a:rPr lang="en-US" dirty="0" err="1" smtClean="0"/>
              <a:t>BioMedical</a:t>
            </a:r>
            <a:r>
              <a:rPr lang="en-US" dirty="0" smtClean="0"/>
              <a:t>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84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Pose prediction: </a:t>
            </a:r>
            <a:r>
              <a:rPr lang="en-US" dirty="0"/>
              <a:t>O</a:t>
            </a:r>
            <a:r>
              <a:rPr lang="en-US" dirty="0" smtClean="0"/>
              <a:t>bservations and best practices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Multiple methods, including open source, can achieve </a:t>
            </a:r>
            <a:r>
              <a:rPr lang="en-US" dirty="0"/>
              <a:t>high pose prediction </a:t>
            </a:r>
            <a:r>
              <a:rPr lang="en-US" dirty="0" smtClean="0"/>
              <a:t>accuracy</a:t>
            </a:r>
          </a:p>
          <a:p>
            <a:pPr lvl="1"/>
            <a:r>
              <a:rPr lang="en-US" dirty="0"/>
              <a:t>Many computational steps required in producing high quality pose </a:t>
            </a:r>
            <a:r>
              <a:rPr lang="en-US" dirty="0" smtClean="0"/>
              <a:t>prediction</a:t>
            </a:r>
          </a:p>
          <a:p>
            <a:pPr lvl="1"/>
            <a:r>
              <a:rPr lang="en-US" dirty="0" smtClean="0"/>
              <a:t>Need to consider “best practice” for the various steps – effective workflows often combine various software packages</a:t>
            </a:r>
            <a:endParaRPr lang="en-US" dirty="0"/>
          </a:p>
          <a:p>
            <a:r>
              <a:rPr lang="en-US" dirty="0" smtClean="0"/>
              <a:t>Performance is dependent on target</a:t>
            </a:r>
          </a:p>
          <a:p>
            <a:pPr lvl="1"/>
            <a:r>
              <a:rPr lang="en-US" dirty="0" smtClean="0"/>
              <a:t>Attributes of binding </a:t>
            </a:r>
            <a:r>
              <a:rPr lang="en-US" dirty="0" smtClean="0"/>
              <a:t>site (shape, polarity, flexibility), </a:t>
            </a:r>
            <a:r>
              <a:rPr lang="en-US" dirty="0" smtClean="0"/>
              <a:t>availability of co-structures with similar ligands</a:t>
            </a:r>
          </a:p>
          <a:p>
            <a:pPr lvl="1"/>
            <a:r>
              <a:rPr lang="en-US" dirty="0" smtClean="0"/>
              <a:t>If structure of target exists, look for models with similar ligands – but don’t be discouraged if the </a:t>
            </a:r>
            <a:r>
              <a:rPr lang="en-US" dirty="0" err="1" smtClean="0"/>
              <a:t>Tanimoto</a:t>
            </a:r>
            <a:r>
              <a:rPr lang="en-US" dirty="0" smtClean="0"/>
              <a:t> coefficient to a known ligand is low</a:t>
            </a:r>
          </a:p>
          <a:p>
            <a:pPr lvl="1"/>
            <a:r>
              <a:rPr lang="en-US" dirty="0"/>
              <a:t>If you have a new target, try benchmarking </a:t>
            </a:r>
            <a:r>
              <a:rPr lang="en-US" dirty="0" smtClean="0"/>
              <a:t>workflow with </a:t>
            </a:r>
            <a:r>
              <a:rPr lang="en-US" dirty="0"/>
              <a:t>similar target that has known </a:t>
            </a:r>
            <a:r>
              <a:rPr lang="en-US" dirty="0" smtClean="0"/>
              <a:t>ligands</a:t>
            </a:r>
          </a:p>
          <a:p>
            <a:r>
              <a:rPr lang="en-US" dirty="0"/>
              <a:t>Performance is dependent on skill of practitioner</a:t>
            </a:r>
            <a:endParaRPr lang="en-US" dirty="0" smtClean="0"/>
          </a:p>
          <a:p>
            <a:pPr lvl="1"/>
            <a:r>
              <a:rPr lang="en-US" dirty="0" smtClean="0"/>
              <a:t>Workflows using the same docking engine end up at top and bottom of the list (multistep workflows, variables &amp; parameters)</a:t>
            </a:r>
          </a:p>
          <a:p>
            <a:pPr lvl="1"/>
            <a:r>
              <a:rPr lang="en-US" dirty="0" smtClean="0"/>
              <a:t>Across the GC’s, visual inspection tends to augment performance, but visual inspection is not a guarantee of success (GC4: 6/10 in top, 2/10 in bottom</a:t>
            </a:r>
            <a:r>
              <a:rPr lang="en-US" dirty="0" smtClean="0"/>
              <a:t>)</a:t>
            </a:r>
          </a:p>
          <a:p>
            <a:r>
              <a:rPr lang="en-US" dirty="0"/>
              <a:t>We have </a:t>
            </a:r>
            <a:r>
              <a:rPr lang="en-US" dirty="0" smtClean="0"/>
              <a:t>more </a:t>
            </a:r>
            <a:r>
              <a:rPr lang="en-US" dirty="0"/>
              <a:t>to learn </a:t>
            </a:r>
            <a:r>
              <a:rPr lang="en-US" u="sng" dirty="0"/>
              <a:t>and</a:t>
            </a:r>
            <a:r>
              <a:rPr lang="en-US" dirty="0"/>
              <a:t> need to invest in </a:t>
            </a:r>
            <a:r>
              <a:rPr lang="en-US" dirty="0" smtClean="0"/>
              <a:t>teaching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256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079075" y="1371600"/>
            <a:ext cx="3669717" cy="3167149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CatS</a:t>
            </a:r>
            <a:r>
              <a:rPr lang="en-US" dirty="0" smtClean="0"/>
              <a:t> pose prediction accuracy was worse</a:t>
            </a:r>
          </a:p>
          <a:p>
            <a:pPr lvl="1"/>
            <a:r>
              <a:rPr lang="en-US" dirty="0" smtClean="0"/>
              <a:t>Ligand-based methods perform as well as structure-based methods</a:t>
            </a:r>
          </a:p>
          <a:p>
            <a:r>
              <a:rPr lang="en-US" dirty="0" err="1" smtClean="0"/>
              <a:t>CatS</a:t>
            </a:r>
            <a:r>
              <a:rPr lang="en-US" dirty="0" smtClean="0"/>
              <a:t>: Higher Kendall’s Tau for top-performers and more submissions outperform best null-model</a:t>
            </a:r>
          </a:p>
          <a:p>
            <a:r>
              <a:rPr lang="en-US" dirty="0" err="1" smtClean="0"/>
              <a:t>CatS</a:t>
            </a:r>
            <a:r>
              <a:rPr lang="en-US" dirty="0" smtClean="0"/>
              <a:t>: slight improvement compared to GC3</a:t>
            </a:r>
            <a:endParaRPr lang="en-US" dirty="0" smtClean="0"/>
          </a:p>
          <a:p>
            <a:pPr lvl="1"/>
            <a:r>
              <a:rPr lang="en-US" dirty="0" smtClean="0"/>
              <a:t>Best </a:t>
            </a:r>
            <a:r>
              <a:rPr lang="en-US" dirty="0"/>
              <a:t>performing </a:t>
            </a:r>
            <a:r>
              <a:rPr lang="en-US" dirty="0" smtClean="0"/>
              <a:t>methods </a:t>
            </a:r>
            <a:r>
              <a:rPr lang="en-US" dirty="0"/>
              <a:t>in GC4 </a:t>
            </a:r>
            <a:r>
              <a:rPr lang="en-US" dirty="0" smtClean="0"/>
              <a:t>have </a:t>
            </a:r>
            <a:r>
              <a:rPr lang="en-US" dirty="0"/>
              <a:t>a Kendall’s </a:t>
            </a:r>
            <a:r>
              <a:rPr lang="en-US" dirty="0">
                <a:sym typeface="Symbol" panose="05050102010706020507" pitchFamily="18" charset="2"/>
              </a:rPr>
              <a:t></a:t>
            </a:r>
            <a:r>
              <a:rPr lang="en-US" dirty="0"/>
              <a:t> of </a:t>
            </a:r>
            <a:r>
              <a:rPr lang="en-US" dirty="0" smtClean="0"/>
              <a:t>0.54, </a:t>
            </a:r>
            <a:r>
              <a:rPr lang="en-US" dirty="0"/>
              <a:t>compared to </a:t>
            </a:r>
            <a:r>
              <a:rPr lang="en-US" dirty="0" smtClean="0"/>
              <a:t>0.45 </a:t>
            </a:r>
            <a:r>
              <a:rPr lang="en-US" dirty="0"/>
              <a:t>in </a:t>
            </a:r>
            <a:r>
              <a:rPr lang="en-US" dirty="0" smtClean="0"/>
              <a:t>GC3</a:t>
            </a:r>
          </a:p>
          <a:p>
            <a:pPr lvl="1"/>
            <a:r>
              <a:rPr lang="en-US" dirty="0" smtClean="0"/>
              <a:t>Mean </a:t>
            </a:r>
            <a:r>
              <a:rPr lang="en-US" dirty="0"/>
              <a:t>Kendall’s </a:t>
            </a:r>
            <a:r>
              <a:rPr lang="en-US" dirty="0">
                <a:sym typeface="Symbol" panose="05050102010706020507" pitchFamily="18" charset="2"/>
              </a:rPr>
              <a:t></a:t>
            </a:r>
            <a:r>
              <a:rPr lang="en-US" dirty="0"/>
              <a:t> for the top 20% of methods in GC4 is 0.50, compared to 0.38 in </a:t>
            </a:r>
            <a:r>
              <a:rPr lang="en-US" dirty="0" smtClean="0"/>
              <a:t>GC3</a:t>
            </a:r>
          </a:p>
          <a:p>
            <a:pPr lvl="1"/>
            <a:r>
              <a:rPr lang="en-US" dirty="0" smtClean="0"/>
              <a:t>Participant experience, availability of more data, better methods?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11</a:t>
            </a:fld>
            <a:endParaRPr lang="uk-UA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199" y="342900"/>
            <a:ext cx="8450317" cy="960120"/>
          </a:xfrm>
        </p:spPr>
        <p:txBody>
          <a:bodyPr>
            <a:noAutofit/>
          </a:bodyPr>
          <a:lstStyle/>
          <a:p>
            <a:r>
              <a:rPr lang="en-US" sz="2800" dirty="0" smtClean="0"/>
              <a:t>GC4: Better affinity ranking performance for </a:t>
            </a:r>
            <a:r>
              <a:rPr lang="en-US" sz="2800" dirty="0" err="1" smtClean="0"/>
              <a:t>CatS</a:t>
            </a:r>
            <a:r>
              <a:rPr lang="en-US" sz="2800" dirty="0" smtClean="0"/>
              <a:t> compared to BACE1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49" y="1184718"/>
            <a:ext cx="4573505" cy="18492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50" y="2997609"/>
            <a:ext cx="4573505" cy="19218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58235" y="1398542"/>
            <a:ext cx="202250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0" rIns="0" bIns="0" rtlCol="0">
            <a:spAutoFit/>
          </a:bodyPr>
          <a:lstStyle/>
          <a:p>
            <a:r>
              <a:rPr lang="en-US" sz="1000" dirty="0" smtClean="0"/>
              <a:t>Purple: structure-based scoring</a:t>
            </a:r>
          </a:p>
          <a:p>
            <a:r>
              <a:rPr lang="en-US" sz="1000" dirty="0" smtClean="0"/>
              <a:t>Red: </a:t>
            </a:r>
            <a:r>
              <a:rPr lang="en-US" sz="1000" dirty="0"/>
              <a:t>ligand-based </a:t>
            </a:r>
            <a:r>
              <a:rPr lang="en-US" sz="1000" dirty="0" smtClean="0"/>
              <a:t>scoring</a:t>
            </a:r>
          </a:p>
          <a:p>
            <a:r>
              <a:rPr lang="en-US" sz="1000" dirty="0" smtClean="0"/>
              <a:t>Green: null </a:t>
            </a:r>
            <a:r>
              <a:rPr lang="en-US" sz="1000" dirty="0" smtClean="0"/>
              <a:t>models (</a:t>
            </a:r>
            <a:r>
              <a:rPr lang="en-US" sz="1000" dirty="0" smtClean="0"/>
              <a:t>MW &amp; </a:t>
            </a:r>
            <a:r>
              <a:rPr lang="en-US" sz="1000" dirty="0" err="1" smtClean="0"/>
              <a:t>clogP</a:t>
            </a:r>
            <a:r>
              <a:rPr lang="en-US" sz="1000" dirty="0" smtClean="0"/>
              <a:t>) </a:t>
            </a:r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5195955" y="4294047"/>
            <a:ext cx="375735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Note: The </a:t>
            </a:r>
            <a:r>
              <a:rPr lang="en-US" sz="1000" dirty="0"/>
              <a:t>null models are ‘‘</a:t>
            </a:r>
            <a:r>
              <a:rPr lang="en-US" sz="1000" dirty="0" err="1"/>
              <a:t>Mwt</a:t>
            </a:r>
            <a:r>
              <a:rPr lang="en-US" sz="1000" dirty="0"/>
              <a:t>’’, in which the affinities </a:t>
            </a:r>
            <a:r>
              <a:rPr lang="en-US" sz="1000" dirty="0" smtClean="0"/>
              <a:t>are </a:t>
            </a:r>
            <a:r>
              <a:rPr lang="en-US" sz="1000" dirty="0"/>
              <a:t>ranked by decreasing molecular weight; and “</a:t>
            </a:r>
            <a:r>
              <a:rPr lang="en-US" sz="1000" dirty="0" err="1"/>
              <a:t>clogP</a:t>
            </a:r>
            <a:r>
              <a:rPr lang="en-US" sz="1000" dirty="0"/>
              <a:t>,” in which affinities </a:t>
            </a:r>
            <a:r>
              <a:rPr lang="en-US" sz="1000" dirty="0" smtClean="0"/>
              <a:t>are </a:t>
            </a:r>
            <a:r>
              <a:rPr lang="en-US" sz="1000" dirty="0"/>
              <a:t>ranked based on increasing </a:t>
            </a:r>
            <a:r>
              <a:rPr lang="en-US" sz="1000" dirty="0" smtClean="0"/>
              <a:t>(calculated) </a:t>
            </a:r>
            <a:r>
              <a:rPr lang="en-US" sz="1000" dirty="0" err="1" smtClean="0"/>
              <a:t>octanol</a:t>
            </a:r>
            <a:r>
              <a:rPr lang="en-US" sz="1000" dirty="0" smtClean="0"/>
              <a:t>–water </a:t>
            </a:r>
            <a:r>
              <a:rPr lang="en-US" sz="1000" dirty="0"/>
              <a:t>partition coefficient </a:t>
            </a:r>
          </a:p>
        </p:txBody>
      </p:sp>
    </p:spTree>
    <p:extLst>
      <p:ext uri="{BB962C8B-B14F-4D97-AF65-F5344CB8AC3E}">
        <p14:creationId xmlns:p14="http://schemas.microsoft.com/office/powerpoint/2010/main" val="370723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12916"/>
            <a:ext cx="3068664" cy="300755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Most challenges show top-performer using structure-based methods, but ligand-based methods do well </a:t>
            </a:r>
            <a:r>
              <a:rPr lang="en-US" dirty="0" smtClean="0"/>
              <a:t>too</a:t>
            </a:r>
          </a:p>
          <a:p>
            <a:r>
              <a:rPr lang="en-US" dirty="0"/>
              <a:t>Almost all of the submitted rankings correlate positively with the experimental </a:t>
            </a:r>
            <a:r>
              <a:rPr lang="en-US" dirty="0" smtClean="0"/>
              <a:t>rankings</a:t>
            </a:r>
            <a:endParaRPr lang="en-US" dirty="0" smtClean="0"/>
          </a:p>
          <a:p>
            <a:r>
              <a:rPr lang="en-US" dirty="0" smtClean="0"/>
              <a:t>Many </a:t>
            </a:r>
            <a:r>
              <a:rPr lang="en-US" dirty="0" smtClean="0"/>
              <a:t>submissions do not show a convincing difference with the best </a:t>
            </a:r>
            <a:r>
              <a:rPr lang="en-US" dirty="0" smtClean="0"/>
              <a:t>null-model</a:t>
            </a:r>
          </a:p>
          <a:p>
            <a:r>
              <a:rPr lang="en-US" dirty="0"/>
              <a:t>Best performing null-model is different for different </a:t>
            </a:r>
            <a:r>
              <a:rPr lang="en-US" dirty="0" smtClean="0"/>
              <a:t>datasets</a:t>
            </a:r>
            <a:endParaRPr lang="en-US" dirty="0" smtClean="0"/>
          </a:p>
          <a:p>
            <a:r>
              <a:rPr lang="en-US" dirty="0" smtClean="0"/>
              <a:t>Machine learning in general may have had an edge in GC4 for </a:t>
            </a:r>
            <a:r>
              <a:rPr lang="en-US" dirty="0" err="1" smtClean="0"/>
              <a:t>CatS</a:t>
            </a:r>
            <a:r>
              <a:rPr lang="en-US" dirty="0" smtClean="0"/>
              <a:t>, but not for BACE1; also no difference in GC3 for machine learning submissions</a:t>
            </a:r>
          </a:p>
          <a:p>
            <a:endParaRPr lang="en-US" dirty="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74832319"/>
              </p:ext>
            </p:extLst>
          </p:nvPr>
        </p:nvGraphicFramePr>
        <p:xfrm>
          <a:off x="3715475" y="944783"/>
          <a:ext cx="4971325" cy="3575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265">
                  <a:extLst>
                    <a:ext uri="{9D8B030D-6E8A-4147-A177-3AD203B41FA5}">
                      <a16:colId xmlns:a16="http://schemas.microsoft.com/office/drawing/2014/main" val="846708865"/>
                    </a:ext>
                  </a:extLst>
                </a:gridCol>
                <a:gridCol w="994265">
                  <a:extLst>
                    <a:ext uri="{9D8B030D-6E8A-4147-A177-3AD203B41FA5}">
                      <a16:colId xmlns:a16="http://schemas.microsoft.com/office/drawing/2014/main" val="462396522"/>
                    </a:ext>
                  </a:extLst>
                </a:gridCol>
                <a:gridCol w="994265">
                  <a:extLst>
                    <a:ext uri="{9D8B030D-6E8A-4147-A177-3AD203B41FA5}">
                      <a16:colId xmlns:a16="http://schemas.microsoft.com/office/drawing/2014/main" val="449951531"/>
                    </a:ext>
                  </a:extLst>
                </a:gridCol>
                <a:gridCol w="994265">
                  <a:extLst>
                    <a:ext uri="{9D8B030D-6E8A-4147-A177-3AD203B41FA5}">
                      <a16:colId xmlns:a16="http://schemas.microsoft.com/office/drawing/2014/main" val="1164222668"/>
                    </a:ext>
                  </a:extLst>
                </a:gridCol>
                <a:gridCol w="994265">
                  <a:extLst>
                    <a:ext uri="{9D8B030D-6E8A-4147-A177-3AD203B41FA5}">
                      <a16:colId xmlns:a16="http://schemas.microsoft.com/office/drawing/2014/main" val="28581365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Target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max Kendall's Tau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best null model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#submissions better than best null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#submissions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839678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BACE1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0.38/0.39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MW (0.31)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2/3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39/55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546108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CatS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(GC4)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MW (0.26)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77995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CatS (GC3)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0.45/0.39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MW (0.2)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20/26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54/81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334613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JAK2 (SC2)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clogP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(0.27)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7755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JAK2 (SC3)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MW (0.56)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53669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p38-</a:t>
                      </a:r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clogP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(0.32)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491708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TIE2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MW (0.36)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15813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VEGFR2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MW (0.11)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054077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FXR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0.44/0.46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clogP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(0.45)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0/1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59/82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06053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HSP90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0.32/0.32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MW (0.14)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27/15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41/30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952302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MAP4K4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0.48/0.38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clogP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(0.18)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18/18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40/26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4799546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12</a:t>
            </a:fld>
            <a:endParaRPr lang="uk-U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Across the Grand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20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knowledge of co-structure improve affinity ranking?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13</a:t>
            </a:fld>
            <a:endParaRPr lang="uk-U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9617"/>
          <a:stretch/>
        </p:blipFill>
        <p:spPr>
          <a:xfrm>
            <a:off x="4870257" y="1730869"/>
            <a:ext cx="3749479" cy="1570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-284" b="9741"/>
          <a:stretch/>
        </p:blipFill>
        <p:spPr>
          <a:xfrm>
            <a:off x="4870257" y="3347634"/>
            <a:ext cx="3816543" cy="1573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92671" y="1249574"/>
            <a:ext cx="33270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Subset of 16 BACE1 </a:t>
            </a:r>
            <a:r>
              <a:rPr lang="en-US" sz="1200" dirty="0">
                <a:solidFill>
                  <a:srgbClr val="0070C0"/>
                </a:solidFill>
              </a:rPr>
              <a:t>ligands with co-crystal structures released at the end of Stage </a:t>
            </a:r>
            <a:r>
              <a:rPr lang="en-US" sz="1200" dirty="0" smtClean="0">
                <a:solidFill>
                  <a:srgbClr val="0070C0"/>
                </a:solidFill>
              </a:rPr>
              <a:t>1</a:t>
            </a:r>
            <a:endParaRPr lang="en-US" sz="1200" dirty="0">
              <a:solidFill>
                <a:srgbClr val="0070C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61611" y="1303819"/>
            <a:ext cx="4297567" cy="3554899"/>
            <a:chOff x="461611" y="1303819"/>
            <a:chExt cx="4297567" cy="355489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b="11401"/>
            <a:stretch/>
          </p:blipFill>
          <p:spPr>
            <a:xfrm>
              <a:off x="461611" y="1715365"/>
              <a:ext cx="4293761" cy="153927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/>
            <a:srcRect b="11525"/>
            <a:stretch/>
          </p:blipFill>
          <p:spPr>
            <a:xfrm>
              <a:off x="461611" y="3321596"/>
              <a:ext cx="4297567" cy="153712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898103" y="1303819"/>
              <a:ext cx="17672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70C0"/>
                  </a:solidFill>
                </a:rPr>
                <a:t>All 154 BACE1 ligands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85453" y="1991532"/>
            <a:ext cx="5726300" cy="1862876"/>
            <a:chOff x="885453" y="1991532"/>
            <a:chExt cx="5726300" cy="1862876"/>
          </a:xfrm>
        </p:grpSpPr>
        <p:sp>
          <p:nvSpPr>
            <p:cNvPr id="11" name="Down Arrow 10"/>
            <p:cNvSpPr/>
            <p:nvPr/>
          </p:nvSpPr>
          <p:spPr>
            <a:xfrm>
              <a:off x="906651" y="1991532"/>
              <a:ext cx="100739" cy="123987"/>
            </a:xfrm>
            <a:prstGeom prst="downArrow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6312977" y="2081906"/>
              <a:ext cx="100739" cy="123987"/>
            </a:xfrm>
            <a:prstGeom prst="downArrow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991892" y="2053524"/>
              <a:ext cx="100739" cy="123987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5707273" y="2042835"/>
              <a:ext cx="100739" cy="123987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885453" y="3577297"/>
              <a:ext cx="100739" cy="123987"/>
            </a:xfrm>
            <a:prstGeom prst="downArrow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953288" y="3638051"/>
              <a:ext cx="100739" cy="123987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1026147" y="3668428"/>
              <a:ext cx="100739" cy="123987"/>
            </a:xfrm>
            <a:prstGeom prst="downArrow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6511014" y="3719192"/>
              <a:ext cx="100739" cy="123987"/>
            </a:xfrm>
            <a:prstGeom prst="downArrow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6181216" y="3730421"/>
              <a:ext cx="100739" cy="123987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5922014" y="3656360"/>
              <a:ext cx="100739" cy="123987"/>
            </a:xfrm>
            <a:prstGeom prst="downArrow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502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Explicit </a:t>
            </a:r>
            <a:r>
              <a:rPr lang="en-US" dirty="0"/>
              <a:t>solvent free energy </a:t>
            </a:r>
            <a:r>
              <a:rPr lang="en-US" dirty="0" smtClean="0"/>
              <a:t>methods show advantage for </a:t>
            </a:r>
            <a:r>
              <a:rPr lang="en-US" dirty="0" err="1" smtClean="0"/>
              <a:t>CatS</a:t>
            </a:r>
            <a:r>
              <a:rPr lang="en-US" dirty="0" smtClean="0"/>
              <a:t>, not for BACE1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14</a:t>
            </a:fld>
            <a:endParaRPr lang="uk-U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42" y="1384223"/>
            <a:ext cx="4114800" cy="1489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42" y="3000527"/>
            <a:ext cx="4114800" cy="14876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7524" y="1432387"/>
            <a:ext cx="4114800" cy="14413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7524" y="3021076"/>
            <a:ext cx="4114800" cy="14098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309" y="4573952"/>
            <a:ext cx="629210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Not a consistent presence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smtClean="0">
                <a:solidFill>
                  <a:srgbClr val="0070C0"/>
                </a:solidFill>
              </a:rPr>
              <a:t>of explicit solvent free energy methods </a:t>
            </a:r>
            <a:r>
              <a:rPr lang="en-US" sz="1200" dirty="0" smtClean="0">
                <a:solidFill>
                  <a:srgbClr val="0070C0"/>
                </a:solidFill>
              </a:rPr>
              <a:t>in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smtClean="0">
                <a:solidFill>
                  <a:srgbClr val="0070C0"/>
                </a:solidFill>
              </a:rPr>
              <a:t>the </a:t>
            </a:r>
            <a:r>
              <a:rPr lang="en-US" sz="1200" dirty="0" smtClean="0">
                <a:solidFill>
                  <a:srgbClr val="0070C0"/>
                </a:solidFill>
              </a:rPr>
              <a:t>grand challenges</a:t>
            </a:r>
            <a:r>
              <a:rPr lang="en-US" sz="1200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sz="1200" dirty="0" smtClean="0">
                <a:solidFill>
                  <a:srgbClr val="0070C0"/>
                </a:solidFill>
              </a:rPr>
              <a:t>3(GC2015), 30 (GC2), 1 (GC3) 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27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Affinity ranking &amp; prediction: Observations </a:t>
            </a:r>
            <a:r>
              <a:rPr lang="en-US" dirty="0"/>
              <a:t>and best practices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Meaningful ranking can be achieved</a:t>
            </a:r>
          </a:p>
          <a:p>
            <a:pPr lvl="1"/>
            <a:r>
              <a:rPr lang="en-US" dirty="0"/>
              <a:t>Almost all of the submitted rankings correlate positively with the experimental </a:t>
            </a:r>
            <a:r>
              <a:rPr lang="en-US" dirty="0" smtClean="0"/>
              <a:t>rankings</a:t>
            </a:r>
          </a:p>
          <a:p>
            <a:pPr lvl="1"/>
            <a:r>
              <a:rPr lang="en-US" dirty="0" smtClean="0"/>
              <a:t>Range of max Kendall’s Tau: target, ligand property space, practitioner</a:t>
            </a:r>
          </a:p>
          <a:p>
            <a:pPr lvl="1"/>
            <a:r>
              <a:rPr lang="en-US" dirty="0" smtClean="0"/>
              <a:t>Struggle with null models</a:t>
            </a:r>
            <a:endParaRPr lang="en-US" dirty="0" smtClean="0"/>
          </a:p>
          <a:p>
            <a:pPr lvl="1"/>
            <a:r>
              <a:rPr lang="en-US" dirty="0" smtClean="0"/>
              <a:t>Across the GC’s, there is not enough differentiation to say much in general about accuracy of structure-based </a:t>
            </a:r>
            <a:r>
              <a:rPr lang="en-US" i="1" dirty="0" smtClean="0"/>
              <a:t>vs</a:t>
            </a:r>
            <a:r>
              <a:rPr lang="en-US" dirty="0" smtClean="0"/>
              <a:t> ligand-based, impact of machine-learning approaches, </a:t>
            </a:r>
            <a:r>
              <a:rPr lang="en-US" dirty="0"/>
              <a:t>explicit solvent </a:t>
            </a:r>
            <a:r>
              <a:rPr lang="en-US" dirty="0" smtClean="0"/>
              <a:t>free </a:t>
            </a:r>
            <a:r>
              <a:rPr lang="en-US" dirty="0"/>
              <a:t>energy </a:t>
            </a:r>
            <a:r>
              <a:rPr lang="en-US" dirty="0" smtClean="0"/>
              <a:t>methods</a:t>
            </a:r>
          </a:p>
          <a:p>
            <a:r>
              <a:rPr lang="en-US" dirty="0" smtClean="0"/>
              <a:t>Test your affinity predictions frequently and </a:t>
            </a:r>
            <a:r>
              <a:rPr lang="en-US" dirty="0" smtClean="0"/>
              <a:t>try different approaches early on</a:t>
            </a:r>
          </a:p>
          <a:p>
            <a:pPr lvl="1"/>
            <a:r>
              <a:rPr lang="en-US" dirty="0" smtClean="0"/>
              <a:t>Drug discovery is a multi-disciplinary and iterative effort</a:t>
            </a:r>
          </a:p>
          <a:p>
            <a:r>
              <a:rPr lang="en-US" dirty="0" smtClean="0"/>
              <a:t>We have a lot to learn </a:t>
            </a:r>
            <a:r>
              <a:rPr lang="en-US" u="sng" dirty="0" smtClean="0"/>
              <a:t>and</a:t>
            </a:r>
            <a:r>
              <a:rPr lang="en-US" dirty="0" smtClean="0"/>
              <a:t> need to invest in teaching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555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you heard</a:t>
            </a:r>
            <a:r>
              <a:rPr lang="en-US" dirty="0" smtClean="0"/>
              <a:t> ....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30531"/>
            <a:ext cx="8229600" cy="35577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000" dirty="0" smtClean="0"/>
              <a:t>..... </a:t>
            </a:r>
            <a:r>
              <a:rPr lang="en-US" sz="2000" dirty="0" smtClean="0"/>
              <a:t>was </a:t>
            </a:r>
            <a:r>
              <a:rPr lang="en-US" sz="2000" dirty="0" smtClean="0"/>
              <a:t>a personal perspective on the results and analyses from GC4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Thank you to those who gathered and analyzed all the submissions:</a:t>
            </a:r>
          </a:p>
          <a:p>
            <a:pPr marL="457200">
              <a:buFont typeface="Wingdings" panose="05000000000000000000" pitchFamily="2" charset="2"/>
              <a:buChar char="§"/>
            </a:pPr>
            <a:r>
              <a:rPr lang="en-US" sz="2100" dirty="0" smtClean="0">
                <a:solidFill>
                  <a:srgbClr val="0070C0"/>
                </a:solidFill>
              </a:rPr>
              <a:t>Zied </a:t>
            </a:r>
            <a:r>
              <a:rPr lang="en-US" sz="2100" dirty="0" smtClean="0">
                <a:solidFill>
                  <a:srgbClr val="0070C0"/>
                </a:solidFill>
              </a:rPr>
              <a:t>Gaieb</a:t>
            </a:r>
          </a:p>
          <a:p>
            <a:pPr marL="457200">
              <a:buFont typeface="Wingdings" panose="05000000000000000000" pitchFamily="2" charset="2"/>
              <a:buChar char="§"/>
            </a:pPr>
            <a:r>
              <a:rPr lang="en-US" sz="2100" dirty="0" smtClean="0">
                <a:solidFill>
                  <a:srgbClr val="0070C0"/>
                </a:solidFill>
              </a:rPr>
              <a:t>Conor </a:t>
            </a:r>
            <a:r>
              <a:rPr lang="en-US" sz="2100" dirty="0" smtClean="0">
                <a:solidFill>
                  <a:srgbClr val="0070C0"/>
                </a:solidFill>
              </a:rPr>
              <a:t>Parks</a:t>
            </a:r>
          </a:p>
          <a:p>
            <a:pPr marL="457200"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rgbClr val="0070C0"/>
                </a:solidFill>
              </a:rPr>
              <a:t>Mike Chiu </a:t>
            </a:r>
            <a:endParaRPr lang="en-US" sz="2100" dirty="0" smtClean="0">
              <a:solidFill>
                <a:srgbClr val="0070C0"/>
              </a:solidFill>
            </a:endParaRPr>
          </a:p>
          <a:p>
            <a:pPr marL="457200">
              <a:buFont typeface="Wingdings" panose="05000000000000000000" pitchFamily="2" charset="2"/>
              <a:buChar char="§"/>
            </a:pPr>
            <a:r>
              <a:rPr lang="en-US" sz="2100" dirty="0" smtClean="0">
                <a:solidFill>
                  <a:srgbClr val="0070C0"/>
                </a:solidFill>
              </a:rPr>
              <a:t>Mike </a:t>
            </a:r>
            <a:r>
              <a:rPr lang="en-US" sz="2100" dirty="0" smtClean="0">
                <a:solidFill>
                  <a:srgbClr val="0070C0"/>
                </a:solidFill>
              </a:rPr>
              <a:t>Gilson</a:t>
            </a:r>
          </a:p>
          <a:p>
            <a:pPr marL="457200">
              <a:buFont typeface="Wingdings" panose="05000000000000000000" pitchFamily="2" charset="2"/>
              <a:buChar char="§"/>
            </a:pPr>
            <a:r>
              <a:rPr lang="en-US" sz="2100" dirty="0" smtClean="0">
                <a:solidFill>
                  <a:srgbClr val="0070C0"/>
                </a:solidFill>
              </a:rPr>
              <a:t>Rommie </a:t>
            </a:r>
            <a:r>
              <a:rPr lang="en-US" sz="2100" dirty="0" smtClean="0">
                <a:solidFill>
                  <a:srgbClr val="0070C0"/>
                </a:solidFill>
              </a:rPr>
              <a:t>Amaro</a:t>
            </a:r>
          </a:p>
          <a:p>
            <a:pPr marL="457200"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rgbClr val="0070C0"/>
                </a:solidFill>
              </a:rPr>
              <a:t>Pat </a:t>
            </a:r>
            <a:r>
              <a:rPr lang="en-US" sz="2100" dirty="0" smtClean="0">
                <a:solidFill>
                  <a:srgbClr val="0070C0"/>
                </a:solidFill>
              </a:rPr>
              <a:t>Walters</a:t>
            </a:r>
            <a:endParaRPr lang="en-US" sz="21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100" dirty="0" smtClean="0">
                <a:solidFill>
                  <a:srgbClr val="C00000"/>
                </a:solidFill>
              </a:rPr>
              <a:t>And </a:t>
            </a:r>
            <a:r>
              <a:rPr lang="en-US" sz="2100" dirty="0" smtClean="0">
                <a:solidFill>
                  <a:srgbClr val="C00000"/>
                </a:solidFill>
              </a:rPr>
              <a:t>thank you to all the participants !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85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Pose prediction &amp; affinity ranking are part of the CADD foundation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2</a:t>
            </a:fld>
            <a:endParaRPr lang="uk-UA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9"/>
          <a:stretch/>
        </p:blipFill>
        <p:spPr>
          <a:xfrm>
            <a:off x="953211" y="1500969"/>
            <a:ext cx="4109053" cy="1857123"/>
          </a:xfrm>
          <a:prstGeom prst="rect">
            <a:avLst/>
          </a:prstGeom>
        </p:spPr>
      </p:pic>
      <p:pic>
        <p:nvPicPr>
          <p:cNvPr id="15" name="Picture 2" descr="http://t3.gstatic.com/images?q=tbn:ANd9GcRiw0A3ClLjHxF3dyZFZHLtKaqf2miQZ2Tc3eSE9-9B4LI1ctG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2569" y="1576108"/>
            <a:ext cx="1409700" cy="170684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953211" y="3555240"/>
            <a:ext cx="6559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Multi-objective </a:t>
            </a:r>
            <a:r>
              <a:rPr lang="en-US" dirty="0" smtClean="0"/>
              <a:t>designs: </a:t>
            </a:r>
            <a:r>
              <a:rPr lang="en-US" dirty="0" smtClean="0"/>
              <a:t>target &amp; </a:t>
            </a:r>
            <a:r>
              <a:rPr lang="en-US" dirty="0" smtClean="0"/>
              <a:t>off</a:t>
            </a:r>
            <a:r>
              <a:rPr lang="en-US" dirty="0" smtClean="0"/>
              <a:t>-target </a:t>
            </a:r>
            <a:r>
              <a:rPr lang="en-US" dirty="0" smtClean="0"/>
              <a:t>affinities, target affinity &amp; ADMET </a:t>
            </a:r>
            <a:r>
              <a:rPr lang="en-US" dirty="0"/>
              <a:t>properties, target affinity &amp; chemical diversity (scaffold hopping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13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14355"/>
            <a:endParaRPr lang="en-US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355"/>
            <a:fld id="{47547CF9-5B10-D24F-A8D7-45A9778164F7}" type="slidenum">
              <a:rPr lang="uk-UA">
                <a:latin typeface="Arial"/>
              </a:rPr>
              <a:pPr defTabSz="914355"/>
              <a:t>3</a:t>
            </a:fld>
            <a:endParaRPr lang="uk-UA"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igand </a:t>
            </a:r>
            <a:r>
              <a:rPr lang="en-US" dirty="0" smtClean="0"/>
              <a:t>docking in the late ’90s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5"/>
          </p:nvPr>
        </p:nvSpPr>
        <p:spPr>
          <a:xfrm>
            <a:off x="6080759" y="1371600"/>
            <a:ext cx="2713687" cy="310896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Growth factor receptor kinase inhibitors: Lot </a:t>
            </a:r>
            <a:r>
              <a:rPr lang="en-US" dirty="0"/>
              <a:t>of structural information for type-1 kinase inhibitors but scoring functions </a:t>
            </a:r>
            <a:r>
              <a:rPr lang="en-US" dirty="0" smtClean="0"/>
              <a:t>insufficient to select relevant binding poses</a:t>
            </a:r>
          </a:p>
          <a:p>
            <a:pPr lvl="1"/>
            <a:r>
              <a:rPr lang="en-US" dirty="0" smtClean="0"/>
              <a:t>Expert system developed: “Magnet”</a:t>
            </a:r>
            <a:endParaRPr lang="en-US" dirty="0"/>
          </a:p>
          <a:p>
            <a:r>
              <a:rPr lang="en-US" dirty="0" err="1" smtClean="0"/>
              <a:t>Raf</a:t>
            </a:r>
            <a:r>
              <a:rPr lang="en-US" dirty="0" smtClean="0"/>
              <a:t> kinase inhibitors: DFG-out conformation not yet known</a:t>
            </a:r>
          </a:p>
          <a:p>
            <a:pPr lvl="1"/>
            <a:r>
              <a:rPr lang="en-US" dirty="0" smtClean="0"/>
              <a:t>Ligands could be docked but SAR did not track</a:t>
            </a:r>
          </a:p>
          <a:p>
            <a:pPr lvl="1"/>
            <a:r>
              <a:rPr lang="en-US" dirty="0" smtClean="0"/>
              <a:t>SBDD on hold until we figured out the large conformational rearrangement from DFG-in to DFG-out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" t="481" r="53119" b="10833"/>
          <a:stretch/>
        </p:blipFill>
        <p:spPr>
          <a:xfrm>
            <a:off x="419100" y="2836332"/>
            <a:ext cx="2146300" cy="167406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" t="49602" r="719" b="2319"/>
          <a:stretch/>
        </p:blipFill>
        <p:spPr>
          <a:xfrm>
            <a:off x="3213100" y="1203517"/>
            <a:ext cx="2345267" cy="144562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885308" y="1229654"/>
          <a:ext cx="1009759" cy="608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" name="CS ChemDraw Drawing" r:id="rId6" imgW="1442513" imgH="869719" progId="ChemDraw.Document.6.0">
                  <p:embed/>
                </p:oleObj>
              </mc:Choice>
              <mc:Fallback>
                <p:oleObj name="CS ChemDraw Drawing" r:id="rId6" imgW="1442513" imgH="869719" progId="ChemDraw.Document.6.0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5308" y="1229654"/>
                        <a:ext cx="1009759" cy="608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Up Arrow 15"/>
          <p:cNvSpPr/>
          <p:nvPr/>
        </p:nvSpPr>
        <p:spPr>
          <a:xfrm rot="10800000">
            <a:off x="1264820" y="1810295"/>
            <a:ext cx="163387" cy="179695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355"/>
            <a:endParaRPr lang="en-US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3469547" y="2832608"/>
          <a:ext cx="1835331" cy="614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" name="CS ChemDraw Drawing" r:id="rId8" imgW="2621902" imgH="877201" progId="ChemDraw.Document.6.0">
                  <p:embed/>
                </p:oleObj>
              </mc:Choice>
              <mc:Fallback>
                <p:oleObj name="CS ChemDraw Drawing" r:id="rId8" imgW="2621902" imgH="877201" progId="ChemDraw.Document.6.0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69547" y="2832608"/>
                        <a:ext cx="1835331" cy="614041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3379194" y="3264682"/>
          <a:ext cx="2016034" cy="850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" name="CS ChemDraw Drawing" r:id="rId10" imgW="2880049" imgH="1214489" progId="ChemDraw.Document.6.0">
                  <p:embed/>
                </p:oleObj>
              </mc:Choice>
              <mc:Fallback>
                <p:oleObj name="CS ChemDraw Drawing" r:id="rId10" imgW="2880049" imgH="1214489" progId="ChemDraw.Document.6.0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79194" y="3264682"/>
                        <a:ext cx="2016034" cy="85014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885306" y="1979985"/>
          <a:ext cx="1517904" cy="622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" name="CS ChemDraw Drawing" r:id="rId12" imgW="2168434" imgH="889670" progId="ChemDraw.Document.6.0">
                  <p:embed/>
                </p:oleObj>
              </mc:Choice>
              <mc:Fallback>
                <p:oleObj name="CS ChemDraw Drawing" r:id="rId12" imgW="2168434" imgH="889670" progId="ChemDraw.Document.6.0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85306" y="1979985"/>
                        <a:ext cx="1517904" cy="622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14181" y="2573631"/>
            <a:ext cx="2152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5"/>
            <a:r>
              <a:rPr lang="en-US" sz="1000" dirty="0">
                <a:solidFill>
                  <a:srgbClr val="000000"/>
                </a:solidFill>
                <a:latin typeface="Arial"/>
              </a:rPr>
              <a:t>TKI258,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Dovitinib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Ph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-III)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32084" y="4497162"/>
            <a:ext cx="21162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55"/>
            <a:r>
              <a:rPr lang="en-US" sz="1000" dirty="0">
                <a:solidFill>
                  <a:srgbClr val="000000"/>
                </a:solidFill>
                <a:latin typeface="Arial"/>
              </a:rPr>
              <a:t>J. Med. Chem.  2009, 52, 278-292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58541" y="2599746"/>
            <a:ext cx="22573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55"/>
            <a:r>
              <a:rPr lang="en-US" sz="1000" dirty="0">
                <a:solidFill>
                  <a:srgbClr val="000000"/>
                </a:solidFill>
                <a:latin typeface="Arial"/>
              </a:rPr>
              <a:t>J. Med. Chem.  2008, 51, 7049-7052</a:t>
            </a:r>
          </a:p>
        </p:txBody>
      </p:sp>
      <p:sp>
        <p:nvSpPr>
          <p:cNvPr id="24" name="Up Arrow 23"/>
          <p:cNvSpPr/>
          <p:nvPr/>
        </p:nvSpPr>
        <p:spPr>
          <a:xfrm rot="10800000">
            <a:off x="4305519" y="3443185"/>
            <a:ext cx="163387" cy="179695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355"/>
            <a:endParaRPr lang="en-US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250050" y="4062271"/>
            <a:ext cx="274320" cy="479894"/>
            <a:chOff x="4311013" y="4010017"/>
            <a:chExt cx="274320" cy="479894"/>
          </a:xfrm>
        </p:grpSpPr>
        <p:sp>
          <p:nvSpPr>
            <p:cNvPr id="25" name="Up Arrow 24"/>
            <p:cNvSpPr/>
            <p:nvPr/>
          </p:nvSpPr>
          <p:spPr>
            <a:xfrm rot="10800000">
              <a:off x="4365878" y="4010017"/>
              <a:ext cx="164592" cy="479894"/>
            </a:xfrm>
            <a:prstGeom prst="up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355"/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4311013" y="4162700"/>
              <a:ext cx="274320" cy="170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311013" y="4098829"/>
              <a:ext cx="274320" cy="170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4311013" y="4228247"/>
              <a:ext cx="274320" cy="170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2843810" y="4086379"/>
          <a:ext cx="1851878" cy="936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" name="CS ChemDraw Drawing" r:id="rId14" imgW="2645540" imgH="1337933" progId="ChemDraw.Document.6.0">
                  <p:embed/>
                </p:oleObj>
              </mc:Choice>
              <mc:Fallback>
                <p:oleObj name="CS ChemDraw Drawing" r:id="rId14" imgW="2645540" imgH="1337933" progId="ChemDraw.Document.6.0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843810" y="4086379"/>
                        <a:ext cx="1851878" cy="936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45199" y="839464"/>
            <a:ext cx="2064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55"/>
            <a:r>
              <a:rPr lang="en-US" sz="1400" dirty="0">
                <a:solidFill>
                  <a:srgbClr val="0070C0"/>
                </a:solidFill>
                <a:latin typeface="Arial"/>
              </a:rPr>
              <a:t>Type-1 </a:t>
            </a:r>
            <a:r>
              <a:rPr lang="en-US" sz="1400" dirty="0" smtClean="0">
                <a:solidFill>
                  <a:srgbClr val="0070C0"/>
                </a:solidFill>
                <a:latin typeface="Arial"/>
              </a:rPr>
              <a:t>kinase </a:t>
            </a:r>
            <a:r>
              <a:rPr lang="en-US" sz="1400" dirty="0">
                <a:solidFill>
                  <a:srgbClr val="0070C0"/>
                </a:solidFill>
                <a:latin typeface="Arial"/>
              </a:rPr>
              <a:t>inhibitors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38115" y="839464"/>
            <a:ext cx="2966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55"/>
            <a:r>
              <a:rPr lang="en-US" sz="1400" dirty="0">
                <a:solidFill>
                  <a:srgbClr val="0070C0"/>
                </a:solidFill>
                <a:latin typeface="Arial"/>
              </a:rPr>
              <a:t>Type-2 &amp; Type 1.5 kinase inhibitors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798775" y="912942"/>
            <a:ext cx="0" cy="41208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908758" y="912942"/>
            <a:ext cx="0" cy="41208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641680" y="4004105"/>
            <a:ext cx="10427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5"/>
            <a:r>
              <a:rPr lang="en-US" sz="1000" dirty="0">
                <a:solidFill>
                  <a:srgbClr val="000000"/>
                </a:solidFill>
                <a:latin typeface="Arial"/>
              </a:rPr>
              <a:t>RAF265 (POC)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22651" y="4354071"/>
            <a:ext cx="1348472" cy="553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355"/>
            <a:r>
              <a:rPr lang="en-US" sz="1000" dirty="0" err="1">
                <a:solidFill>
                  <a:srgbClr val="000000"/>
                </a:solidFill>
                <a:latin typeface="Arial"/>
              </a:rPr>
              <a:t>Encorafenib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(launched; out-licensed to Array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BioPharma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913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We’ve seen progress but also know there is room for improvement</a:t>
            </a:r>
          </a:p>
          <a:p>
            <a:r>
              <a:rPr lang="en-US" dirty="0" smtClean="0"/>
              <a:t>Accuracy / Innovation</a:t>
            </a:r>
          </a:p>
          <a:p>
            <a:pPr lvl="1"/>
            <a:r>
              <a:rPr lang="en-US" dirty="0" smtClean="0"/>
              <a:t>Pose prediction, affinity ranking, affinity prediction</a:t>
            </a:r>
          </a:p>
          <a:p>
            <a:pPr lvl="1"/>
            <a:r>
              <a:rPr lang="en-US" dirty="0" smtClean="0"/>
              <a:t>Objective testing to measure progress (determine state of the art, which components need to be improved)</a:t>
            </a:r>
          </a:p>
          <a:p>
            <a:r>
              <a:rPr lang="en-US" dirty="0" smtClean="0"/>
              <a:t>Best practices / Execution</a:t>
            </a:r>
          </a:p>
          <a:p>
            <a:pPr lvl="1"/>
            <a:r>
              <a:rPr lang="en-US" dirty="0" smtClean="0"/>
              <a:t>Starting points for new applications</a:t>
            </a:r>
          </a:p>
          <a:p>
            <a:pPr lvl="1"/>
            <a:r>
              <a:rPr lang="en-US" dirty="0" smtClean="0"/>
              <a:t>Education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4</a:t>
            </a:fld>
            <a:endParaRPr lang="uk-U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D3R is part of a global community commitment to shore up our foundation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9"/>
          <a:stretch/>
        </p:blipFill>
        <p:spPr>
          <a:xfrm>
            <a:off x="4572000" y="1371600"/>
            <a:ext cx="3324108" cy="1502360"/>
          </a:xfrm>
          <a:prstGeom prst="rect">
            <a:avLst/>
          </a:prstGeom>
        </p:spPr>
      </p:pic>
      <p:pic>
        <p:nvPicPr>
          <p:cNvPr id="11" name="Picture 2" descr="http://t3.gstatic.com/images?q=tbn:ANd9GcRiw0A3ClLjHxF3dyZFZHLtKaqf2miQZ2Tc3eSE9-9B4LI1ctG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386" y="3152662"/>
            <a:ext cx="1175083" cy="14227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361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follows ....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30531"/>
            <a:ext cx="8229600" cy="35577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000" dirty="0" smtClean="0"/>
              <a:t>..... is a personal perspective on the results and analyses from GC4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Thank you to those who gathered and analyzed all the submissions:</a:t>
            </a:r>
          </a:p>
          <a:p>
            <a:pPr marL="457200">
              <a:buFont typeface="Wingdings" panose="05000000000000000000" pitchFamily="2" charset="2"/>
              <a:buChar char="§"/>
            </a:pPr>
            <a:r>
              <a:rPr lang="en-US" sz="2100" dirty="0" smtClean="0">
                <a:solidFill>
                  <a:srgbClr val="0070C0"/>
                </a:solidFill>
              </a:rPr>
              <a:t>Zied </a:t>
            </a:r>
            <a:r>
              <a:rPr lang="en-US" sz="2100" dirty="0" smtClean="0">
                <a:solidFill>
                  <a:srgbClr val="0070C0"/>
                </a:solidFill>
              </a:rPr>
              <a:t>Gaieb</a:t>
            </a:r>
          </a:p>
          <a:p>
            <a:pPr marL="457200">
              <a:buFont typeface="Wingdings" panose="05000000000000000000" pitchFamily="2" charset="2"/>
              <a:buChar char="§"/>
            </a:pPr>
            <a:r>
              <a:rPr lang="en-US" sz="2100" dirty="0" smtClean="0">
                <a:solidFill>
                  <a:srgbClr val="0070C0"/>
                </a:solidFill>
              </a:rPr>
              <a:t>Conor </a:t>
            </a:r>
            <a:r>
              <a:rPr lang="en-US" sz="2100" dirty="0" smtClean="0">
                <a:solidFill>
                  <a:srgbClr val="0070C0"/>
                </a:solidFill>
              </a:rPr>
              <a:t>Parks</a:t>
            </a:r>
          </a:p>
          <a:p>
            <a:pPr marL="457200"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rgbClr val="0070C0"/>
                </a:solidFill>
              </a:rPr>
              <a:t>Mike Chiu </a:t>
            </a:r>
            <a:endParaRPr lang="en-US" sz="2100" dirty="0" smtClean="0">
              <a:solidFill>
                <a:srgbClr val="0070C0"/>
              </a:solidFill>
            </a:endParaRPr>
          </a:p>
          <a:p>
            <a:pPr marL="457200">
              <a:buFont typeface="Wingdings" panose="05000000000000000000" pitchFamily="2" charset="2"/>
              <a:buChar char="§"/>
            </a:pPr>
            <a:r>
              <a:rPr lang="en-US" sz="2100" dirty="0" smtClean="0">
                <a:solidFill>
                  <a:srgbClr val="0070C0"/>
                </a:solidFill>
              </a:rPr>
              <a:t>Mike </a:t>
            </a:r>
            <a:r>
              <a:rPr lang="en-US" sz="2100" dirty="0" smtClean="0">
                <a:solidFill>
                  <a:srgbClr val="0070C0"/>
                </a:solidFill>
              </a:rPr>
              <a:t>Gilson</a:t>
            </a:r>
          </a:p>
          <a:p>
            <a:pPr marL="457200">
              <a:buFont typeface="Wingdings" panose="05000000000000000000" pitchFamily="2" charset="2"/>
              <a:buChar char="§"/>
            </a:pPr>
            <a:r>
              <a:rPr lang="en-US" sz="2100" dirty="0" smtClean="0">
                <a:solidFill>
                  <a:srgbClr val="0070C0"/>
                </a:solidFill>
              </a:rPr>
              <a:t>Rommie </a:t>
            </a:r>
            <a:r>
              <a:rPr lang="en-US" sz="2100" dirty="0" smtClean="0">
                <a:solidFill>
                  <a:srgbClr val="0070C0"/>
                </a:solidFill>
              </a:rPr>
              <a:t>Amaro</a:t>
            </a:r>
          </a:p>
          <a:p>
            <a:pPr marL="457200"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rgbClr val="0070C0"/>
                </a:solidFill>
              </a:rPr>
              <a:t>Pat </a:t>
            </a:r>
            <a:r>
              <a:rPr lang="en-US" sz="2100" dirty="0" smtClean="0">
                <a:solidFill>
                  <a:srgbClr val="0070C0"/>
                </a:solidFill>
              </a:rPr>
              <a:t>Walters</a:t>
            </a:r>
            <a:endParaRPr lang="en-US" sz="21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100" dirty="0" smtClean="0">
                <a:solidFill>
                  <a:srgbClr val="C00000"/>
                </a:solidFill>
              </a:rPr>
              <a:t>And </a:t>
            </a:r>
            <a:r>
              <a:rPr lang="en-US" sz="2100" dirty="0" smtClean="0">
                <a:solidFill>
                  <a:srgbClr val="C00000"/>
                </a:solidFill>
              </a:rPr>
              <a:t>thank you to all the participants !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703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127" y="342901"/>
            <a:ext cx="8560677" cy="717256"/>
          </a:xfrm>
        </p:spPr>
        <p:txBody>
          <a:bodyPr>
            <a:noAutofit/>
          </a:bodyPr>
          <a:lstStyle/>
          <a:p>
            <a:r>
              <a:rPr lang="en-US" sz="2400" dirty="0" smtClean="0"/>
              <a:t>Reference for pose-prediction: CELPP</a:t>
            </a:r>
            <a:br>
              <a:rPr lang="en-US" sz="2400" dirty="0" smtClean="0"/>
            </a:br>
            <a:r>
              <a:rPr lang="en-US" sz="2400" dirty="0" smtClean="0"/>
              <a:t>Continuous </a:t>
            </a:r>
            <a:r>
              <a:rPr lang="en-US" sz="2400" dirty="0"/>
              <a:t>Evaluation of Ligand Protein </a:t>
            </a:r>
            <a:r>
              <a:rPr lang="en-US" sz="2400" dirty="0" smtClean="0"/>
              <a:t>Prediction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6</a:t>
            </a:fld>
            <a:endParaRPr lang="uk-UA"/>
          </a:p>
        </p:txBody>
      </p:sp>
      <p:pic>
        <p:nvPicPr>
          <p:cNvPr id="3074" name="Picture 2" descr="celpp_20181009_698d51a19d8a121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4" y="1210925"/>
            <a:ext cx="5469255" cy="355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3372" y="1463173"/>
            <a:ext cx="259342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1400" dirty="0"/>
              <a:t>Weekly blinded challenges for ligand pose </a:t>
            </a:r>
            <a:r>
              <a:rPr lang="en-US" sz="1400" dirty="0" smtClean="0"/>
              <a:t>prediction</a:t>
            </a:r>
            <a:br>
              <a:rPr lang="en-US" sz="1400" dirty="0" smtClean="0"/>
            </a:br>
            <a:r>
              <a:rPr lang="en-US" sz="1400" dirty="0" smtClean="0"/>
              <a:t>(</a:t>
            </a:r>
            <a:r>
              <a:rPr lang="en-US" sz="1400" u="sng" dirty="0" smtClean="0"/>
              <a:t>cross-docking</a:t>
            </a:r>
            <a:r>
              <a:rPr lang="en-US" sz="1400" dirty="0" smtClean="0"/>
              <a:t>)</a:t>
            </a:r>
          </a:p>
          <a:p>
            <a:pPr fontAlgn="t"/>
            <a:endParaRPr lang="en-US" sz="1400" dirty="0"/>
          </a:p>
          <a:p>
            <a:pPr fontAlgn="t"/>
            <a:r>
              <a:rPr lang="en-US" sz="1400" b="1" dirty="0"/>
              <a:t>4384</a:t>
            </a:r>
            <a:r>
              <a:rPr lang="en-US" sz="1400" dirty="0"/>
              <a:t> </a:t>
            </a:r>
            <a:r>
              <a:rPr lang="en-US" sz="1400" dirty="0" smtClean="0"/>
              <a:t>targets</a:t>
            </a:r>
          </a:p>
          <a:p>
            <a:pPr fontAlgn="t"/>
            <a:r>
              <a:rPr lang="en-US" sz="1400" b="1" dirty="0" smtClean="0"/>
              <a:t>88</a:t>
            </a:r>
            <a:r>
              <a:rPr lang="en-US" sz="1400" dirty="0"/>
              <a:t> weeks as of 2019/Week 33 (2019-08-18</a:t>
            </a:r>
            <a:r>
              <a:rPr lang="en-US" sz="1400" dirty="0" smtClean="0"/>
              <a:t>)</a:t>
            </a:r>
          </a:p>
          <a:p>
            <a:pPr fontAlgn="t"/>
            <a:r>
              <a:rPr lang="en-US" sz="1400" b="1" dirty="0" smtClean="0"/>
              <a:t>16</a:t>
            </a:r>
            <a:r>
              <a:rPr lang="en-US" sz="1400" dirty="0"/>
              <a:t> automated </a:t>
            </a:r>
            <a:r>
              <a:rPr lang="en-US" sz="1400" dirty="0" smtClean="0"/>
              <a:t>workflows</a:t>
            </a:r>
          </a:p>
          <a:p>
            <a:pPr fontAlgn="t"/>
            <a:endParaRPr lang="en-US" sz="1400" dirty="0"/>
          </a:p>
          <a:p>
            <a:pPr fontAlgn="t"/>
            <a:r>
              <a:rPr lang="en-US" sz="1400" dirty="0" smtClean="0">
                <a:solidFill>
                  <a:srgbClr val="0070C0"/>
                </a:solidFill>
              </a:rPr>
              <a:t>Median RMSD of highest performing workflows: 4-5 Å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3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BACE1 cross-docking (20 ligands): Excellent performance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7</a:t>
            </a:fld>
            <a:endParaRPr lang="uk-U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80969"/>
            <a:ext cx="7763147" cy="258928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693683" y="2916614"/>
            <a:ext cx="7882758" cy="788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8640" y="4023360"/>
            <a:ext cx="4608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BACE1 – GC4: 60% achieved median Pose 1 RMSD </a:t>
            </a:r>
            <a:r>
              <a:rPr lang="en-US" sz="1200" dirty="0"/>
              <a:t>&lt; 2.5 </a:t>
            </a:r>
            <a:r>
              <a:rPr lang="en-US" sz="1200" dirty="0" smtClean="0"/>
              <a:t>Å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93683" y="3102297"/>
            <a:ext cx="7882758" cy="7883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190854" y="2650213"/>
            <a:ext cx="6495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70C0"/>
                </a:solidFill>
              </a:rPr>
              <a:t>CELPP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90854" y="2880103"/>
            <a:ext cx="5517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C000"/>
                </a:solidFill>
              </a:rPr>
              <a:t>2.5 Å </a:t>
            </a:r>
          </a:p>
        </p:txBody>
      </p:sp>
    </p:spTree>
    <p:extLst>
      <p:ext uri="{BB962C8B-B14F-4D97-AF65-F5344CB8AC3E}">
        <p14:creationId xmlns:p14="http://schemas.microsoft.com/office/powerpoint/2010/main" val="189361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</a:t>
            </a:r>
            <a:r>
              <a:rPr lang="en-US" dirty="0" err="1" smtClean="0"/>
              <a:t>CatS</a:t>
            </a:r>
            <a:r>
              <a:rPr lang="en-US" dirty="0" smtClean="0"/>
              <a:t> in GC3 cross-docking (24 ligands)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8</a:t>
            </a:fld>
            <a:endParaRPr lang="uk-UA"/>
          </a:p>
        </p:txBody>
      </p:sp>
      <p:grpSp>
        <p:nvGrpSpPr>
          <p:cNvPr id="7" name="Group 6"/>
          <p:cNvGrpSpPr/>
          <p:nvPr/>
        </p:nvGrpSpPr>
        <p:grpSpPr>
          <a:xfrm>
            <a:off x="1503161" y="1374755"/>
            <a:ext cx="5528260" cy="2560320"/>
            <a:chOff x="1503161" y="767777"/>
            <a:chExt cx="5528260" cy="2560320"/>
          </a:xfrm>
        </p:grpSpPr>
        <p:pic>
          <p:nvPicPr>
            <p:cNvPr id="4098" name="Picture 2" descr="https://media.springernature.com/original/springer-static/image/art%3A10.1007%2Fs10822-018-0180-4/MediaObjects/10822_2018_180_Fig2_HTML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529"/>
            <a:stretch/>
          </p:blipFill>
          <p:spPr bwMode="auto">
            <a:xfrm>
              <a:off x="1503161" y="767777"/>
              <a:ext cx="5090226" cy="256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1844566" y="2374605"/>
              <a:ext cx="5186855" cy="788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844566" y="2577805"/>
              <a:ext cx="5186855" cy="7884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48640" y="4023360"/>
            <a:ext cx="55162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BACE1 – GC4: 60% achieved median Pose 1 RMSD &lt; 2.5 </a:t>
            </a:r>
            <a:r>
              <a:rPr lang="en-US" sz="1200" dirty="0" smtClean="0"/>
              <a:t>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CatS</a:t>
            </a:r>
            <a:r>
              <a:rPr lang="en-US" sz="1200" dirty="0" smtClean="0"/>
              <a:t> – GC3: 19% achieved median Pose 1 RMSD </a:t>
            </a:r>
            <a:r>
              <a:rPr lang="en-US" sz="1200" dirty="0"/>
              <a:t>&lt; 2.5 </a:t>
            </a:r>
            <a:r>
              <a:rPr lang="en-US" sz="1200" dirty="0" smtClean="0"/>
              <a:t>Å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Note that </a:t>
            </a:r>
            <a:r>
              <a:rPr lang="en-US" sz="1200" dirty="0" err="1" smtClean="0"/>
              <a:t>CatS</a:t>
            </a:r>
            <a:r>
              <a:rPr lang="en-US" sz="1200" dirty="0" smtClean="0"/>
              <a:t> and BACE1 ligand sets had similar 1nn distribution !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354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GC2 and GC2015 </a:t>
            </a:r>
            <a:r>
              <a:rPr lang="en-US" dirty="0" smtClean="0"/>
              <a:t>comparisons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9</a:t>
            </a:fld>
            <a:endParaRPr lang="uk-UA"/>
          </a:p>
        </p:txBody>
      </p:sp>
      <p:grpSp>
        <p:nvGrpSpPr>
          <p:cNvPr id="8" name="Group 7"/>
          <p:cNvGrpSpPr/>
          <p:nvPr/>
        </p:nvGrpSpPr>
        <p:grpSpPr>
          <a:xfrm>
            <a:off x="751664" y="1470177"/>
            <a:ext cx="3564610" cy="1941576"/>
            <a:chOff x="4041972" y="1241148"/>
            <a:chExt cx="3564610" cy="1941576"/>
          </a:xfrm>
        </p:grpSpPr>
        <p:grpSp>
          <p:nvGrpSpPr>
            <p:cNvPr id="7" name="Group 6"/>
            <p:cNvGrpSpPr/>
            <p:nvPr/>
          </p:nvGrpSpPr>
          <p:grpSpPr>
            <a:xfrm>
              <a:off x="4041972" y="1241148"/>
              <a:ext cx="3444240" cy="1941576"/>
              <a:chOff x="457200" y="1085405"/>
              <a:chExt cx="3444240" cy="1941576"/>
            </a:xfrm>
          </p:grpSpPr>
          <p:pic>
            <p:nvPicPr>
              <p:cNvPr id="6146" name="Picture 2" descr="https://media.springernature.com/original/springer-static/image/art%3A10.1007%2Fs10822-017-0088-4/MediaObjects/10822_2017_88_Fig1_HTML.gif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336" b="69632"/>
              <a:stretch/>
            </p:blipFill>
            <p:spPr bwMode="auto">
              <a:xfrm>
                <a:off x="457200" y="1340069"/>
                <a:ext cx="3444240" cy="1686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631319" y="1085405"/>
                <a:ext cx="14766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GC2 (FXR, 36 ligands)</a:t>
                </a:r>
                <a:endParaRPr lang="en-US" sz="1000" dirty="0"/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 flipV="1">
              <a:off x="4278920" y="2266197"/>
              <a:ext cx="3327662" cy="263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278919" y="2537415"/>
              <a:ext cx="3327663" cy="88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543909" y="4023360"/>
            <a:ext cx="5868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BACE1 – GC4: 60% achieved median Pose 1 RMSD &lt; 2.5 </a:t>
            </a:r>
            <a:r>
              <a:rPr lang="en-US" sz="1200" dirty="0" smtClean="0"/>
              <a:t>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CatS</a:t>
            </a:r>
            <a:r>
              <a:rPr lang="en-US" sz="1200" dirty="0" smtClean="0"/>
              <a:t> – GC3: 19% achieved median Pose 1 RMSD </a:t>
            </a:r>
            <a:r>
              <a:rPr lang="en-US" sz="1200" dirty="0"/>
              <a:t>&lt; 2.5 </a:t>
            </a:r>
            <a:r>
              <a:rPr lang="en-US" sz="1200" dirty="0" smtClean="0"/>
              <a:t>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FXR (GC2) &amp; HSP90 (GC2015</a:t>
            </a:r>
            <a:r>
              <a:rPr lang="en-US" sz="1200" dirty="0"/>
              <a:t>): </a:t>
            </a:r>
            <a:r>
              <a:rPr lang="en-US" sz="1200" dirty="0" smtClean="0"/>
              <a:t>~50% achieved </a:t>
            </a:r>
            <a:r>
              <a:rPr lang="en-US" sz="1200" dirty="0"/>
              <a:t>median Pose 1 RMSD &lt; 2.5 </a:t>
            </a:r>
            <a:r>
              <a:rPr lang="en-US" sz="1200" dirty="0" smtClean="0"/>
              <a:t>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MAP4K4 (GC2015): ~10% achieved </a:t>
            </a:r>
            <a:r>
              <a:rPr lang="en-US" sz="1200" dirty="0"/>
              <a:t>median Pose 1 RMSD &lt; 2.5 </a:t>
            </a:r>
            <a:r>
              <a:rPr lang="en-US" sz="1200" dirty="0" smtClean="0"/>
              <a:t>Å</a:t>
            </a:r>
            <a:endParaRPr lang="en-US" sz="12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5234336" y="811729"/>
            <a:ext cx="3003013" cy="3606143"/>
            <a:chOff x="275129" y="1146902"/>
            <a:chExt cx="3003013" cy="3606143"/>
          </a:xfrm>
        </p:grpSpPr>
        <p:grpSp>
          <p:nvGrpSpPr>
            <p:cNvPr id="31" name="Group 30"/>
            <p:cNvGrpSpPr/>
            <p:nvPr/>
          </p:nvGrpSpPr>
          <p:grpSpPr>
            <a:xfrm>
              <a:off x="275129" y="1146902"/>
              <a:ext cx="3003013" cy="1844465"/>
              <a:chOff x="275129" y="1146902"/>
              <a:chExt cx="3003013" cy="1844465"/>
            </a:xfrm>
          </p:grpSpPr>
          <p:pic>
            <p:nvPicPr>
              <p:cNvPr id="38" name="Picture 4" descr="https://media.springernature.com/original/springer-static/image/art%3A10.1007%2Fs10822-016-9946-8/MediaObjects/10822_2016_9946_Fig1_HTML.gif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662"/>
              <a:stretch/>
            </p:blipFill>
            <p:spPr bwMode="auto">
              <a:xfrm>
                <a:off x="275129" y="1241148"/>
                <a:ext cx="2883110" cy="1750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9" name="Straight Connector 38"/>
              <p:cNvCxnSpPr/>
              <p:nvPr/>
            </p:nvCxnSpPr>
            <p:spPr>
              <a:xfrm flipV="1">
                <a:off x="554374" y="1985744"/>
                <a:ext cx="2723768" cy="652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538189" y="2310582"/>
                <a:ext cx="2739953" cy="8376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825533" y="1146902"/>
                <a:ext cx="1765227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GC2015, HSP90 (5 ligands)</a:t>
                </a:r>
                <a:endParaRPr lang="en-US" sz="1000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75129" y="2859576"/>
              <a:ext cx="3003013" cy="1893469"/>
              <a:chOff x="275129" y="2859576"/>
              <a:chExt cx="3003013" cy="1893469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275129" y="2945676"/>
                <a:ext cx="3003013" cy="1807369"/>
                <a:chOff x="275129" y="2858963"/>
                <a:chExt cx="3003013" cy="1807369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50702"/>
                <a:stretch/>
              </p:blipFill>
              <p:spPr>
                <a:xfrm>
                  <a:off x="275129" y="2858963"/>
                  <a:ext cx="2880765" cy="1807369"/>
                </a:xfrm>
                <a:prstGeom prst="rect">
                  <a:avLst/>
                </a:prstGeom>
              </p:spPr>
            </p:pic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579823" y="3937057"/>
                  <a:ext cx="2698319" cy="31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flipV="1">
                  <a:off x="579823" y="4138531"/>
                  <a:ext cx="2698319" cy="4915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TextBox 33"/>
              <p:cNvSpPr txBox="1"/>
              <p:nvPr/>
            </p:nvSpPr>
            <p:spPr>
              <a:xfrm>
                <a:off x="740574" y="2859576"/>
                <a:ext cx="1935145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GC2015, MAP4K4 (30 ligands)</a:t>
                </a:r>
                <a:endParaRPr lang="en-US" sz="1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90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" id="{7311E7AB-9D75-3C40-8EEC-58BB7D90C440}" vid="{CC89C525-179F-0240-8468-61B78F00B3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953A3FEDBAA940AEDEBB9B5B2A164F" ma:contentTypeVersion="10" ma:contentTypeDescription="Create a new document." ma:contentTypeScope="" ma:versionID="ee3bcbb0bc8a18a5f61ffb5e6b390713">
  <xsd:schema xmlns:xsd="http://www.w3.org/2001/XMLSchema" xmlns:xs="http://www.w3.org/2001/XMLSchema" xmlns:p="http://schemas.microsoft.com/office/2006/metadata/properties" xmlns:ns3="0d3fd50d-2bdc-4136-972c-801907f9e01a" targetNamespace="http://schemas.microsoft.com/office/2006/metadata/properties" ma:root="true" ma:fieldsID="faaf84615d8c99a3aa2d768495341bd9" ns3:_="">
    <xsd:import namespace="0d3fd50d-2bdc-4136-972c-801907f9e01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3fd50d-2bdc-4136-972c-801907f9e0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035A7B-F0C2-47EA-A2EB-F698616A94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CDD392-F662-4D9A-B424-AA60FC0440FD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0d3fd50d-2bdc-4136-972c-801907f9e01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50828CF-8DE9-4160-8612-0FC8A28F29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3fd50d-2bdc-4136-972c-801907f9e0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0</TotalTime>
  <Words>1374</Words>
  <Application>Microsoft Office PowerPoint</Application>
  <PresentationFormat>On-screen Show (16:9)</PresentationFormat>
  <Paragraphs>212</Paragraphs>
  <Slides>16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Symbol</vt:lpstr>
      <vt:lpstr>Wingdings</vt:lpstr>
      <vt:lpstr>Default</vt:lpstr>
      <vt:lpstr>CS ChemDraw Drawing</vt:lpstr>
      <vt:lpstr>Pose prediction and affinity ranking: Accuracy &amp; best practices</vt:lpstr>
      <vt:lpstr>Pose prediction &amp; affinity ranking are part of the CADD foundation</vt:lpstr>
      <vt:lpstr>Ligand docking in the late ’90s</vt:lpstr>
      <vt:lpstr>D3R is part of a global community commitment to shore up our foundation</vt:lpstr>
      <vt:lpstr>What follows ....</vt:lpstr>
      <vt:lpstr>Reference for pose-prediction: CELPP Continuous Evaluation of Ligand Protein Prediction</vt:lpstr>
      <vt:lpstr>BACE1 cross-docking (20 ligands): Excellent performance</vt:lpstr>
      <vt:lpstr>Compare CatS in GC3 cross-docking (24 ligands)</vt:lpstr>
      <vt:lpstr>GC2 and GC2015 comparisons</vt:lpstr>
      <vt:lpstr>Pose prediction: Observations and best practices</vt:lpstr>
      <vt:lpstr>GC4: Better affinity ranking performance for CatS compared to BACE1</vt:lpstr>
      <vt:lpstr>Across the Grand Challenges</vt:lpstr>
      <vt:lpstr>Does knowledge of co-structure improve affinity ranking?</vt:lpstr>
      <vt:lpstr>Explicit solvent free energy methods show advantage for CatS, not for BACE1 </vt:lpstr>
      <vt:lpstr>Affinity ranking &amp; prediction: Observations and best practices</vt:lpstr>
      <vt:lpstr>What you heard ....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hanneke.jansen@novartis.com</dc:creator>
  <cp:lastModifiedBy>Jansen, Hanneke</cp:lastModifiedBy>
  <cp:revision>320</cp:revision>
  <dcterms:created xsi:type="dcterms:W3CDTF">2019-06-04T06:42:12Z</dcterms:created>
  <dcterms:modified xsi:type="dcterms:W3CDTF">2019-08-22T14:48:53Z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929bff8-5b33-42aa-95d2-28f72e792cb0_Enabled">
    <vt:lpwstr>true</vt:lpwstr>
  </property>
  <property fmtid="{D5CDD505-2E9C-101B-9397-08002B2CF9AE}" pid="3" name="MSIP_Label_4929bff8-5b33-42aa-95d2-28f72e792cb0_SetDate">
    <vt:lpwstr>2019-06-04T06:42:12-0800</vt:lpwstr>
  </property>
  <property fmtid="{D5CDD505-2E9C-101B-9397-08002B2CF9AE}" pid="4" name="MSIP_Label_4929bff8-5b33-42aa-95d2-28f72e792cb0_Method">
    <vt:lpwstr>Standard</vt:lpwstr>
  </property>
  <property fmtid="{D5CDD505-2E9C-101B-9397-08002B2CF9AE}" pid="5" name="MSIP_Label_4929bff8-5b33-42aa-95d2-28f72e792cb0_Name">
    <vt:lpwstr>Internal</vt:lpwstr>
  </property>
  <property fmtid="{D5CDD505-2E9C-101B-9397-08002B2CF9AE}" pid="6" name="MSIP_Label_4929bff8-5b33-42aa-95d2-28f72e792cb0_SiteId">
    <vt:lpwstr>f35a6974-607f-47d4-82d7-ff31d7dc53a5</vt:lpwstr>
  </property>
  <property fmtid="{D5CDD505-2E9C-101B-9397-08002B2CF9AE}" pid="7" name="MSIP_Label_4929bff8-5b33-42aa-95d2-28f72e792cb0_ActionId">
    <vt:lpwstr>ecff9669-a576-4aa9-9699-0000a4fd9c38</vt:lpwstr>
  </property>
  <property fmtid="{D5CDD505-2E9C-101B-9397-08002B2CF9AE}" pid="8" name="ContentTypeId">
    <vt:lpwstr>0x010100FF953A3FEDBAA940AEDEBB9B5B2A164F</vt:lpwstr>
  </property>
  <property fmtid="{D5CDD505-2E9C-101B-9397-08002B2CF9AE}" pid="9" name="PresenterName">
    <vt:lpwstr/>
  </property>
  <property fmtid="{D5CDD505-2E9C-101B-9397-08002B2CF9AE}" pid="10" name="ConfidentialityLevel">
    <vt:lpwstr>None (no value displayed on slides)</vt:lpwstr>
  </property>
  <property fmtid="{D5CDD505-2E9C-101B-9397-08002B2CF9AE}" pid="11" name="HideFooter">
    <vt:bool>false</vt:bool>
  </property>
</Properties>
</file>