
<file path=[Content_Types].xml><?xml version="1.0" encoding="utf-8"?>
<Types xmlns="http://schemas.openxmlformats.org/package/2006/content-types">
  <Default Extension="png" ContentType="image/png"/>
  <Default Extension="mpg" ContentType="video/mpe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34"/>
  </p:notesMasterIdLst>
  <p:handoutMasterIdLst>
    <p:handoutMasterId r:id="rId35"/>
  </p:handoutMasterIdLst>
  <p:sldIdLst>
    <p:sldId id="900" r:id="rId3"/>
    <p:sldId id="818" r:id="rId4"/>
    <p:sldId id="823" r:id="rId5"/>
    <p:sldId id="735" r:id="rId6"/>
    <p:sldId id="772" r:id="rId7"/>
    <p:sldId id="876" r:id="rId8"/>
    <p:sldId id="877" r:id="rId9"/>
    <p:sldId id="878" r:id="rId10"/>
    <p:sldId id="879" r:id="rId11"/>
    <p:sldId id="880" r:id="rId12"/>
    <p:sldId id="881" r:id="rId13"/>
    <p:sldId id="882" r:id="rId14"/>
    <p:sldId id="883" r:id="rId15"/>
    <p:sldId id="884" r:id="rId16"/>
    <p:sldId id="885" r:id="rId17"/>
    <p:sldId id="886" r:id="rId18"/>
    <p:sldId id="889" r:id="rId19"/>
    <p:sldId id="890" r:id="rId20"/>
    <p:sldId id="893" r:id="rId21"/>
    <p:sldId id="898" r:id="rId22"/>
    <p:sldId id="891" r:id="rId23"/>
    <p:sldId id="895" r:id="rId24"/>
    <p:sldId id="896" r:id="rId25"/>
    <p:sldId id="897" r:id="rId26"/>
    <p:sldId id="867" r:id="rId27"/>
    <p:sldId id="904" r:id="rId28"/>
    <p:sldId id="905" r:id="rId29"/>
    <p:sldId id="906" r:id="rId30"/>
    <p:sldId id="747" r:id="rId31"/>
    <p:sldId id="902" r:id="rId32"/>
    <p:sldId id="903" r:id="rId33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9933"/>
    <a:srgbClr val="007A31"/>
    <a:srgbClr val="C5281A"/>
    <a:srgbClr val="669900"/>
    <a:srgbClr val="84B818"/>
    <a:srgbClr val="009644"/>
    <a:srgbClr val="C0C0C0"/>
    <a:srgbClr val="F0F0F0"/>
    <a:srgbClr val="456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91" autoAdjust="0"/>
    <p:restoredTop sz="93958" autoAdjust="0"/>
  </p:normalViewPr>
  <p:slideViewPr>
    <p:cSldViewPr>
      <p:cViewPr>
        <p:scale>
          <a:sx n="80" d="100"/>
          <a:sy n="80" d="100"/>
        </p:scale>
        <p:origin x="-774" y="318"/>
      </p:cViewPr>
      <p:guideLst>
        <p:guide orient="horz" pos="709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1896"/>
    </p:cViewPr>
  </p:sorterViewPr>
  <p:notesViewPr>
    <p:cSldViewPr showGuides="1">
      <p:cViewPr varScale="1">
        <p:scale>
          <a:sx n="57" d="100"/>
          <a:sy n="57" d="100"/>
        </p:scale>
        <p:origin x="-2592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wmf"/><Relationship Id="rId1" Type="http://schemas.openxmlformats.org/officeDocument/2006/relationships/image" Target="../media/image69.emf"/><Relationship Id="rId4" Type="http://schemas.openxmlformats.org/officeDocument/2006/relationships/image" Target="../media/image7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690D0-2050-4EFC-89C4-9CB5AAEB8A08}" type="datetimeFigureOut">
              <a:rPr lang="de-DE" smtClean="0"/>
              <a:pPr/>
              <a:t>20.08.2019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3F8FE-2D96-40DB-BCC7-FEFAB7BD408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2292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49408-4AC7-4B89-AAA2-C5FD6F9D94B0}" type="datetimeFigureOut">
              <a:rPr lang="de-DE" smtClean="0"/>
              <a:pPr/>
              <a:t>20.08.2019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EB2EB-25CE-4C6D-AAED-9CBEFD0E317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8105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EB2EB-25CE-4C6D-AAED-9CBEFD0E3176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8649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3990" indent="-286150">
              <a:defRPr>
                <a:solidFill>
                  <a:schemeClr val="tx1"/>
                </a:solidFill>
                <a:latin typeface="Arial" charset="0"/>
              </a:defRPr>
            </a:lvl2pPr>
            <a:lvl3pPr marL="1144600" indent="-228920">
              <a:defRPr>
                <a:solidFill>
                  <a:schemeClr val="tx1"/>
                </a:solidFill>
                <a:latin typeface="Arial" charset="0"/>
              </a:defRPr>
            </a:lvl3pPr>
            <a:lvl4pPr marL="1602440" indent="-228920">
              <a:defRPr>
                <a:solidFill>
                  <a:schemeClr val="tx1"/>
                </a:solidFill>
                <a:latin typeface="Arial" charset="0"/>
              </a:defRPr>
            </a:lvl4pPr>
            <a:lvl5pPr marL="2060280" indent="-228920">
              <a:defRPr>
                <a:solidFill>
                  <a:schemeClr val="tx1"/>
                </a:solidFill>
                <a:latin typeface="Arial" charset="0"/>
              </a:defRPr>
            </a:lvl5pPr>
            <a:lvl6pPr marL="2518120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96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80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64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BC9EC64-697F-44DE-BA16-1173E3F35A8D}" type="slidenum">
              <a:rPr lang="en-US" altLang="de-DE" smtClean="0"/>
              <a:pPr/>
              <a:t>27</a:t>
            </a:fld>
            <a:endParaRPr lang="en-US" alt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81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3990" indent="-286150">
              <a:defRPr>
                <a:solidFill>
                  <a:schemeClr val="tx1"/>
                </a:solidFill>
                <a:latin typeface="Arial" charset="0"/>
              </a:defRPr>
            </a:lvl2pPr>
            <a:lvl3pPr marL="1144600" indent="-228920">
              <a:defRPr>
                <a:solidFill>
                  <a:schemeClr val="tx1"/>
                </a:solidFill>
                <a:latin typeface="Arial" charset="0"/>
              </a:defRPr>
            </a:lvl3pPr>
            <a:lvl4pPr marL="1602440" indent="-228920">
              <a:defRPr>
                <a:solidFill>
                  <a:schemeClr val="tx1"/>
                </a:solidFill>
                <a:latin typeface="Arial" charset="0"/>
              </a:defRPr>
            </a:lvl4pPr>
            <a:lvl5pPr marL="2060280" indent="-228920">
              <a:defRPr>
                <a:solidFill>
                  <a:schemeClr val="tx1"/>
                </a:solidFill>
                <a:latin typeface="Arial" charset="0"/>
              </a:defRPr>
            </a:lvl5pPr>
            <a:lvl6pPr marL="2518120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96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80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64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1A2CF69-CDB5-4F62-89B4-0954700DCF17}" type="slidenum">
              <a:rPr lang="en-US" altLang="de-DE" smtClean="0"/>
              <a:pPr/>
              <a:t>28</a:t>
            </a:fld>
            <a:endParaRPr lang="en-US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EB2EB-25CE-4C6D-AAED-9CBEFD0E3176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8649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EB2EB-25CE-4C6D-AAED-9CBEFD0E3176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8649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EB2EB-25CE-4C6D-AAED-9CBEFD0E3176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8649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EB2EB-25CE-4C6D-AAED-9CBEFD0E3176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8649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EB2EB-25CE-4C6D-AAED-9CBEFD0E3176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8649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EB2EB-25CE-4C6D-AAED-9CBEFD0E3176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8649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EB2EB-25CE-4C6D-AAED-9CBEFD0E3176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8649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3990" indent="-286150">
              <a:defRPr>
                <a:solidFill>
                  <a:schemeClr val="tx1"/>
                </a:solidFill>
                <a:latin typeface="Arial" charset="0"/>
              </a:defRPr>
            </a:lvl2pPr>
            <a:lvl3pPr marL="1144600" indent="-228920">
              <a:defRPr>
                <a:solidFill>
                  <a:schemeClr val="tx1"/>
                </a:solidFill>
                <a:latin typeface="Arial" charset="0"/>
              </a:defRPr>
            </a:lvl3pPr>
            <a:lvl4pPr marL="1602440" indent="-228920">
              <a:defRPr>
                <a:solidFill>
                  <a:schemeClr val="tx1"/>
                </a:solidFill>
                <a:latin typeface="Arial" charset="0"/>
              </a:defRPr>
            </a:lvl4pPr>
            <a:lvl5pPr marL="2060280" indent="-228920">
              <a:defRPr>
                <a:solidFill>
                  <a:schemeClr val="tx1"/>
                </a:solidFill>
                <a:latin typeface="Arial" charset="0"/>
              </a:defRPr>
            </a:lvl5pPr>
            <a:lvl6pPr marL="2518120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96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80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64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41CC810-3FC5-44C5-86AA-B7E4C2C9D2A9}" type="slidenum">
              <a:rPr lang="en-US" altLang="de-DE" smtClean="0"/>
              <a:pPr/>
              <a:t>26</a:t>
            </a:fld>
            <a:endParaRPr lang="en-US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124920" y="6353901"/>
            <a:ext cx="630619" cy="459475"/>
            <a:chOff x="1485740" y="1572767"/>
            <a:chExt cx="765373" cy="557658"/>
          </a:xfrm>
        </p:grpSpPr>
        <p:sp>
          <p:nvSpPr>
            <p:cNvPr id="13" name="Rechteck 12"/>
            <p:cNvSpPr/>
            <p:nvPr userDrawn="1"/>
          </p:nvSpPr>
          <p:spPr>
            <a:xfrm>
              <a:off x="1485740" y="1572767"/>
              <a:ext cx="765373" cy="5576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4" name="Picture 2" descr="V:\DortmundOffdoc\Antraege\FOR1979_1\Logo\v4\400x400_004_trim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117" y="1621721"/>
              <a:ext cx="654618" cy="470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6435920"/>
            <a:ext cx="1152128" cy="37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5"/>
          <p:cNvSpPr txBox="1">
            <a:spLocks noChangeArrowheads="1"/>
          </p:cNvSpPr>
          <p:nvPr userDrawn="1"/>
        </p:nvSpPr>
        <p:spPr bwMode="auto">
          <a:xfrm>
            <a:off x="6012160" y="6597352"/>
            <a:ext cx="3096344" cy="26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spcBef>
                <a:spcPct val="0"/>
              </a:spcBef>
              <a:defRPr sz="1000" i="1" kern="1200">
                <a:solidFill>
                  <a:schemeClr val="tx1"/>
                </a:solidFill>
                <a:latin typeface="Akkurat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baseline="0" noProof="0" dirty="0" smtClean="0">
                <a:latin typeface="Calibri" pitchFamily="34" charset="0"/>
              </a:rPr>
              <a:t> Stefan M. Kast – D3R 2019 Workshop 2019/08/22</a:t>
            </a:r>
            <a:endParaRPr lang="en-US" i="1" noProof="0" dirty="0">
              <a:latin typeface="Calibri" pitchFamily="34" charset="0"/>
            </a:endParaRPr>
          </a:p>
        </p:txBody>
      </p:sp>
      <p:pic>
        <p:nvPicPr>
          <p:cNvPr id="10" name="Picture 4" descr="Link zur Startseite der Universität Dortmund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534" y="6537399"/>
            <a:ext cx="1377544" cy="22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CB"/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537399"/>
            <a:ext cx="1584176" cy="25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369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930"/>
            <a:ext cx="9144000" cy="80497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1921"/>
            <a:ext cx="8229600" cy="922114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  <a:effectLst>
                  <a:innerShdw blurRad="63500" dist="50800" dir="19980000">
                    <a:prstClr val="black">
                      <a:alpha val="28000"/>
                    </a:prstClr>
                  </a:innerShdw>
                </a:effectLst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8" name="Rectangle 29"/>
          <p:cNvSpPr>
            <a:spLocks noChangeArrowheads="1"/>
          </p:cNvSpPr>
          <p:nvPr userDrawn="1"/>
        </p:nvSpPr>
        <p:spPr bwMode="auto">
          <a:xfrm>
            <a:off x="0" y="1066800"/>
            <a:ext cx="9144000" cy="76200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tint val="33333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z="2000" b="1">
              <a:solidFill>
                <a:srgbClr val="000099"/>
              </a:solidFill>
            </a:endParaRP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/>
          </p:nvPr>
        </p:nvSpPr>
        <p:spPr>
          <a:xfrm>
            <a:off x="672935" y="1535526"/>
            <a:ext cx="8351837" cy="12239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0"/>
              </a:spcBef>
              <a:spcAft>
                <a:spcPct val="20000"/>
              </a:spcAft>
              <a:buFont typeface="Wingdings" pitchFamily="2" charset="2"/>
              <a:buNone/>
              <a:defRPr lang="de-DE" sz="1600" b="1" kern="1200" dirty="0" smtClean="0">
                <a:solidFill>
                  <a:srgbClr val="669900"/>
                </a:solidFill>
                <a:latin typeface="Calibri" pitchFamily="34" charset="0"/>
                <a:ea typeface="+mn-ea"/>
                <a:cs typeface="+mn-cs"/>
              </a:defRPr>
            </a:lvl1pPr>
            <a:lvl2pPr marL="36195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marL="534988" lvl="1" indent="-173038" algn="l" defTabSz="914400" rtl="0" eaLnBrk="1" latinLnBrk="0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de-DE" dirty="0" smtClean="0"/>
              <a:t>Zweite Ebene</a:t>
            </a:r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672935" y="3717032"/>
            <a:ext cx="8351837" cy="12239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0"/>
              </a:spcBef>
              <a:spcAft>
                <a:spcPct val="20000"/>
              </a:spcAft>
              <a:buFont typeface="Wingdings" pitchFamily="2" charset="2"/>
              <a:buNone/>
              <a:defRPr lang="de-DE" sz="1600" b="1" kern="1200" dirty="0" smtClean="0">
                <a:solidFill>
                  <a:srgbClr val="669900"/>
                </a:solidFill>
                <a:latin typeface="Calibri" pitchFamily="34" charset="0"/>
                <a:ea typeface="+mn-ea"/>
                <a:cs typeface="+mn-cs"/>
              </a:defRPr>
            </a:lvl1pPr>
            <a:lvl2pPr marL="819150" indent="-457200">
              <a:defRPr lang="de-DE" sz="16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marL="534988" lvl="1" indent="-173038" algn="l" defTabSz="914400" rtl="0" eaLnBrk="1" latinLnBrk="0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de-DE" dirty="0" smtClean="0"/>
              <a:t>Zweite Ebene</a:t>
            </a:r>
          </a:p>
        </p:txBody>
      </p:sp>
      <p:sp>
        <p:nvSpPr>
          <p:cNvPr id="17" name="Rectangle 5"/>
          <p:cNvSpPr txBox="1">
            <a:spLocks noChangeArrowheads="1"/>
          </p:cNvSpPr>
          <p:nvPr userDrawn="1"/>
        </p:nvSpPr>
        <p:spPr bwMode="auto">
          <a:xfrm>
            <a:off x="6012160" y="6597352"/>
            <a:ext cx="3096344" cy="26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spcBef>
                <a:spcPct val="0"/>
              </a:spcBef>
              <a:defRPr sz="1000" i="1" kern="1200">
                <a:solidFill>
                  <a:schemeClr val="tx1"/>
                </a:solidFill>
                <a:latin typeface="Akkurat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baseline="0" noProof="0" dirty="0" smtClean="0">
                <a:latin typeface="Calibri" pitchFamily="34" charset="0"/>
              </a:rPr>
              <a:t> Stefan M. Kast – D3R 2019 Workshop 2019/08/22</a:t>
            </a:r>
            <a:endParaRPr lang="en-US" i="1" noProof="0" dirty="0">
              <a:latin typeface="Calibri" pitchFamily="34" charset="0"/>
            </a:endParaRPr>
          </a:p>
        </p:txBody>
      </p:sp>
      <p:grpSp>
        <p:nvGrpSpPr>
          <p:cNvPr id="25" name="Gruppieren 24"/>
          <p:cNvGrpSpPr/>
          <p:nvPr userDrawn="1"/>
        </p:nvGrpSpPr>
        <p:grpSpPr>
          <a:xfrm>
            <a:off x="124920" y="6353901"/>
            <a:ext cx="630619" cy="459475"/>
            <a:chOff x="1485740" y="1572767"/>
            <a:chExt cx="765373" cy="557658"/>
          </a:xfrm>
        </p:grpSpPr>
        <p:sp>
          <p:nvSpPr>
            <p:cNvPr id="27" name="Rechteck 26"/>
            <p:cNvSpPr/>
            <p:nvPr userDrawn="1"/>
          </p:nvSpPr>
          <p:spPr>
            <a:xfrm>
              <a:off x="1485740" y="1572767"/>
              <a:ext cx="765373" cy="5576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8" name="Picture 2" descr="V:\DortmundOffdoc\Antraege\FOR1979_1\Logo\v4\400x400_004_trim.jp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117" y="1621721"/>
              <a:ext cx="654618" cy="470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6435920"/>
            <a:ext cx="1152128" cy="37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Link zur Startseite der Universität Dortmund"/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534" y="6537399"/>
            <a:ext cx="1377544" cy="22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CB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537399"/>
            <a:ext cx="1584176" cy="25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159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114" name="Picture 2" descr="C:\Users\Stefan\Desktop\TRANSFER\done\SanDiego19\ToC - Kopi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329" y="1121675"/>
            <a:ext cx="7560231" cy="573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930"/>
            <a:ext cx="9144000" cy="80497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1921"/>
            <a:ext cx="8229600" cy="922114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  <a:effectLst>
                  <a:innerShdw blurRad="63500" dist="50800" dir="19980000">
                    <a:prstClr val="black">
                      <a:alpha val="28000"/>
                    </a:prstClr>
                  </a:innerShdw>
                </a:effectLst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8" name="Rectangle 29"/>
          <p:cNvSpPr>
            <a:spLocks noChangeArrowheads="1"/>
          </p:cNvSpPr>
          <p:nvPr userDrawn="1"/>
        </p:nvSpPr>
        <p:spPr bwMode="auto">
          <a:xfrm>
            <a:off x="0" y="1066800"/>
            <a:ext cx="9144000" cy="76200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tint val="33333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z="2000" b="1">
              <a:solidFill>
                <a:srgbClr val="000099"/>
              </a:solidFill>
            </a:endParaRPr>
          </a:p>
        </p:txBody>
      </p:sp>
      <p:sp>
        <p:nvSpPr>
          <p:cNvPr id="17" name="Rectangle 5"/>
          <p:cNvSpPr txBox="1">
            <a:spLocks noChangeArrowheads="1"/>
          </p:cNvSpPr>
          <p:nvPr userDrawn="1"/>
        </p:nvSpPr>
        <p:spPr bwMode="auto">
          <a:xfrm>
            <a:off x="6012160" y="6597352"/>
            <a:ext cx="3096344" cy="26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spcBef>
                <a:spcPct val="0"/>
              </a:spcBef>
              <a:defRPr sz="1000" i="1" kern="1200">
                <a:solidFill>
                  <a:schemeClr val="tx1"/>
                </a:solidFill>
                <a:latin typeface="Akkurat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baseline="0" noProof="0" dirty="0" smtClean="0">
                <a:latin typeface="Calibri" pitchFamily="34" charset="0"/>
              </a:rPr>
              <a:t> Stefan M. Kast – D3R 2019 Workshop 2019/08/22</a:t>
            </a:r>
            <a:endParaRPr lang="en-US" i="1" noProof="0" dirty="0">
              <a:latin typeface="Calibri" pitchFamily="34" charset="0"/>
            </a:endParaRPr>
          </a:p>
        </p:txBody>
      </p:sp>
      <p:grpSp>
        <p:nvGrpSpPr>
          <p:cNvPr id="25" name="Gruppieren 24"/>
          <p:cNvGrpSpPr/>
          <p:nvPr userDrawn="1"/>
        </p:nvGrpSpPr>
        <p:grpSpPr>
          <a:xfrm>
            <a:off x="124920" y="6353901"/>
            <a:ext cx="630619" cy="459475"/>
            <a:chOff x="1485740" y="1572767"/>
            <a:chExt cx="765373" cy="557658"/>
          </a:xfrm>
        </p:grpSpPr>
        <p:sp>
          <p:nvSpPr>
            <p:cNvPr id="27" name="Rechteck 26"/>
            <p:cNvSpPr/>
            <p:nvPr userDrawn="1"/>
          </p:nvSpPr>
          <p:spPr>
            <a:xfrm>
              <a:off x="1485740" y="1572767"/>
              <a:ext cx="765373" cy="5576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8" name="Picture 2" descr="V:\DortmundOffdoc\Antraege\FOR1979_1\Logo\v4\400x400_004_trim.jp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117" y="1621721"/>
              <a:ext cx="654618" cy="470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6435920"/>
            <a:ext cx="1152128" cy="37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Link zur Startseite der Universität Dortmund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534" y="6537399"/>
            <a:ext cx="1377544" cy="22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CB"/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537399"/>
            <a:ext cx="1584176" cy="25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322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DE973-9448-4A39-9D44-77ACB9C2FBC0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9686931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766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DE973-9448-4A39-9D44-77ACB9C2FBC0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85689971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804970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-1258"/>
            <a:ext cx="79928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720" rIns="9000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13" name="Titel 1"/>
          <p:cNvSpPr txBox="1">
            <a:spLocks/>
          </p:cNvSpPr>
          <p:nvPr userDrawn="1"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noProof="0" dirty="0"/>
          </a:p>
        </p:txBody>
      </p:sp>
      <p:sp>
        <p:nvSpPr>
          <p:cNvPr id="7" name="Rectangle 29"/>
          <p:cNvSpPr>
            <a:spLocks noChangeArrowheads="1"/>
          </p:cNvSpPr>
          <p:nvPr userDrawn="1"/>
        </p:nvSpPr>
        <p:spPr bwMode="auto">
          <a:xfrm>
            <a:off x="0" y="739486"/>
            <a:ext cx="9144000" cy="76200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tint val="33333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z="2000" b="1" noProof="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24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56" r:id="rId3"/>
    <p:sldLayoutId id="2147483657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en-US" sz="2400" b="1" kern="1200" noProof="0" dirty="0" smtClean="0">
          <a:solidFill>
            <a:schemeClr val="bg1"/>
          </a:solidFill>
          <a:effectLst>
            <a:innerShdw blurRad="63500" dist="50800" dir="19980000">
              <a:prstClr val="black">
                <a:alpha val="28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76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2.png"/><Relationship Id="rId4" Type="http://schemas.openxmlformats.org/officeDocument/2006/relationships/image" Target="../media/image5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3.wmf"/><Relationship Id="rId4" Type="http://schemas.openxmlformats.org/officeDocument/2006/relationships/oleObject" Target="../embeddings/oleObject1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7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9.e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71.emf"/><Relationship Id="rId4" Type="http://schemas.openxmlformats.org/officeDocument/2006/relationships/image" Target="../media/image67.png"/><Relationship Id="rId9" Type="http://schemas.openxmlformats.org/officeDocument/2006/relationships/oleObject" Target="../embeddings/oleObject2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emf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2.png"/><Relationship Id="rId11" Type="http://schemas.openxmlformats.org/officeDocument/2006/relationships/image" Target="../media/image87.jpe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emf"/><Relationship Id="rId9" Type="http://schemas.openxmlformats.org/officeDocument/2006/relationships/image" Target="../media/image8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emf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png"/><Relationship Id="rId11" Type="http://schemas.openxmlformats.org/officeDocument/2006/relationships/image" Target="../media/image87.jpe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emf"/><Relationship Id="rId9" Type="http://schemas.openxmlformats.org/officeDocument/2006/relationships/image" Target="../media/image8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9.emf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png"/><Relationship Id="rId11" Type="http://schemas.openxmlformats.org/officeDocument/2006/relationships/image" Target="../media/image87.jpe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emf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91.wmf"/><Relationship Id="rId4" Type="http://schemas.openxmlformats.org/officeDocument/2006/relationships/oleObject" Target="../embeddings/oleObject2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94.png"/><Relationship Id="rId4" Type="http://schemas.openxmlformats.org/officeDocument/2006/relationships/image" Target="../media/image9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22.wmf"/><Relationship Id="rId18" Type="http://schemas.openxmlformats.org/officeDocument/2006/relationships/oleObject" Target="../embeddings/oleObject6.bin"/><Relationship Id="rId3" Type="http://schemas.openxmlformats.org/officeDocument/2006/relationships/video" Target="../media/media1.mpg"/><Relationship Id="rId21" Type="http://schemas.openxmlformats.org/officeDocument/2006/relationships/image" Target="../media/image26.wmf"/><Relationship Id="rId7" Type="http://schemas.openxmlformats.org/officeDocument/2006/relationships/image" Target="../media/image28.png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24.wmf"/><Relationship Id="rId2" Type="http://schemas.microsoft.com/office/2007/relationships/media" Target="../media/media1.mpg"/><Relationship Id="rId16" Type="http://schemas.openxmlformats.org/officeDocument/2006/relationships/oleObject" Target="../embeddings/oleObject5.bin"/><Relationship Id="rId20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11" Type="http://schemas.openxmlformats.org/officeDocument/2006/relationships/image" Target="../media/image30.png"/><Relationship Id="rId24" Type="http://schemas.openxmlformats.org/officeDocument/2006/relationships/image" Target="../media/image31.jpe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23.wmf"/><Relationship Id="rId23" Type="http://schemas.openxmlformats.org/officeDocument/2006/relationships/image" Target="../media/image27.wmf"/><Relationship Id="rId10" Type="http://schemas.openxmlformats.org/officeDocument/2006/relationships/image" Target="../media/image29.png"/><Relationship Id="rId19" Type="http://schemas.openxmlformats.org/officeDocument/2006/relationships/image" Target="../media/image25.wm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4.bin"/><Relationship Id="rId22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35.wmf"/><Relationship Id="rId3" Type="http://schemas.openxmlformats.org/officeDocument/2006/relationships/image" Target="../media/image37.jpeg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39.png"/><Relationship Id="rId5" Type="http://schemas.openxmlformats.org/officeDocument/2006/relationships/image" Target="../media/image32.wmf"/><Relationship Id="rId15" Type="http://schemas.openxmlformats.org/officeDocument/2006/relationships/image" Target="../media/image36.wmf"/><Relationship Id="rId10" Type="http://schemas.openxmlformats.org/officeDocument/2006/relationships/image" Target="../media/image38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41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A SAMPL journey: From 2 over 5 to 6 and 6.II,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and back to square one</a:t>
            </a:r>
            <a:endParaRPr lang="en-US" dirty="0"/>
          </a:p>
        </p:txBody>
      </p:sp>
      <p:sp>
        <p:nvSpPr>
          <p:cNvPr id="18" name="Text Box 37"/>
          <p:cNvSpPr txBox="1">
            <a:spLocks noChangeArrowheads="1"/>
          </p:cNvSpPr>
          <p:nvPr/>
        </p:nvSpPr>
        <p:spPr bwMode="auto">
          <a:xfrm>
            <a:off x="323528" y="1340768"/>
            <a:ext cx="6120680" cy="373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</a:pPr>
            <a:r>
              <a:rPr lang="en-US" sz="2000" b="1" dirty="0" smtClean="0">
                <a:latin typeface="+mn-lt"/>
              </a:rPr>
              <a:t>Outline</a:t>
            </a:r>
          </a:p>
          <a:p>
            <a:pPr marL="355600" lvl="0" indent="-1778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Molecular solvation thermodynamics</a:t>
            </a:r>
            <a:br>
              <a:rPr lang="en-US" sz="1800" b="1" dirty="0" smtClean="0">
                <a:solidFill>
                  <a:prstClr val="black"/>
                </a:solidFill>
                <a:latin typeface="Calibri"/>
              </a:rPr>
            </a:b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by 3D </a:t>
            </a:r>
            <a:r>
              <a:rPr lang="en-US" sz="1800" b="1" dirty="0">
                <a:solidFill>
                  <a:prstClr val="black"/>
                </a:solidFill>
                <a:latin typeface="Calibri"/>
              </a:rPr>
              <a:t>RISM / EC-RISM theory</a:t>
            </a:r>
            <a:endParaRPr lang="en-US" sz="1800" b="1" dirty="0" smtClean="0">
              <a:solidFill>
                <a:prstClr val="black"/>
              </a:solidFill>
              <a:latin typeface="Calibri"/>
            </a:endParaRPr>
          </a:p>
          <a:p>
            <a:pPr marL="355600" lvl="0" indent="-1778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Progress along challenges</a:t>
            </a:r>
          </a:p>
          <a:p>
            <a:pPr marL="627063" lvl="0" indent="-271463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i="1" dirty="0" smtClean="0">
                <a:latin typeface="Calibri"/>
              </a:rPr>
              <a:t>SAMPL2: </a:t>
            </a:r>
            <a:r>
              <a:rPr lang="en-US" sz="1800" i="1" dirty="0" err="1" smtClean="0">
                <a:latin typeface="Calibri"/>
              </a:rPr>
              <a:t>tautomers</a:t>
            </a:r>
            <a:endParaRPr lang="en-US" sz="1800" i="1" dirty="0" smtClean="0">
              <a:latin typeface="Calibri"/>
            </a:endParaRPr>
          </a:p>
          <a:p>
            <a:pPr marL="627063" lvl="0" indent="-271463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i="1" dirty="0" smtClean="0">
                <a:latin typeface="Calibri"/>
              </a:rPr>
              <a:t>SAMPL5: log D (cyclohexane/water)</a:t>
            </a:r>
          </a:p>
          <a:p>
            <a:pPr marL="627063" indent="-271463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800" i="1" dirty="0" smtClean="0">
                <a:latin typeface="Calibri"/>
              </a:rPr>
              <a:t>SAMPL6 / 6.II: </a:t>
            </a:r>
            <a:r>
              <a:rPr lang="en-US" sz="1800" i="1" dirty="0" err="1" smtClean="0">
                <a:latin typeface="Calibri"/>
              </a:rPr>
              <a:t>pK</a:t>
            </a:r>
            <a:r>
              <a:rPr lang="en-US" sz="1800" i="1" baseline="-25000" dirty="0" err="1" smtClean="0">
                <a:latin typeface="Calibri"/>
              </a:rPr>
              <a:t>a</a:t>
            </a:r>
            <a:r>
              <a:rPr lang="en-US" sz="1800" i="1" dirty="0" smtClean="0">
                <a:latin typeface="Calibri"/>
              </a:rPr>
              <a:t> / log P (octanol/water)</a:t>
            </a:r>
          </a:p>
          <a:p>
            <a:pPr marL="355600" lvl="0" indent="-1778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Retrospective analysis</a:t>
            </a:r>
            <a:endParaRPr lang="en-US" sz="1800" b="1" dirty="0">
              <a:solidFill>
                <a:prstClr val="black"/>
              </a:solidFill>
              <a:latin typeface="Calibri"/>
            </a:endParaRPr>
          </a:p>
          <a:p>
            <a:pPr marL="627063" lvl="0" indent="-271463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i="1" dirty="0" smtClean="0">
                <a:latin typeface="Calibri"/>
              </a:rPr>
              <a:t>SAMPL5 and SAMPL2</a:t>
            </a:r>
          </a:p>
          <a:p>
            <a:pPr marL="627063" lvl="0" indent="-271463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i="1" dirty="0">
                <a:latin typeface="Calibri"/>
              </a:rPr>
              <a:t>Summary and perspective</a:t>
            </a:r>
            <a:endParaRPr lang="en-US" sz="18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483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SAMPL5 (2015): log </a:t>
            </a:r>
            <a:r>
              <a:rPr lang="en-US" i="1" dirty="0" smtClean="0"/>
              <a:t>D</a:t>
            </a:r>
            <a:r>
              <a:rPr lang="en-US" baseline="-25000" dirty="0" smtClean="0"/>
              <a:t>7.4</a:t>
            </a:r>
            <a:r>
              <a:rPr lang="en-US" dirty="0" smtClean="0"/>
              <a:t> (water/cyclohexane)</a:t>
            </a:r>
            <a:endParaRPr lang="en-US" dirty="0"/>
          </a:p>
        </p:txBody>
      </p:sp>
      <p:sp>
        <p:nvSpPr>
          <p:cNvPr id="12" name="Text Box 37"/>
          <p:cNvSpPr txBox="1">
            <a:spLocks noChangeArrowheads="1"/>
          </p:cNvSpPr>
          <p:nvPr/>
        </p:nvSpPr>
        <p:spPr bwMode="auto">
          <a:xfrm>
            <a:off x="309880" y="1011792"/>
            <a:ext cx="8222560" cy="146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latin typeface="+mn-lt"/>
              </a:rPr>
              <a:t>Results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– </a:t>
            </a:r>
            <a:r>
              <a:rPr lang="en-US" sz="2000" b="1" dirty="0" err="1" smtClean="0">
                <a:solidFill>
                  <a:srgbClr val="000099"/>
                </a:solidFill>
                <a:latin typeface="Calibri"/>
                <a:sym typeface="Symbol"/>
              </a:rPr>
              <a:t>p</a:t>
            </a:r>
            <a:r>
              <a:rPr lang="en-US" sz="2000" b="1" i="1" dirty="0" err="1" smtClean="0">
                <a:solidFill>
                  <a:srgbClr val="000099"/>
                </a:solidFill>
                <a:latin typeface="Calibri"/>
                <a:sym typeface="Symbol"/>
              </a:rPr>
              <a:t>K</a:t>
            </a:r>
            <a:r>
              <a:rPr lang="en-US" sz="2000" b="1" baseline="-25000" dirty="0" err="1" smtClean="0">
                <a:solidFill>
                  <a:srgbClr val="000099"/>
                </a:solidFill>
                <a:latin typeface="Calibri"/>
                <a:sym typeface="Symbol"/>
              </a:rPr>
              <a:t>a</a:t>
            </a:r>
            <a:r>
              <a:rPr lang="en-US" sz="1800" b="1" i="1" dirty="0" smtClean="0">
                <a:solidFill>
                  <a:srgbClr val="000099"/>
                </a:solidFill>
                <a:latin typeface="Calibri"/>
                <a:sym typeface="Symbol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optimization</a:t>
            </a:r>
            <a:endParaRPr lang="en-US" sz="2000" b="1" dirty="0" smtClean="0">
              <a:latin typeface="+mn-lt"/>
            </a:endParaRPr>
          </a:p>
          <a:p>
            <a:pPr marL="355600" indent="-1778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Post-submission </a:t>
            </a:r>
            <a:r>
              <a:rPr lang="en-US" sz="1800" dirty="0" smtClean="0">
                <a:latin typeface="Calibri"/>
              </a:rPr>
              <a:t>phase: </a:t>
            </a:r>
            <a:r>
              <a:rPr lang="en-US" sz="1800" dirty="0" err="1" smtClean="0">
                <a:solidFill>
                  <a:srgbClr val="000099"/>
                </a:solidFill>
                <a:latin typeface="Calibri"/>
                <a:sym typeface="Symbol"/>
              </a:rPr>
              <a:t>Δ</a:t>
            </a:r>
            <a:r>
              <a:rPr lang="en-US" sz="1800" baseline="-25000" dirty="0" err="1" smtClean="0">
                <a:solidFill>
                  <a:srgbClr val="000099"/>
                </a:solidFill>
                <a:latin typeface="Calibri"/>
                <a:sym typeface="Symbol"/>
              </a:rPr>
              <a:t>solv</a:t>
            </a:r>
            <a:r>
              <a:rPr lang="en-US" sz="1800" i="1" dirty="0" err="1" smtClean="0">
                <a:solidFill>
                  <a:srgbClr val="000099"/>
                </a:solidFill>
                <a:latin typeface="Calibri"/>
                <a:sym typeface="Symbol"/>
              </a:rPr>
              <a:t>G</a:t>
            </a:r>
            <a:r>
              <a:rPr lang="en-US" sz="1800" dirty="0" smtClean="0">
                <a:solidFill>
                  <a:srgbClr val="000099"/>
                </a:solidFill>
                <a:latin typeface="Calibri"/>
                <a:sym typeface="Symbol"/>
              </a:rPr>
              <a:t> optimization</a:t>
            </a:r>
            <a:r>
              <a:rPr lang="en-US" sz="1800" dirty="0" smtClean="0">
                <a:latin typeface="Calibri"/>
                <a:sym typeface="Symbol"/>
              </a:rPr>
              <a:t> and </a:t>
            </a:r>
            <a:r>
              <a:rPr lang="en-US" sz="1800" dirty="0" smtClean="0">
                <a:solidFill>
                  <a:srgbClr val="000099"/>
                </a:solidFill>
                <a:latin typeface="Calibri"/>
              </a:rPr>
              <a:t>EC-RISM-optimized </a:t>
            </a:r>
            <a:r>
              <a:rPr lang="en-US" sz="1800" dirty="0" err="1">
                <a:solidFill>
                  <a:srgbClr val="000099"/>
                </a:solidFill>
                <a:latin typeface="Calibri"/>
              </a:rPr>
              <a:t>p</a:t>
            </a:r>
            <a:r>
              <a:rPr lang="en-US" sz="1800" i="1" dirty="0" err="1">
                <a:solidFill>
                  <a:srgbClr val="000099"/>
                </a:solidFill>
                <a:latin typeface="Calibri"/>
              </a:rPr>
              <a:t>K</a:t>
            </a:r>
            <a:r>
              <a:rPr lang="en-US" sz="1800" baseline="-25000" dirty="0" err="1">
                <a:solidFill>
                  <a:srgbClr val="000099"/>
                </a:solidFill>
                <a:latin typeface="Calibri"/>
              </a:rPr>
              <a:t>a</a:t>
            </a:r>
            <a:r>
              <a:rPr lang="en-US" sz="1800" dirty="0">
                <a:solidFill>
                  <a:srgbClr val="000099"/>
                </a:solidFill>
                <a:latin typeface="Calibri"/>
              </a:rPr>
              <a:t> </a:t>
            </a:r>
            <a:endParaRPr lang="en-US" sz="1800" dirty="0" smtClean="0">
              <a:solidFill>
                <a:srgbClr val="000099"/>
              </a:solidFill>
              <a:latin typeface="Calibri"/>
            </a:endParaRPr>
          </a:p>
          <a:p>
            <a:pPr marL="355600" indent="-1778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>
                <a:latin typeface="Calibri"/>
              </a:rPr>
              <a:t> </a:t>
            </a:r>
          </a:p>
          <a:p>
            <a:pPr marL="355600" lvl="0" indent="-1778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sz="1800" dirty="0">
              <a:latin typeface="Calibri"/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611943"/>
              </p:ext>
            </p:extLst>
          </p:nvPr>
        </p:nvGraphicFramePr>
        <p:xfrm>
          <a:off x="736600" y="1754188"/>
          <a:ext cx="36195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36" name="Equation" r:id="rId3" imgW="2412720" imgH="241200" progId="Equation.DSMT4">
                  <p:embed/>
                </p:oleObj>
              </mc:Choice>
              <mc:Fallback>
                <p:oleObj name="Equation" r:id="rId3" imgW="2412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1754188"/>
                        <a:ext cx="36195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23528" y="5301208"/>
            <a:ext cx="84832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200" dirty="0" smtClean="0"/>
              <a:t>C. C. </a:t>
            </a:r>
            <a:r>
              <a:rPr lang="de-DE" sz="1200" dirty="0" err="1" smtClean="0"/>
              <a:t>Bannan</a:t>
            </a:r>
            <a:r>
              <a:rPr lang="de-DE" sz="1200" dirty="0" smtClean="0"/>
              <a:t>, K. H. </a:t>
            </a:r>
            <a:r>
              <a:rPr lang="de-DE" sz="1200" dirty="0" err="1" smtClean="0"/>
              <a:t>Burley</a:t>
            </a:r>
            <a:r>
              <a:rPr lang="de-DE" sz="1200" dirty="0" smtClean="0"/>
              <a:t>, M. </a:t>
            </a:r>
            <a:r>
              <a:rPr lang="de-DE" sz="1200" dirty="0" err="1" smtClean="0"/>
              <a:t>Chiu</a:t>
            </a:r>
            <a:r>
              <a:rPr lang="de-DE" sz="1200" dirty="0" smtClean="0"/>
              <a:t>, M. R. Shirts, M. K. </a:t>
            </a:r>
            <a:r>
              <a:rPr lang="de-DE" sz="1200" dirty="0" err="1" smtClean="0"/>
              <a:t>Gilson</a:t>
            </a:r>
            <a:r>
              <a:rPr lang="de-DE" sz="1200" dirty="0" smtClean="0"/>
              <a:t>, D. L. </a:t>
            </a:r>
            <a:r>
              <a:rPr lang="de-DE" sz="1200" dirty="0" err="1" smtClean="0"/>
              <a:t>Mobley</a:t>
            </a:r>
            <a:r>
              <a:rPr lang="de-DE" sz="1200" dirty="0" smtClean="0"/>
              <a:t>, </a:t>
            </a:r>
            <a:r>
              <a:rPr lang="de-DE" sz="1200" i="1" dirty="0"/>
              <a:t>J. </a:t>
            </a:r>
            <a:r>
              <a:rPr lang="de-DE" sz="1200" i="1" dirty="0" err="1"/>
              <a:t>Comput</a:t>
            </a:r>
            <a:r>
              <a:rPr lang="de-DE" sz="1200" i="1" dirty="0"/>
              <a:t>.-</a:t>
            </a:r>
            <a:r>
              <a:rPr lang="de-DE" sz="1200" i="1" dirty="0" err="1"/>
              <a:t>Aided</a:t>
            </a:r>
            <a:r>
              <a:rPr lang="de-DE" sz="1200" i="1" dirty="0"/>
              <a:t> Mol. Des. </a:t>
            </a:r>
            <a:r>
              <a:rPr lang="de-DE" sz="1200" dirty="0" smtClean="0"/>
              <a:t>30, 927 </a:t>
            </a:r>
            <a:r>
              <a:rPr lang="de-DE" sz="1200" dirty="0"/>
              <a:t>(</a:t>
            </a:r>
            <a:r>
              <a:rPr lang="de-DE" sz="1200" dirty="0" smtClean="0"/>
              <a:t>2016)</a:t>
            </a:r>
            <a:endParaRPr lang="en-US" sz="1200" dirty="0">
              <a:cs typeface="Times New Roman" pitchFamily="18" charset="0"/>
            </a:endParaRPr>
          </a:p>
          <a:p>
            <a:r>
              <a:rPr lang="de-DE" sz="1200" dirty="0"/>
              <a:t>N. </a:t>
            </a:r>
            <a:r>
              <a:rPr lang="de-DE" sz="1200" dirty="0" err="1"/>
              <a:t>Tielker</a:t>
            </a:r>
            <a:r>
              <a:rPr lang="de-DE" sz="1200" dirty="0"/>
              <a:t>, D. </a:t>
            </a:r>
            <a:r>
              <a:rPr lang="de-DE" sz="1200" dirty="0" err="1"/>
              <a:t>Tomazic</a:t>
            </a:r>
            <a:r>
              <a:rPr lang="de-DE" sz="1200" dirty="0"/>
              <a:t>, J. Heil, T. Kloss, S. Ehrhart, S. </a:t>
            </a:r>
            <a:r>
              <a:rPr lang="de-DE" sz="1200" dirty="0" err="1"/>
              <a:t>Güssregen</a:t>
            </a:r>
            <a:r>
              <a:rPr lang="de-DE" sz="1200" dirty="0"/>
              <a:t>, K. F. Schmidt, S. M. Kast, </a:t>
            </a:r>
            <a:r>
              <a:rPr lang="de-DE" sz="1200" i="1" dirty="0"/>
              <a:t>J. </a:t>
            </a:r>
            <a:r>
              <a:rPr lang="de-DE" sz="1200" i="1" dirty="0" err="1"/>
              <a:t>Comput</a:t>
            </a:r>
            <a:r>
              <a:rPr lang="de-DE" sz="1200" i="1" dirty="0"/>
              <a:t>.-</a:t>
            </a:r>
            <a:r>
              <a:rPr lang="de-DE" sz="1200" i="1" dirty="0" err="1"/>
              <a:t>Aided</a:t>
            </a:r>
            <a:r>
              <a:rPr lang="de-DE" sz="1200" i="1" dirty="0"/>
              <a:t> </a:t>
            </a:r>
            <a:r>
              <a:rPr lang="de-DE" sz="1200" i="1" dirty="0" err="1"/>
              <a:t>Molec</a:t>
            </a:r>
            <a:r>
              <a:rPr lang="de-DE" sz="1200" i="1" dirty="0"/>
              <a:t>. Des.</a:t>
            </a:r>
            <a:r>
              <a:rPr lang="de-DE" sz="1200" dirty="0"/>
              <a:t> </a:t>
            </a:r>
            <a:r>
              <a:rPr lang="de-DE" sz="1200" dirty="0" smtClean="0"/>
              <a:t>30</a:t>
            </a:r>
            <a:r>
              <a:rPr lang="de-DE" sz="1200" dirty="0"/>
              <a:t>, </a:t>
            </a:r>
            <a:r>
              <a:rPr lang="de-DE" sz="1200" dirty="0" smtClean="0"/>
              <a:t>1035 (2016)</a:t>
            </a:r>
          </a:p>
          <a:p>
            <a:r>
              <a:rPr lang="de-DE" sz="1200" dirty="0"/>
              <a:t>C. P. Kelly, C. J. Cramer, D.G. </a:t>
            </a:r>
            <a:r>
              <a:rPr lang="de-DE" sz="1200" dirty="0" err="1"/>
              <a:t>Truhlar</a:t>
            </a:r>
            <a:r>
              <a:rPr lang="de-DE" sz="1200" dirty="0"/>
              <a:t>, </a:t>
            </a:r>
            <a:r>
              <a:rPr lang="de-DE" sz="1200" i="1" dirty="0"/>
              <a:t>J. Chem. </a:t>
            </a:r>
            <a:r>
              <a:rPr lang="de-DE" sz="1200" i="1" dirty="0" err="1"/>
              <a:t>Theory</a:t>
            </a:r>
            <a:r>
              <a:rPr lang="de-DE" sz="1200" i="1" dirty="0"/>
              <a:t> </a:t>
            </a:r>
            <a:r>
              <a:rPr lang="de-DE" sz="1200" i="1" dirty="0" err="1"/>
              <a:t>Comput</a:t>
            </a:r>
            <a:r>
              <a:rPr lang="de-DE" sz="1200" i="1" dirty="0"/>
              <a:t>.</a:t>
            </a:r>
            <a:r>
              <a:rPr lang="de-DE" sz="1200" dirty="0"/>
              <a:t> </a:t>
            </a:r>
            <a:r>
              <a:rPr lang="de-DE" sz="1200" dirty="0" smtClean="0"/>
              <a:t>1, 1133 (2005)</a:t>
            </a:r>
          </a:p>
          <a:p>
            <a:r>
              <a:rPr lang="en-US" sz="1200" dirty="0">
                <a:cs typeface="Times New Roman" pitchFamily="18" charset="0"/>
              </a:rPr>
              <a:t>D. Palmer, A. </a:t>
            </a:r>
            <a:r>
              <a:rPr lang="en-US" sz="1200" dirty="0" err="1">
                <a:cs typeface="Times New Roman" pitchFamily="18" charset="0"/>
              </a:rPr>
              <a:t>Frolov</a:t>
            </a:r>
            <a:r>
              <a:rPr lang="en-US" sz="1200" dirty="0">
                <a:cs typeface="Times New Roman" pitchFamily="18" charset="0"/>
              </a:rPr>
              <a:t>, E. </a:t>
            </a:r>
            <a:r>
              <a:rPr lang="en-US" sz="1200" dirty="0" err="1">
                <a:cs typeface="Times New Roman" pitchFamily="18" charset="0"/>
              </a:rPr>
              <a:t>Ratkova</a:t>
            </a:r>
            <a:r>
              <a:rPr lang="en-US" sz="1200" dirty="0">
                <a:cs typeface="Times New Roman" pitchFamily="18" charset="0"/>
              </a:rPr>
              <a:t>, M. V. </a:t>
            </a:r>
            <a:r>
              <a:rPr lang="en-US" sz="1200" dirty="0" err="1">
                <a:cs typeface="Times New Roman" pitchFamily="18" charset="0"/>
              </a:rPr>
              <a:t>Fedorov</a:t>
            </a:r>
            <a:r>
              <a:rPr lang="en-US" sz="1200" dirty="0">
                <a:cs typeface="Times New Roman" pitchFamily="18" charset="0"/>
              </a:rPr>
              <a:t>, </a:t>
            </a:r>
            <a:r>
              <a:rPr lang="en-US" sz="1200" i="1" dirty="0">
                <a:cs typeface="Times New Roman" pitchFamily="18" charset="0"/>
              </a:rPr>
              <a:t>J. Phys. Cond. Matter.</a:t>
            </a:r>
            <a:r>
              <a:rPr lang="en-US" sz="1200" dirty="0">
                <a:cs typeface="Times New Roman" pitchFamily="18" charset="0"/>
              </a:rPr>
              <a:t> 22, 492101 (2010)</a:t>
            </a:r>
            <a:endParaRPr lang="de-DE" sz="1200" dirty="0" smtClean="0"/>
          </a:p>
          <a:p>
            <a:r>
              <a:rPr lang="de-DE" sz="1200" dirty="0"/>
              <a:t>J. J. </a:t>
            </a:r>
            <a:r>
              <a:rPr lang="de-DE" sz="1200" dirty="0" err="1"/>
              <a:t>Klici</a:t>
            </a:r>
            <a:r>
              <a:rPr lang="en-US" sz="1200" dirty="0"/>
              <a:t>ć,</a:t>
            </a:r>
            <a:r>
              <a:rPr lang="de-DE" sz="1200" dirty="0"/>
              <a:t> R. A. </a:t>
            </a:r>
            <a:r>
              <a:rPr lang="de-DE" sz="1200" dirty="0" err="1"/>
              <a:t>Friesner</a:t>
            </a:r>
            <a:r>
              <a:rPr lang="de-DE" sz="1200" dirty="0"/>
              <a:t>, S. Y. Liu, W. C. </a:t>
            </a:r>
            <a:r>
              <a:rPr lang="de-DE" sz="1200" dirty="0" err="1"/>
              <a:t>Guida</a:t>
            </a:r>
            <a:r>
              <a:rPr lang="de-DE" sz="1200" dirty="0"/>
              <a:t>, </a:t>
            </a:r>
            <a:r>
              <a:rPr lang="de-DE" sz="1200" i="1" dirty="0"/>
              <a:t>J. Phys. Chem. A</a:t>
            </a:r>
            <a:r>
              <a:rPr lang="de-DE" sz="1200" dirty="0"/>
              <a:t> </a:t>
            </a:r>
            <a:r>
              <a:rPr lang="de-DE" sz="1200" dirty="0" smtClean="0"/>
              <a:t>106, 1327 (2002)</a:t>
            </a:r>
            <a:endParaRPr lang="de-DE" sz="1200" dirty="0"/>
          </a:p>
          <a:p>
            <a:endParaRPr lang="en-US" sz="1200" dirty="0">
              <a:cs typeface="Times New Roman" pitchFamily="18" charset="0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348880"/>
            <a:ext cx="2889643" cy="2843921"/>
          </a:xfrm>
          <a:prstGeom prst="rect">
            <a:avLst/>
          </a:prstGeom>
        </p:spPr>
      </p:pic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3779912" y="2636912"/>
            <a:ext cx="12961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rgbClr val="000099"/>
                </a:solidFill>
                <a:latin typeface="+mn-lt"/>
              </a:rPr>
              <a:t>RMSE 1.52</a:t>
            </a:r>
          </a:p>
        </p:txBody>
      </p:sp>
    </p:spTree>
    <p:extLst>
      <p:ext uri="{BB962C8B-B14F-4D97-AF65-F5344CB8AC3E}">
        <p14:creationId xmlns:p14="http://schemas.microsoft.com/office/powerpoint/2010/main" val="313023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SAMPL5 (2015): log </a:t>
            </a:r>
            <a:r>
              <a:rPr lang="en-US" i="1" dirty="0" smtClean="0"/>
              <a:t>D</a:t>
            </a:r>
            <a:r>
              <a:rPr lang="en-US" baseline="-25000" dirty="0" smtClean="0"/>
              <a:t>7.4</a:t>
            </a:r>
            <a:r>
              <a:rPr lang="en-US" dirty="0" smtClean="0"/>
              <a:t> (water/cyclohexane)</a:t>
            </a:r>
            <a:endParaRPr lang="en-US" dirty="0"/>
          </a:p>
        </p:txBody>
      </p:sp>
      <p:sp>
        <p:nvSpPr>
          <p:cNvPr id="12" name="Text Box 37"/>
          <p:cNvSpPr txBox="1">
            <a:spLocks noChangeArrowheads="1"/>
          </p:cNvSpPr>
          <p:nvPr/>
        </p:nvSpPr>
        <p:spPr bwMode="auto">
          <a:xfrm>
            <a:off x="309880" y="1011792"/>
            <a:ext cx="82225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latin typeface="+mn-lt"/>
              </a:rPr>
              <a:t>Results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– </a:t>
            </a:r>
            <a:r>
              <a:rPr lang="en-US" sz="2000" b="1" dirty="0" smtClean="0">
                <a:latin typeface="+mn-lt"/>
              </a:rPr>
              <a:t>batches 0+1</a:t>
            </a:r>
            <a:endParaRPr lang="en-US" sz="2000" dirty="0" smtClean="0">
              <a:latin typeface="+mn-lt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23528" y="5775647"/>
            <a:ext cx="84832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200" dirty="0" smtClean="0"/>
              <a:t>C. C. </a:t>
            </a:r>
            <a:r>
              <a:rPr lang="de-DE" sz="1200" dirty="0" err="1" smtClean="0"/>
              <a:t>Bannan</a:t>
            </a:r>
            <a:r>
              <a:rPr lang="de-DE" sz="1200" dirty="0" smtClean="0"/>
              <a:t>, K. H. </a:t>
            </a:r>
            <a:r>
              <a:rPr lang="de-DE" sz="1200" dirty="0" err="1" smtClean="0"/>
              <a:t>Burley</a:t>
            </a:r>
            <a:r>
              <a:rPr lang="de-DE" sz="1200" dirty="0" smtClean="0"/>
              <a:t>, M. </a:t>
            </a:r>
            <a:r>
              <a:rPr lang="de-DE" sz="1200" dirty="0" err="1" smtClean="0"/>
              <a:t>Chiu</a:t>
            </a:r>
            <a:r>
              <a:rPr lang="de-DE" sz="1200" dirty="0" smtClean="0"/>
              <a:t>, M. R. Shirts, M. K. </a:t>
            </a:r>
            <a:r>
              <a:rPr lang="de-DE" sz="1200" dirty="0" err="1" smtClean="0"/>
              <a:t>Gilson</a:t>
            </a:r>
            <a:r>
              <a:rPr lang="de-DE" sz="1200" dirty="0" smtClean="0"/>
              <a:t>, D. L. </a:t>
            </a:r>
            <a:r>
              <a:rPr lang="de-DE" sz="1200" dirty="0" err="1" smtClean="0"/>
              <a:t>Mobley</a:t>
            </a:r>
            <a:r>
              <a:rPr lang="de-DE" sz="1200" dirty="0" smtClean="0"/>
              <a:t>, </a:t>
            </a:r>
            <a:r>
              <a:rPr lang="de-DE" sz="1200" i="1" dirty="0"/>
              <a:t>J. </a:t>
            </a:r>
            <a:r>
              <a:rPr lang="de-DE" sz="1200" i="1" dirty="0" err="1"/>
              <a:t>Comput</a:t>
            </a:r>
            <a:r>
              <a:rPr lang="de-DE" sz="1200" i="1" dirty="0"/>
              <a:t>.-</a:t>
            </a:r>
            <a:r>
              <a:rPr lang="de-DE" sz="1200" i="1" dirty="0" err="1"/>
              <a:t>Aided</a:t>
            </a:r>
            <a:r>
              <a:rPr lang="de-DE" sz="1200" i="1" dirty="0"/>
              <a:t> Mol. Des. </a:t>
            </a:r>
            <a:r>
              <a:rPr lang="de-DE" sz="1200" dirty="0" smtClean="0"/>
              <a:t>30, 927 </a:t>
            </a:r>
            <a:r>
              <a:rPr lang="de-DE" sz="1200" dirty="0"/>
              <a:t>(</a:t>
            </a:r>
            <a:r>
              <a:rPr lang="de-DE" sz="1200" dirty="0" smtClean="0"/>
              <a:t>2016)</a:t>
            </a:r>
            <a:endParaRPr lang="en-US" sz="1200" dirty="0">
              <a:cs typeface="Times New Roman" pitchFamily="18" charset="0"/>
            </a:endParaRPr>
          </a:p>
          <a:p>
            <a:r>
              <a:rPr lang="de-DE" sz="1200" dirty="0"/>
              <a:t>N. </a:t>
            </a:r>
            <a:r>
              <a:rPr lang="de-DE" sz="1200" dirty="0" err="1"/>
              <a:t>Tielker</a:t>
            </a:r>
            <a:r>
              <a:rPr lang="de-DE" sz="1200" dirty="0"/>
              <a:t>, D. </a:t>
            </a:r>
            <a:r>
              <a:rPr lang="de-DE" sz="1200" dirty="0" err="1"/>
              <a:t>Tomazic</a:t>
            </a:r>
            <a:r>
              <a:rPr lang="de-DE" sz="1200" dirty="0"/>
              <a:t>, J. Heil, T. Kloss, S. Ehrhart, S. </a:t>
            </a:r>
            <a:r>
              <a:rPr lang="de-DE" sz="1200" dirty="0" err="1"/>
              <a:t>Güssregen</a:t>
            </a:r>
            <a:r>
              <a:rPr lang="de-DE" sz="1200" dirty="0"/>
              <a:t>, K. F. Schmidt, S. M. Kast, </a:t>
            </a:r>
            <a:r>
              <a:rPr lang="de-DE" sz="1200" i="1" dirty="0"/>
              <a:t>J. </a:t>
            </a:r>
            <a:r>
              <a:rPr lang="de-DE" sz="1200" i="1" dirty="0" err="1"/>
              <a:t>Comput</a:t>
            </a:r>
            <a:r>
              <a:rPr lang="de-DE" sz="1200" i="1" dirty="0"/>
              <a:t>.-</a:t>
            </a:r>
            <a:r>
              <a:rPr lang="de-DE" sz="1200" i="1" dirty="0" err="1"/>
              <a:t>Aided</a:t>
            </a:r>
            <a:r>
              <a:rPr lang="de-DE" sz="1200" i="1" dirty="0"/>
              <a:t> </a:t>
            </a:r>
            <a:r>
              <a:rPr lang="de-DE" sz="1200" i="1" dirty="0" err="1"/>
              <a:t>Molec</a:t>
            </a:r>
            <a:r>
              <a:rPr lang="de-DE" sz="1200" i="1" dirty="0"/>
              <a:t>. Des.</a:t>
            </a:r>
            <a:r>
              <a:rPr lang="de-DE" sz="1200" dirty="0"/>
              <a:t> </a:t>
            </a:r>
            <a:r>
              <a:rPr lang="de-DE" sz="1200" dirty="0" smtClean="0"/>
              <a:t>30</a:t>
            </a:r>
            <a:r>
              <a:rPr lang="de-DE" sz="1200" dirty="0"/>
              <a:t>, </a:t>
            </a:r>
            <a:r>
              <a:rPr lang="de-DE" sz="1200" dirty="0" smtClean="0"/>
              <a:t>1035 (2016)</a:t>
            </a:r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1259632" y="1628800"/>
            <a:ext cx="3600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77800" lvl="0" indent="0">
              <a:spcBef>
                <a:spcPts val="0"/>
              </a:spcBef>
              <a:spcAft>
                <a:spcPts val="600"/>
              </a:spcAft>
            </a:pPr>
            <a:r>
              <a:rPr lang="en-US" sz="1800" i="1" dirty="0" smtClean="0">
                <a:solidFill>
                  <a:prstClr val="black"/>
                </a:solidFill>
                <a:latin typeface="Calibri"/>
              </a:rPr>
              <a:t>Submission setup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US" sz="1800" dirty="0" smtClean="0">
                <a:solidFill>
                  <a:prstClr val="black"/>
                </a:solidFill>
                <a:latin typeface="Calibri"/>
              </a:rPr>
            </a:br>
            <a:r>
              <a:rPr lang="en-US" sz="1800" dirty="0" err="1" smtClean="0">
                <a:latin typeface="Calibri"/>
                <a:sym typeface="Symbol"/>
              </a:rPr>
              <a:t>Δ</a:t>
            </a:r>
            <a:r>
              <a:rPr lang="en-US" sz="1800" baseline="-25000" dirty="0" err="1" smtClean="0">
                <a:latin typeface="Calibri"/>
                <a:sym typeface="Symbol"/>
              </a:rPr>
              <a:t>solv</a:t>
            </a:r>
            <a:r>
              <a:rPr lang="en-US" sz="1800" i="1" dirty="0" err="1" smtClean="0">
                <a:latin typeface="Calibri"/>
                <a:sym typeface="Symbol"/>
              </a:rPr>
              <a:t>G</a:t>
            </a:r>
            <a:r>
              <a:rPr lang="en-US" sz="1800" dirty="0" smtClean="0">
                <a:latin typeface="Calibri"/>
                <a:sym typeface="Symbol"/>
              </a:rPr>
              <a:t> optimization, </a:t>
            </a:r>
            <a:r>
              <a:rPr lang="en-US" sz="1800" dirty="0" err="1" smtClean="0">
                <a:latin typeface="Calibri"/>
              </a:rPr>
              <a:t>MoKa</a:t>
            </a:r>
            <a:r>
              <a:rPr lang="en-US" sz="1800" dirty="0" smtClean="0">
                <a:latin typeface="Calibri"/>
              </a:rPr>
              <a:t> </a:t>
            </a:r>
            <a:r>
              <a:rPr lang="en-US" sz="1800" dirty="0" err="1" smtClean="0">
                <a:latin typeface="Calibri"/>
              </a:rPr>
              <a:t>p</a:t>
            </a:r>
            <a:r>
              <a:rPr lang="en-US" sz="1800" i="1" dirty="0" err="1" smtClean="0">
                <a:latin typeface="Calibri"/>
              </a:rPr>
              <a:t>K</a:t>
            </a:r>
            <a:r>
              <a:rPr lang="en-US" sz="1800" baseline="-25000" dirty="0" err="1" smtClean="0">
                <a:latin typeface="Calibri"/>
              </a:rPr>
              <a:t>a</a:t>
            </a:r>
            <a:endParaRPr lang="en-US" sz="1800" baseline="-25000" dirty="0" smtClean="0">
              <a:latin typeface="Calibri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1285190" y="2492896"/>
            <a:ext cx="2854762" cy="2790754"/>
            <a:chOff x="971600" y="2636912"/>
            <a:chExt cx="2854762" cy="2790754"/>
          </a:xfrm>
        </p:grpSpPr>
        <p:pic>
          <p:nvPicPr>
            <p:cNvPr id="33075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636912"/>
              <a:ext cx="2854762" cy="2790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hteck 2"/>
            <p:cNvSpPr/>
            <p:nvPr/>
          </p:nvSpPr>
          <p:spPr>
            <a:xfrm>
              <a:off x="1542331" y="2727970"/>
              <a:ext cx="576064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Text Box 37"/>
            <p:cNvSpPr txBox="1">
              <a:spLocks noChangeArrowheads="1"/>
            </p:cNvSpPr>
            <p:nvPr/>
          </p:nvSpPr>
          <p:spPr bwMode="auto">
            <a:xfrm>
              <a:off x="1619672" y="2852936"/>
              <a:ext cx="129614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74663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>
                <a:spcBef>
                  <a:spcPts val="0"/>
                </a:spcBef>
                <a:spcAft>
                  <a:spcPts val="600"/>
                </a:spcAft>
              </a:pPr>
              <a:r>
                <a:rPr lang="en-US" sz="1600" b="1" dirty="0" smtClean="0">
                  <a:solidFill>
                    <a:srgbClr val="000099"/>
                  </a:solidFill>
                  <a:latin typeface="+mn-lt"/>
                </a:rPr>
                <a:t>RMSE 4.61</a:t>
              </a:r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4762910" y="2492896"/>
            <a:ext cx="2833426" cy="2790754"/>
            <a:chOff x="5364087" y="2924944"/>
            <a:chExt cx="2833426" cy="2790754"/>
          </a:xfrm>
        </p:grpSpPr>
        <p:pic>
          <p:nvPicPr>
            <p:cNvPr id="33075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7" y="2924944"/>
              <a:ext cx="2833426" cy="2790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hteck 20"/>
            <p:cNvSpPr/>
            <p:nvPr/>
          </p:nvSpPr>
          <p:spPr>
            <a:xfrm>
              <a:off x="6012160" y="3068960"/>
              <a:ext cx="576064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 Box 37"/>
            <p:cNvSpPr txBox="1">
              <a:spLocks noChangeArrowheads="1"/>
            </p:cNvSpPr>
            <p:nvPr/>
          </p:nvSpPr>
          <p:spPr bwMode="auto">
            <a:xfrm>
              <a:off x="5940152" y="3140968"/>
              <a:ext cx="115212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74663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>
                <a:spcBef>
                  <a:spcPts val="0"/>
                </a:spcBef>
                <a:spcAft>
                  <a:spcPts val="600"/>
                </a:spcAft>
              </a:pPr>
              <a:r>
                <a:rPr lang="en-US" sz="1600" b="1" dirty="0" smtClean="0">
                  <a:solidFill>
                    <a:srgbClr val="000099"/>
                  </a:solidFill>
                  <a:latin typeface="+mn-lt"/>
                </a:rPr>
                <a:t>RMSE 2.76</a:t>
              </a:r>
            </a:p>
          </p:txBody>
        </p:sp>
      </p:grpSp>
      <p:sp>
        <p:nvSpPr>
          <p:cNvPr id="22" name="Text Box 37"/>
          <p:cNvSpPr txBox="1">
            <a:spLocks noChangeArrowheads="1"/>
          </p:cNvSpPr>
          <p:nvPr/>
        </p:nvSpPr>
        <p:spPr bwMode="auto">
          <a:xfrm>
            <a:off x="4644008" y="1630541"/>
            <a:ext cx="38884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77800" lvl="0" indent="0">
              <a:spcBef>
                <a:spcPts val="0"/>
              </a:spcBef>
              <a:spcAft>
                <a:spcPts val="600"/>
              </a:spcAft>
            </a:pPr>
            <a:r>
              <a:rPr lang="en-US" sz="1800" i="1" dirty="0" smtClean="0">
                <a:solidFill>
                  <a:prstClr val="black"/>
                </a:solidFill>
                <a:latin typeface="Calibri"/>
              </a:rPr>
              <a:t>Post-submission setup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US" sz="1800" dirty="0" smtClean="0">
                <a:solidFill>
                  <a:prstClr val="black"/>
                </a:solidFill>
                <a:latin typeface="Calibri"/>
              </a:rPr>
            </a:br>
            <a:r>
              <a:rPr lang="en-US" sz="1800" dirty="0" err="1" smtClean="0">
                <a:latin typeface="Calibri"/>
                <a:sym typeface="Symbol"/>
              </a:rPr>
              <a:t>Δ</a:t>
            </a:r>
            <a:r>
              <a:rPr lang="en-US" sz="1800" baseline="-25000" dirty="0" err="1" smtClean="0">
                <a:latin typeface="Calibri"/>
                <a:sym typeface="Symbol"/>
              </a:rPr>
              <a:t>solv</a:t>
            </a:r>
            <a:r>
              <a:rPr lang="en-US" sz="1800" i="1" dirty="0" err="1" smtClean="0">
                <a:latin typeface="Calibri"/>
                <a:sym typeface="Symbol"/>
              </a:rPr>
              <a:t>G</a:t>
            </a:r>
            <a:r>
              <a:rPr lang="en-US" sz="1800" dirty="0" smtClean="0">
                <a:latin typeface="Calibri"/>
                <a:sym typeface="Symbol"/>
              </a:rPr>
              <a:t> optimization, </a:t>
            </a:r>
            <a:r>
              <a:rPr lang="en-US" sz="1800" dirty="0" smtClean="0">
                <a:latin typeface="Calibri"/>
              </a:rPr>
              <a:t>EC-RISM </a:t>
            </a:r>
            <a:r>
              <a:rPr lang="en-US" sz="1800" dirty="0" err="1" smtClean="0">
                <a:latin typeface="Calibri"/>
              </a:rPr>
              <a:t>p</a:t>
            </a:r>
            <a:r>
              <a:rPr lang="en-US" sz="1800" i="1" dirty="0" err="1" smtClean="0">
                <a:latin typeface="Calibri"/>
              </a:rPr>
              <a:t>K</a:t>
            </a:r>
            <a:r>
              <a:rPr lang="en-US" sz="1800" baseline="-25000" dirty="0" err="1" smtClean="0">
                <a:latin typeface="Calibri"/>
              </a:rPr>
              <a:t>a</a:t>
            </a:r>
            <a:endParaRPr lang="en-US" sz="1800" baseline="-25000" dirty="0" smtClean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860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SAMPL5 (2015): log </a:t>
            </a:r>
            <a:r>
              <a:rPr lang="en-US" i="1" dirty="0" smtClean="0"/>
              <a:t>D</a:t>
            </a:r>
            <a:r>
              <a:rPr lang="en-US" baseline="-25000" dirty="0" smtClean="0"/>
              <a:t>7.4</a:t>
            </a:r>
            <a:r>
              <a:rPr lang="en-US" dirty="0" smtClean="0"/>
              <a:t> (water/cyclohexane)</a:t>
            </a:r>
            <a:endParaRPr lang="en-US" dirty="0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23528" y="5775647"/>
            <a:ext cx="84832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200" dirty="0" smtClean="0"/>
              <a:t>C. C. </a:t>
            </a:r>
            <a:r>
              <a:rPr lang="de-DE" sz="1200" dirty="0" err="1" smtClean="0"/>
              <a:t>Bannan</a:t>
            </a:r>
            <a:r>
              <a:rPr lang="de-DE" sz="1200" dirty="0" smtClean="0"/>
              <a:t>, K. H. </a:t>
            </a:r>
            <a:r>
              <a:rPr lang="de-DE" sz="1200" dirty="0" err="1" smtClean="0"/>
              <a:t>Burley</a:t>
            </a:r>
            <a:r>
              <a:rPr lang="de-DE" sz="1200" dirty="0" smtClean="0"/>
              <a:t>, M. </a:t>
            </a:r>
            <a:r>
              <a:rPr lang="de-DE" sz="1200" dirty="0" err="1" smtClean="0"/>
              <a:t>Chiu</a:t>
            </a:r>
            <a:r>
              <a:rPr lang="de-DE" sz="1200" dirty="0" smtClean="0"/>
              <a:t>, M. R. Shirts, M. K. </a:t>
            </a:r>
            <a:r>
              <a:rPr lang="de-DE" sz="1200" dirty="0" err="1" smtClean="0"/>
              <a:t>Gilson</a:t>
            </a:r>
            <a:r>
              <a:rPr lang="de-DE" sz="1200" dirty="0" smtClean="0"/>
              <a:t>, D. L. </a:t>
            </a:r>
            <a:r>
              <a:rPr lang="de-DE" sz="1200" dirty="0" err="1" smtClean="0"/>
              <a:t>Mobley</a:t>
            </a:r>
            <a:r>
              <a:rPr lang="de-DE" sz="1200" dirty="0" smtClean="0"/>
              <a:t>, </a:t>
            </a:r>
            <a:r>
              <a:rPr lang="de-DE" sz="1200" i="1" dirty="0"/>
              <a:t>J. </a:t>
            </a:r>
            <a:r>
              <a:rPr lang="de-DE" sz="1200" i="1" dirty="0" err="1"/>
              <a:t>Comput</a:t>
            </a:r>
            <a:r>
              <a:rPr lang="de-DE" sz="1200" i="1" dirty="0"/>
              <a:t>.-</a:t>
            </a:r>
            <a:r>
              <a:rPr lang="de-DE" sz="1200" i="1" dirty="0" err="1"/>
              <a:t>Aided</a:t>
            </a:r>
            <a:r>
              <a:rPr lang="de-DE" sz="1200" i="1" dirty="0"/>
              <a:t> Mol. Des. </a:t>
            </a:r>
            <a:r>
              <a:rPr lang="de-DE" sz="1200" dirty="0" smtClean="0"/>
              <a:t>30, 927 </a:t>
            </a:r>
            <a:r>
              <a:rPr lang="de-DE" sz="1200" dirty="0"/>
              <a:t>(</a:t>
            </a:r>
            <a:r>
              <a:rPr lang="de-DE" sz="1200" dirty="0" smtClean="0"/>
              <a:t>2016)</a:t>
            </a:r>
            <a:endParaRPr lang="en-US" sz="1200" dirty="0">
              <a:cs typeface="Times New Roman" pitchFamily="18" charset="0"/>
            </a:endParaRPr>
          </a:p>
          <a:p>
            <a:r>
              <a:rPr lang="de-DE" sz="1200" dirty="0"/>
              <a:t>N. </a:t>
            </a:r>
            <a:r>
              <a:rPr lang="de-DE" sz="1200" dirty="0" err="1"/>
              <a:t>Tielker</a:t>
            </a:r>
            <a:r>
              <a:rPr lang="de-DE" sz="1200" dirty="0"/>
              <a:t>, D. </a:t>
            </a:r>
            <a:r>
              <a:rPr lang="de-DE" sz="1200" dirty="0" err="1"/>
              <a:t>Tomazic</a:t>
            </a:r>
            <a:r>
              <a:rPr lang="de-DE" sz="1200" dirty="0"/>
              <a:t>, J. Heil, T. Kloss, S. Ehrhart, S. </a:t>
            </a:r>
            <a:r>
              <a:rPr lang="de-DE" sz="1200" dirty="0" err="1"/>
              <a:t>Güssregen</a:t>
            </a:r>
            <a:r>
              <a:rPr lang="de-DE" sz="1200" dirty="0"/>
              <a:t>, K. F. Schmidt, S. M. Kast, </a:t>
            </a:r>
            <a:r>
              <a:rPr lang="de-DE" sz="1200" i="1" dirty="0"/>
              <a:t>J. </a:t>
            </a:r>
            <a:r>
              <a:rPr lang="de-DE" sz="1200" i="1" dirty="0" err="1"/>
              <a:t>Comput</a:t>
            </a:r>
            <a:r>
              <a:rPr lang="de-DE" sz="1200" i="1" dirty="0"/>
              <a:t>.-</a:t>
            </a:r>
            <a:r>
              <a:rPr lang="de-DE" sz="1200" i="1" dirty="0" err="1"/>
              <a:t>Aided</a:t>
            </a:r>
            <a:r>
              <a:rPr lang="de-DE" sz="1200" i="1" dirty="0"/>
              <a:t> </a:t>
            </a:r>
            <a:r>
              <a:rPr lang="de-DE" sz="1200" i="1" dirty="0" err="1"/>
              <a:t>Molec</a:t>
            </a:r>
            <a:r>
              <a:rPr lang="de-DE" sz="1200" i="1" dirty="0"/>
              <a:t>. Des.</a:t>
            </a:r>
            <a:r>
              <a:rPr lang="de-DE" sz="1200" dirty="0"/>
              <a:t> </a:t>
            </a:r>
            <a:r>
              <a:rPr lang="de-DE" sz="1200" dirty="0" smtClean="0"/>
              <a:t>30</a:t>
            </a:r>
            <a:r>
              <a:rPr lang="de-DE" sz="1200" dirty="0"/>
              <a:t>, </a:t>
            </a:r>
            <a:r>
              <a:rPr lang="de-DE" sz="1200" dirty="0" smtClean="0"/>
              <a:t>1035 (2016)</a:t>
            </a:r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1259632" y="1628800"/>
            <a:ext cx="3600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77800" lvl="0" indent="0">
              <a:spcBef>
                <a:spcPts val="0"/>
              </a:spcBef>
              <a:spcAft>
                <a:spcPts val="600"/>
              </a:spcAft>
            </a:pPr>
            <a:r>
              <a:rPr lang="en-US" sz="1800" i="1" dirty="0" smtClean="0">
                <a:solidFill>
                  <a:prstClr val="black"/>
                </a:solidFill>
                <a:latin typeface="Calibri"/>
              </a:rPr>
              <a:t>Submission setup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US" sz="1800" dirty="0" smtClean="0">
                <a:solidFill>
                  <a:prstClr val="black"/>
                </a:solidFill>
                <a:latin typeface="Calibri"/>
              </a:rPr>
            </a:br>
            <a:r>
              <a:rPr lang="en-US" sz="1800" dirty="0" err="1" smtClean="0">
                <a:latin typeface="Calibri"/>
                <a:sym typeface="Symbol"/>
              </a:rPr>
              <a:t>Δ</a:t>
            </a:r>
            <a:r>
              <a:rPr lang="en-US" sz="1800" baseline="-25000" dirty="0" err="1" smtClean="0">
                <a:latin typeface="Calibri"/>
                <a:sym typeface="Symbol"/>
              </a:rPr>
              <a:t>solv</a:t>
            </a:r>
            <a:r>
              <a:rPr lang="en-US" sz="1800" i="1" dirty="0" err="1" smtClean="0">
                <a:latin typeface="Calibri"/>
                <a:sym typeface="Symbol"/>
              </a:rPr>
              <a:t>G</a:t>
            </a:r>
            <a:r>
              <a:rPr lang="en-US" sz="1800" dirty="0" smtClean="0">
                <a:latin typeface="Calibri"/>
                <a:sym typeface="Symbol"/>
              </a:rPr>
              <a:t> optimization, </a:t>
            </a:r>
            <a:r>
              <a:rPr lang="en-US" sz="1800" b="1" dirty="0" smtClean="0">
                <a:solidFill>
                  <a:srgbClr val="C00000"/>
                </a:solidFill>
                <a:latin typeface="Calibri"/>
              </a:rPr>
              <a:t>log </a:t>
            </a:r>
            <a:r>
              <a:rPr lang="en-US" sz="1800" b="1" i="1" dirty="0" smtClean="0">
                <a:solidFill>
                  <a:srgbClr val="C00000"/>
                </a:solidFill>
                <a:latin typeface="Calibri"/>
              </a:rPr>
              <a:t>P</a:t>
            </a:r>
            <a:r>
              <a:rPr lang="en-US" sz="1800" b="1" dirty="0" smtClean="0">
                <a:solidFill>
                  <a:srgbClr val="C00000"/>
                </a:solidFill>
                <a:latin typeface="Calibri"/>
              </a:rPr>
              <a:t> only</a:t>
            </a:r>
            <a:endParaRPr lang="en-US" sz="1800" b="1" baseline="-25000" dirty="0" smtClean="0">
              <a:solidFill>
                <a:srgbClr val="C00000"/>
              </a:solidFill>
              <a:latin typeface="Calibri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4762910" y="2492896"/>
            <a:ext cx="2833426" cy="2790754"/>
            <a:chOff x="5364087" y="2924944"/>
            <a:chExt cx="2833426" cy="2790754"/>
          </a:xfrm>
        </p:grpSpPr>
        <p:pic>
          <p:nvPicPr>
            <p:cNvPr id="33075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7" y="2924944"/>
              <a:ext cx="2833426" cy="2790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hteck 20"/>
            <p:cNvSpPr/>
            <p:nvPr/>
          </p:nvSpPr>
          <p:spPr>
            <a:xfrm>
              <a:off x="6012160" y="3068960"/>
              <a:ext cx="576064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 Box 37"/>
            <p:cNvSpPr txBox="1">
              <a:spLocks noChangeArrowheads="1"/>
            </p:cNvSpPr>
            <p:nvPr/>
          </p:nvSpPr>
          <p:spPr bwMode="auto">
            <a:xfrm>
              <a:off x="5940152" y="3140968"/>
              <a:ext cx="115212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74663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>
                <a:spcBef>
                  <a:spcPts val="0"/>
                </a:spcBef>
                <a:spcAft>
                  <a:spcPts val="600"/>
                </a:spcAft>
              </a:pPr>
              <a:r>
                <a:rPr lang="en-US" sz="1600" b="1" dirty="0" smtClean="0">
                  <a:solidFill>
                    <a:srgbClr val="000099"/>
                  </a:solidFill>
                  <a:latin typeface="+mn-lt"/>
                </a:rPr>
                <a:t>RMSE 2.76</a:t>
              </a:r>
            </a:p>
          </p:txBody>
        </p:sp>
      </p:grpSp>
      <p:sp>
        <p:nvSpPr>
          <p:cNvPr id="22" name="Text Box 37"/>
          <p:cNvSpPr txBox="1">
            <a:spLocks noChangeArrowheads="1"/>
          </p:cNvSpPr>
          <p:nvPr/>
        </p:nvSpPr>
        <p:spPr bwMode="auto">
          <a:xfrm>
            <a:off x="4644008" y="1630541"/>
            <a:ext cx="38884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77800" lvl="0" indent="0">
              <a:spcBef>
                <a:spcPts val="0"/>
              </a:spcBef>
              <a:spcAft>
                <a:spcPts val="600"/>
              </a:spcAft>
            </a:pPr>
            <a:r>
              <a:rPr lang="en-US" sz="1800" i="1" dirty="0" smtClean="0">
                <a:solidFill>
                  <a:prstClr val="black"/>
                </a:solidFill>
                <a:latin typeface="Calibri"/>
              </a:rPr>
              <a:t>Post-submission setup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US" sz="1800" dirty="0" smtClean="0">
                <a:solidFill>
                  <a:prstClr val="black"/>
                </a:solidFill>
                <a:latin typeface="Calibri"/>
              </a:rPr>
            </a:br>
            <a:r>
              <a:rPr lang="en-US" sz="1800" dirty="0" err="1" smtClean="0">
                <a:latin typeface="Calibri"/>
                <a:sym typeface="Symbol"/>
              </a:rPr>
              <a:t>Δ</a:t>
            </a:r>
            <a:r>
              <a:rPr lang="en-US" sz="1800" baseline="-25000" dirty="0" err="1" smtClean="0">
                <a:latin typeface="Calibri"/>
                <a:sym typeface="Symbol"/>
              </a:rPr>
              <a:t>solv</a:t>
            </a:r>
            <a:r>
              <a:rPr lang="en-US" sz="1800" i="1" dirty="0" err="1" smtClean="0">
                <a:latin typeface="Calibri"/>
                <a:sym typeface="Symbol"/>
              </a:rPr>
              <a:t>G</a:t>
            </a:r>
            <a:r>
              <a:rPr lang="en-US" sz="1800" dirty="0" smtClean="0">
                <a:latin typeface="Calibri"/>
                <a:sym typeface="Symbol"/>
              </a:rPr>
              <a:t> optimization, </a:t>
            </a:r>
            <a:r>
              <a:rPr lang="en-US" sz="1800" dirty="0" smtClean="0">
                <a:latin typeface="Calibri"/>
              </a:rPr>
              <a:t>EC-RISM </a:t>
            </a:r>
            <a:r>
              <a:rPr lang="en-US" sz="1800" dirty="0" err="1" smtClean="0">
                <a:latin typeface="Calibri"/>
              </a:rPr>
              <a:t>p</a:t>
            </a:r>
            <a:r>
              <a:rPr lang="en-US" sz="1800" i="1" dirty="0" err="1" smtClean="0">
                <a:latin typeface="Calibri"/>
              </a:rPr>
              <a:t>K</a:t>
            </a:r>
            <a:r>
              <a:rPr lang="en-US" sz="1800" baseline="-25000" dirty="0" err="1" smtClean="0">
                <a:latin typeface="Calibri"/>
              </a:rPr>
              <a:t>a</a:t>
            </a:r>
            <a:endParaRPr lang="en-US" sz="1800" baseline="-25000" dirty="0" smtClean="0">
              <a:latin typeface="Calibri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1304010" y="2496737"/>
            <a:ext cx="2888900" cy="2790754"/>
            <a:chOff x="1043608" y="3861048"/>
            <a:chExt cx="2888900" cy="2790754"/>
          </a:xfrm>
        </p:grpSpPr>
        <p:pic>
          <p:nvPicPr>
            <p:cNvPr id="33177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3861048"/>
              <a:ext cx="2888900" cy="2790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hteck 15"/>
            <p:cNvSpPr/>
            <p:nvPr/>
          </p:nvSpPr>
          <p:spPr>
            <a:xfrm>
              <a:off x="1619672" y="3995539"/>
              <a:ext cx="576064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 Box 37"/>
            <p:cNvSpPr txBox="1">
              <a:spLocks noChangeArrowheads="1"/>
            </p:cNvSpPr>
            <p:nvPr/>
          </p:nvSpPr>
          <p:spPr bwMode="auto">
            <a:xfrm>
              <a:off x="1691680" y="4077072"/>
              <a:ext cx="115212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74663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>
                <a:spcBef>
                  <a:spcPts val="0"/>
                </a:spcBef>
                <a:spcAft>
                  <a:spcPts val="600"/>
                </a:spcAft>
              </a:pPr>
              <a:r>
                <a:rPr lang="en-US" sz="1600" b="1" dirty="0" smtClean="0">
                  <a:solidFill>
                    <a:srgbClr val="000099"/>
                  </a:solidFill>
                  <a:latin typeface="+mn-lt"/>
                </a:rPr>
                <a:t>RMSE 2.86</a:t>
              </a:r>
            </a:p>
          </p:txBody>
        </p:sp>
      </p:grpSp>
      <p:sp>
        <p:nvSpPr>
          <p:cNvPr id="15" name="Text Box 37"/>
          <p:cNvSpPr txBox="1">
            <a:spLocks noChangeArrowheads="1"/>
          </p:cNvSpPr>
          <p:nvPr/>
        </p:nvSpPr>
        <p:spPr bwMode="auto">
          <a:xfrm>
            <a:off x="309880" y="1011792"/>
            <a:ext cx="82225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latin typeface="+mn-lt"/>
              </a:rPr>
              <a:t>Results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– </a:t>
            </a:r>
            <a:r>
              <a:rPr lang="en-US" sz="2000" b="1" dirty="0" smtClean="0">
                <a:latin typeface="+mn-lt"/>
              </a:rPr>
              <a:t>batches 0+1</a:t>
            </a:r>
            <a:endParaRPr 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099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SAMPL6 (2017): </a:t>
            </a:r>
            <a:r>
              <a:rPr lang="en-US" dirty="0" err="1" smtClean="0"/>
              <a:t>p</a:t>
            </a:r>
            <a:r>
              <a:rPr lang="en-US" i="1" dirty="0" err="1" smtClean="0"/>
              <a:t>K</a:t>
            </a:r>
            <a:r>
              <a:rPr lang="en-US" baseline="-25000" dirty="0" err="1" smtClean="0"/>
              <a:t>a</a:t>
            </a:r>
            <a:endParaRPr lang="en-US" baseline="-25000" dirty="0"/>
          </a:p>
        </p:txBody>
      </p:sp>
      <p:sp>
        <p:nvSpPr>
          <p:cNvPr id="12" name="Text Box 37"/>
          <p:cNvSpPr txBox="1">
            <a:spLocks noChangeArrowheads="1"/>
          </p:cNvSpPr>
          <p:nvPr/>
        </p:nvSpPr>
        <p:spPr bwMode="auto">
          <a:xfrm>
            <a:off x="309880" y="1011792"/>
            <a:ext cx="8510592" cy="413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latin typeface="+mn-lt"/>
              </a:rPr>
              <a:t>Workflow</a:t>
            </a:r>
          </a:p>
          <a:p>
            <a:pPr marL="355600" lvl="0" indent="-1778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All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tautomers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 (microstates) taken as provided (partition function)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marL="355600" lvl="0" indent="-1778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Conformational sampling (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Macromodel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/OPLS3)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marL="355600" lvl="0" indent="-1778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 smtClean="0">
                <a:latin typeface="Calibri"/>
              </a:rPr>
              <a:t>Filtered set (5 kcal/</a:t>
            </a:r>
            <a:r>
              <a:rPr lang="en-US" sz="1800" dirty="0" err="1" smtClean="0">
                <a:latin typeface="Calibri"/>
              </a:rPr>
              <a:t>mol</a:t>
            </a:r>
            <a:r>
              <a:rPr lang="en-US" sz="1800" dirty="0" smtClean="0">
                <a:latin typeface="Calibri"/>
              </a:rPr>
              <a:t>): 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geometry optimization B3LYP/6-311+G(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d,p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)/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PCM, selection of global optimum (</a:t>
            </a:r>
            <a:r>
              <a:rPr lang="en-US" sz="1800" dirty="0" smtClean="0">
                <a:solidFill>
                  <a:srgbClr val="C00000"/>
                </a:solidFill>
                <a:latin typeface="Calibri"/>
              </a:rPr>
              <a:t>submission: force field, post-submission: re-ranked QM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355600" lvl="0" indent="-1778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 smtClean="0">
                <a:latin typeface="Calibri"/>
              </a:rPr>
              <a:t>Calibration of solvation free energies on MNSOL dataset (</a:t>
            </a:r>
            <a:r>
              <a:rPr lang="en-US" sz="1800" dirty="0" smtClean="0">
                <a:solidFill>
                  <a:srgbClr val="C00000"/>
                </a:solidFill>
                <a:latin typeface="Calibri"/>
              </a:rPr>
              <a:t>2-par water</a:t>
            </a:r>
            <a:r>
              <a:rPr lang="en-US" sz="1800" dirty="0" smtClean="0">
                <a:latin typeface="Calibri"/>
              </a:rPr>
              <a:t>)</a:t>
            </a:r>
          </a:p>
          <a:p>
            <a:pPr marL="177800" lvl="0" indent="0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Calibri"/>
              </a:rPr>
              <a:t> </a:t>
            </a:r>
            <a:endParaRPr lang="en-US" sz="1800" dirty="0" smtClean="0">
              <a:latin typeface="Calibri"/>
            </a:endParaRPr>
          </a:p>
          <a:p>
            <a:pPr marL="355600" lvl="0" indent="-1778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>
                <a:solidFill>
                  <a:srgbClr val="C00000"/>
                </a:solidFill>
                <a:latin typeface="Calibri"/>
              </a:rPr>
              <a:t>EC-RISM </a:t>
            </a:r>
            <a:r>
              <a:rPr lang="en-US" sz="1800" dirty="0" err="1">
                <a:solidFill>
                  <a:srgbClr val="C00000"/>
                </a:solidFill>
                <a:latin typeface="Calibri"/>
              </a:rPr>
              <a:t>p</a:t>
            </a:r>
            <a:r>
              <a:rPr lang="en-US" sz="1800" i="1" dirty="0" err="1">
                <a:solidFill>
                  <a:srgbClr val="C00000"/>
                </a:solidFill>
                <a:latin typeface="Calibri"/>
              </a:rPr>
              <a:t>K</a:t>
            </a:r>
            <a:r>
              <a:rPr lang="en-US" sz="1800" baseline="-25000" dirty="0" err="1">
                <a:solidFill>
                  <a:srgbClr val="C00000"/>
                </a:solidFill>
                <a:latin typeface="Calibri"/>
              </a:rPr>
              <a:t>a</a:t>
            </a:r>
            <a:r>
              <a:rPr lang="en-US" sz="1800" dirty="0">
                <a:solidFill>
                  <a:srgbClr val="C00000"/>
                </a:solidFill>
                <a:latin typeface="Calibri"/>
              </a:rPr>
              <a:t> (trained </a:t>
            </a:r>
            <a:r>
              <a:rPr lang="en-US" sz="1800" dirty="0" smtClean="0">
                <a:solidFill>
                  <a:srgbClr val="C00000"/>
                </a:solidFill>
                <a:latin typeface="Calibri"/>
              </a:rPr>
              <a:t>on </a:t>
            </a:r>
            <a:r>
              <a:rPr lang="en-US" sz="1800" dirty="0" err="1">
                <a:solidFill>
                  <a:srgbClr val="C00000"/>
                </a:solidFill>
                <a:latin typeface="Calibri"/>
              </a:rPr>
              <a:t>Klicić</a:t>
            </a:r>
            <a:r>
              <a:rPr lang="en-US" sz="18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1800" dirty="0" smtClean="0">
                <a:solidFill>
                  <a:srgbClr val="C00000"/>
                </a:solidFill>
                <a:latin typeface="Calibri"/>
              </a:rPr>
              <a:t>et al. </a:t>
            </a:r>
            <a:r>
              <a:rPr lang="en-US" sz="1800" dirty="0" smtClean="0">
                <a:solidFill>
                  <a:srgbClr val="C00000"/>
                </a:solidFill>
                <a:latin typeface="Calibri"/>
              </a:rPr>
              <a:t>dataset </a:t>
            </a:r>
            <a:r>
              <a:rPr lang="en-US" sz="1800" dirty="0" smtClean="0">
                <a:solidFill>
                  <a:srgbClr val="C00000"/>
                </a:solidFill>
                <a:latin typeface="Calibri"/>
              </a:rPr>
              <a:t>with 2-par water)</a:t>
            </a:r>
            <a:endParaRPr lang="en-US" sz="1800" dirty="0" smtClean="0">
              <a:latin typeface="Calibri"/>
            </a:endParaRPr>
          </a:p>
          <a:p>
            <a:pPr marL="355600" lvl="0" indent="-1778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 smtClean="0">
                <a:latin typeface="Calibri"/>
              </a:rPr>
              <a:t>Production: </a:t>
            </a:r>
            <a:r>
              <a:rPr lang="en-US" sz="1800" dirty="0" smtClean="0">
                <a:latin typeface="Calibri"/>
                <a:sym typeface="Symbol"/>
              </a:rPr>
              <a:t>MP2/6-311+G(</a:t>
            </a:r>
            <a:r>
              <a:rPr lang="en-US" sz="1800" dirty="0" err="1" smtClean="0">
                <a:latin typeface="Calibri"/>
                <a:sym typeface="Symbol"/>
              </a:rPr>
              <a:t>d,p</a:t>
            </a:r>
            <a:r>
              <a:rPr lang="en-US" sz="1800" dirty="0" smtClean="0">
                <a:latin typeface="Calibri"/>
                <a:sym typeface="Symbol"/>
              </a:rPr>
              <a:t>)/EC-RISM/PSE-2, </a:t>
            </a:r>
            <a:r>
              <a:rPr lang="en-US" sz="1800" dirty="0">
                <a:latin typeface="Calibri"/>
                <a:sym typeface="Symbol"/>
              </a:rPr>
              <a:t>no thermal corrections, </a:t>
            </a:r>
            <a:r>
              <a:rPr lang="en-US" sz="1800" dirty="0" smtClean="0">
                <a:latin typeface="Calibri"/>
                <a:sym typeface="Symbol"/>
              </a:rPr>
              <a:t>1 and 2 geometries, </a:t>
            </a:r>
            <a:r>
              <a:rPr lang="en-US" sz="1800" b="1" dirty="0" smtClean="0">
                <a:solidFill>
                  <a:srgbClr val="C00000"/>
                </a:solidFill>
                <a:latin typeface="Calibri"/>
                <a:sym typeface="Symbol"/>
              </a:rPr>
              <a:t>exact electrostatics</a:t>
            </a:r>
            <a:r>
              <a:rPr lang="en-US" sz="1800" dirty="0" smtClean="0">
                <a:latin typeface="Calibri"/>
                <a:sym typeface="Symbol"/>
              </a:rPr>
              <a:t>, GAFF</a:t>
            </a:r>
          </a:p>
          <a:p>
            <a:pPr marL="355600" lvl="0" indent="-1778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C00000"/>
                </a:solidFill>
                <a:latin typeface="Calibri"/>
                <a:sym typeface="Symbol"/>
              </a:rPr>
              <a:t>Submission: </a:t>
            </a:r>
            <a:r>
              <a:rPr lang="en-US" sz="1800" dirty="0" smtClean="0">
                <a:solidFill>
                  <a:srgbClr val="C00000"/>
                </a:solidFill>
                <a:latin typeface="Calibri"/>
              </a:rPr>
              <a:t>Not accounting for aperiodic wave function potential</a:t>
            </a:r>
          </a:p>
          <a:p>
            <a:pPr marL="355600" indent="-1778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C00000"/>
                </a:solidFill>
                <a:latin typeface="Calibri"/>
              </a:rPr>
              <a:t>Post-submission: MNSOL/</a:t>
            </a:r>
            <a:r>
              <a:rPr lang="en-US" sz="1800" dirty="0" err="1" smtClean="0">
                <a:solidFill>
                  <a:srgbClr val="C00000"/>
                </a:solidFill>
                <a:latin typeface="Calibri"/>
              </a:rPr>
              <a:t>Klicić</a:t>
            </a:r>
            <a:r>
              <a:rPr lang="en-US" sz="1800" dirty="0" smtClean="0">
                <a:solidFill>
                  <a:srgbClr val="C00000"/>
                </a:solidFill>
                <a:latin typeface="Calibri"/>
              </a:rPr>
              <a:t>-retrained models with periodicity correction</a:t>
            </a:r>
            <a:endParaRPr lang="en-US" sz="1800" baseline="-2500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23528" y="5301208"/>
            <a:ext cx="599863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200" dirty="0" smtClean="0"/>
              <a:t>M. </a:t>
            </a:r>
            <a:r>
              <a:rPr lang="de-DE" sz="1200" dirty="0" err="1" smtClean="0"/>
              <a:t>I</a:t>
            </a:r>
            <a:r>
              <a:rPr lang="de-DE" sz="1200" dirty="0" err="1" smtClean="0">
                <a:latin typeface="Calibri"/>
              </a:rPr>
              <a:t>ş</a:t>
            </a:r>
            <a:r>
              <a:rPr lang="de-DE" sz="1200" dirty="0" err="1" smtClean="0"/>
              <a:t>ik</a:t>
            </a:r>
            <a:r>
              <a:rPr lang="de-DE" sz="1200" dirty="0" smtClean="0"/>
              <a:t>, …, D. L. </a:t>
            </a:r>
            <a:r>
              <a:rPr lang="de-DE" sz="1200" dirty="0" err="1" smtClean="0"/>
              <a:t>Mobley</a:t>
            </a:r>
            <a:r>
              <a:rPr lang="de-DE" sz="1200" dirty="0" smtClean="0"/>
              <a:t>, T. Rhodes, J. D. </a:t>
            </a:r>
            <a:r>
              <a:rPr lang="de-DE" sz="1200" dirty="0" err="1" smtClean="0"/>
              <a:t>Chodera</a:t>
            </a:r>
            <a:r>
              <a:rPr lang="de-DE" sz="1200" dirty="0" smtClean="0"/>
              <a:t>, </a:t>
            </a:r>
            <a:r>
              <a:rPr lang="de-DE" sz="1200" i="1" dirty="0"/>
              <a:t>J. </a:t>
            </a:r>
            <a:r>
              <a:rPr lang="de-DE" sz="1200" i="1" dirty="0" err="1"/>
              <a:t>Comput</a:t>
            </a:r>
            <a:r>
              <a:rPr lang="de-DE" sz="1200" i="1" dirty="0"/>
              <a:t>.-</a:t>
            </a:r>
            <a:r>
              <a:rPr lang="de-DE" sz="1200" i="1" dirty="0" err="1"/>
              <a:t>Aided</a:t>
            </a:r>
            <a:r>
              <a:rPr lang="de-DE" sz="1200" i="1" dirty="0"/>
              <a:t> Mol. Des. </a:t>
            </a:r>
            <a:r>
              <a:rPr lang="de-DE" sz="1200" dirty="0" smtClean="0"/>
              <a:t>32, 1117 </a:t>
            </a:r>
            <a:r>
              <a:rPr lang="de-DE" sz="1200" dirty="0"/>
              <a:t>(</a:t>
            </a:r>
            <a:r>
              <a:rPr lang="de-DE" sz="1200" dirty="0" smtClean="0"/>
              <a:t>2018)</a:t>
            </a:r>
            <a:endParaRPr lang="en-US" sz="1200" dirty="0">
              <a:cs typeface="Times New Roman" pitchFamily="18" charset="0"/>
            </a:endParaRPr>
          </a:p>
          <a:p>
            <a:r>
              <a:rPr lang="de-DE" sz="1200" dirty="0"/>
              <a:t>N. </a:t>
            </a:r>
            <a:r>
              <a:rPr lang="de-DE" sz="1200" dirty="0" err="1"/>
              <a:t>Tielker</a:t>
            </a:r>
            <a:r>
              <a:rPr lang="de-DE" sz="1200" dirty="0"/>
              <a:t>, L. Eberlein, S. </a:t>
            </a:r>
            <a:r>
              <a:rPr lang="de-DE" sz="1200" dirty="0" err="1"/>
              <a:t>Güssregen</a:t>
            </a:r>
            <a:r>
              <a:rPr lang="de-DE" sz="1200" dirty="0"/>
              <a:t>, S. M. Kast, </a:t>
            </a:r>
            <a:r>
              <a:rPr lang="de-DE" sz="1200" i="1" dirty="0"/>
              <a:t>J. </a:t>
            </a:r>
            <a:r>
              <a:rPr lang="de-DE" sz="1200" i="1" dirty="0" err="1"/>
              <a:t>Comput</a:t>
            </a:r>
            <a:r>
              <a:rPr lang="de-DE" sz="1200" i="1" dirty="0"/>
              <a:t>.-</a:t>
            </a:r>
            <a:r>
              <a:rPr lang="de-DE" sz="1200" i="1" dirty="0" err="1"/>
              <a:t>Aided</a:t>
            </a:r>
            <a:r>
              <a:rPr lang="de-DE" sz="1200" i="1" dirty="0"/>
              <a:t> Mol. Des. </a:t>
            </a:r>
            <a:r>
              <a:rPr lang="de-DE" sz="1200" dirty="0"/>
              <a:t>32</a:t>
            </a:r>
            <a:r>
              <a:rPr lang="de-DE" sz="1200" i="1" dirty="0"/>
              <a:t>, </a:t>
            </a:r>
            <a:r>
              <a:rPr lang="de-DE" sz="1200" dirty="0"/>
              <a:t>1151 (2018)</a:t>
            </a:r>
            <a:endParaRPr lang="de-DE" sz="1200" dirty="0" smtClean="0"/>
          </a:p>
          <a:p>
            <a:r>
              <a:rPr lang="de-DE" sz="1200" dirty="0"/>
              <a:t>C. P. Kelly, C. J. Cramer, D.G. </a:t>
            </a:r>
            <a:r>
              <a:rPr lang="de-DE" sz="1200" dirty="0" err="1"/>
              <a:t>Truhlar</a:t>
            </a:r>
            <a:r>
              <a:rPr lang="de-DE" sz="1200" dirty="0"/>
              <a:t>, </a:t>
            </a:r>
            <a:r>
              <a:rPr lang="de-DE" sz="1200" i="1" dirty="0"/>
              <a:t>J. Chem. </a:t>
            </a:r>
            <a:r>
              <a:rPr lang="de-DE" sz="1200" i="1" dirty="0" err="1"/>
              <a:t>Theory</a:t>
            </a:r>
            <a:r>
              <a:rPr lang="de-DE" sz="1200" i="1" dirty="0"/>
              <a:t> </a:t>
            </a:r>
            <a:r>
              <a:rPr lang="de-DE" sz="1200" i="1" dirty="0" err="1"/>
              <a:t>Comput</a:t>
            </a:r>
            <a:r>
              <a:rPr lang="de-DE" sz="1200" i="1" dirty="0"/>
              <a:t>.</a:t>
            </a:r>
            <a:r>
              <a:rPr lang="de-DE" sz="1200" dirty="0"/>
              <a:t> </a:t>
            </a:r>
            <a:r>
              <a:rPr lang="de-DE" sz="1200" dirty="0" smtClean="0"/>
              <a:t>1, 1133 (2005)</a:t>
            </a:r>
          </a:p>
          <a:p>
            <a:r>
              <a:rPr lang="en-US" sz="1200" dirty="0">
                <a:cs typeface="Times New Roman" pitchFamily="18" charset="0"/>
              </a:rPr>
              <a:t>D. Palmer, A. </a:t>
            </a:r>
            <a:r>
              <a:rPr lang="en-US" sz="1200" dirty="0" err="1">
                <a:cs typeface="Times New Roman" pitchFamily="18" charset="0"/>
              </a:rPr>
              <a:t>Frolov</a:t>
            </a:r>
            <a:r>
              <a:rPr lang="en-US" sz="1200" dirty="0">
                <a:cs typeface="Times New Roman" pitchFamily="18" charset="0"/>
              </a:rPr>
              <a:t>, E. </a:t>
            </a:r>
            <a:r>
              <a:rPr lang="en-US" sz="1200" dirty="0" err="1">
                <a:cs typeface="Times New Roman" pitchFamily="18" charset="0"/>
              </a:rPr>
              <a:t>Ratkova</a:t>
            </a:r>
            <a:r>
              <a:rPr lang="en-US" sz="1200" dirty="0">
                <a:cs typeface="Times New Roman" pitchFamily="18" charset="0"/>
              </a:rPr>
              <a:t>, M. V. </a:t>
            </a:r>
            <a:r>
              <a:rPr lang="en-US" sz="1200" dirty="0" err="1">
                <a:cs typeface="Times New Roman" pitchFamily="18" charset="0"/>
              </a:rPr>
              <a:t>Fedorov</a:t>
            </a:r>
            <a:r>
              <a:rPr lang="en-US" sz="1200" dirty="0">
                <a:cs typeface="Times New Roman" pitchFamily="18" charset="0"/>
              </a:rPr>
              <a:t>, </a:t>
            </a:r>
            <a:r>
              <a:rPr lang="en-US" sz="1200" i="1" dirty="0">
                <a:cs typeface="Times New Roman" pitchFamily="18" charset="0"/>
              </a:rPr>
              <a:t>J. Phys. Cond. Matter.</a:t>
            </a:r>
            <a:r>
              <a:rPr lang="en-US" sz="1200" dirty="0">
                <a:cs typeface="Times New Roman" pitchFamily="18" charset="0"/>
              </a:rPr>
              <a:t> 22, 492101 (2010)</a:t>
            </a:r>
            <a:endParaRPr lang="de-DE" sz="1200" dirty="0" smtClean="0"/>
          </a:p>
          <a:p>
            <a:r>
              <a:rPr lang="de-DE" sz="1200" dirty="0"/>
              <a:t>J. J. </a:t>
            </a:r>
            <a:r>
              <a:rPr lang="de-DE" sz="1200" dirty="0" err="1"/>
              <a:t>Klici</a:t>
            </a:r>
            <a:r>
              <a:rPr lang="en-US" sz="1200" dirty="0"/>
              <a:t>ć,</a:t>
            </a:r>
            <a:r>
              <a:rPr lang="de-DE" sz="1200" dirty="0"/>
              <a:t> R. A. </a:t>
            </a:r>
            <a:r>
              <a:rPr lang="de-DE" sz="1200" dirty="0" err="1"/>
              <a:t>Friesner</a:t>
            </a:r>
            <a:r>
              <a:rPr lang="de-DE" sz="1200" dirty="0"/>
              <a:t>, S. Y. Liu, W. C. </a:t>
            </a:r>
            <a:r>
              <a:rPr lang="de-DE" sz="1200" dirty="0" err="1"/>
              <a:t>Guida</a:t>
            </a:r>
            <a:r>
              <a:rPr lang="de-DE" sz="1200" dirty="0"/>
              <a:t>, </a:t>
            </a:r>
            <a:r>
              <a:rPr lang="de-DE" sz="1200" i="1" dirty="0"/>
              <a:t>J. Phys. Chem. A</a:t>
            </a:r>
            <a:r>
              <a:rPr lang="de-DE" sz="1200" dirty="0"/>
              <a:t> </a:t>
            </a:r>
            <a:r>
              <a:rPr lang="de-DE" sz="1200" dirty="0" smtClean="0"/>
              <a:t>106, 1327 (2002)</a:t>
            </a:r>
            <a:endParaRPr lang="de-DE" sz="1200" dirty="0"/>
          </a:p>
          <a:p>
            <a:endParaRPr lang="en-US" sz="1200" dirty="0">
              <a:cs typeface="Times New Roman" pitchFamily="18" charset="0"/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273949"/>
              </p:ext>
            </p:extLst>
          </p:nvPr>
        </p:nvGraphicFramePr>
        <p:xfrm>
          <a:off x="727001" y="3001963"/>
          <a:ext cx="43434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60" name="Equation" r:id="rId3" imgW="2895480" imgH="266400" progId="Equation.DSMT4">
                  <p:embed/>
                </p:oleObj>
              </mc:Choice>
              <mc:Fallback>
                <p:oleObj name="Equation" r:id="rId3" imgW="2895480" imgH="266400" progId="Equation.DSMT4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01" y="3001963"/>
                        <a:ext cx="43434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724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SAMPL6 (2017): </a:t>
            </a:r>
            <a:r>
              <a:rPr lang="en-US" dirty="0" err="1" smtClean="0"/>
              <a:t>p</a:t>
            </a:r>
            <a:r>
              <a:rPr lang="en-US" i="1" dirty="0" err="1" smtClean="0"/>
              <a:t>K</a:t>
            </a:r>
            <a:r>
              <a:rPr lang="en-US" baseline="-25000" dirty="0" err="1" smtClean="0"/>
              <a:t>a</a:t>
            </a:r>
            <a:endParaRPr lang="en-US" baseline="-25000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23528" y="5301208"/>
            <a:ext cx="599863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200" dirty="0" smtClean="0"/>
              <a:t>M. </a:t>
            </a:r>
            <a:r>
              <a:rPr lang="de-DE" sz="1200" dirty="0" err="1" smtClean="0"/>
              <a:t>I</a:t>
            </a:r>
            <a:r>
              <a:rPr lang="de-DE" sz="1200" dirty="0" err="1" smtClean="0">
                <a:latin typeface="Calibri"/>
              </a:rPr>
              <a:t>ş</a:t>
            </a:r>
            <a:r>
              <a:rPr lang="de-DE" sz="1200" dirty="0" err="1" smtClean="0"/>
              <a:t>ik</a:t>
            </a:r>
            <a:r>
              <a:rPr lang="de-DE" sz="1200" dirty="0" smtClean="0"/>
              <a:t>, …, D. L. </a:t>
            </a:r>
            <a:r>
              <a:rPr lang="de-DE" sz="1200" dirty="0" err="1" smtClean="0"/>
              <a:t>Mobley</a:t>
            </a:r>
            <a:r>
              <a:rPr lang="de-DE" sz="1200" dirty="0" smtClean="0"/>
              <a:t>, T. Rhodes, J. D. </a:t>
            </a:r>
            <a:r>
              <a:rPr lang="de-DE" sz="1200" dirty="0" err="1" smtClean="0"/>
              <a:t>Chodera</a:t>
            </a:r>
            <a:r>
              <a:rPr lang="de-DE" sz="1200" dirty="0" smtClean="0"/>
              <a:t>, </a:t>
            </a:r>
            <a:r>
              <a:rPr lang="de-DE" sz="1200" i="1" dirty="0"/>
              <a:t>J. </a:t>
            </a:r>
            <a:r>
              <a:rPr lang="de-DE" sz="1200" i="1" dirty="0" err="1"/>
              <a:t>Comput</a:t>
            </a:r>
            <a:r>
              <a:rPr lang="de-DE" sz="1200" i="1" dirty="0"/>
              <a:t>.-</a:t>
            </a:r>
            <a:r>
              <a:rPr lang="de-DE" sz="1200" i="1" dirty="0" err="1"/>
              <a:t>Aided</a:t>
            </a:r>
            <a:r>
              <a:rPr lang="de-DE" sz="1200" i="1" dirty="0"/>
              <a:t> Mol. Des. </a:t>
            </a:r>
            <a:r>
              <a:rPr lang="de-DE" sz="1200" dirty="0" smtClean="0"/>
              <a:t>32, 1117 </a:t>
            </a:r>
            <a:r>
              <a:rPr lang="de-DE" sz="1200" dirty="0"/>
              <a:t>(</a:t>
            </a:r>
            <a:r>
              <a:rPr lang="de-DE" sz="1200" dirty="0" smtClean="0"/>
              <a:t>2018)</a:t>
            </a:r>
            <a:endParaRPr lang="en-US" sz="1200" dirty="0">
              <a:cs typeface="Times New Roman" pitchFamily="18" charset="0"/>
            </a:endParaRPr>
          </a:p>
          <a:p>
            <a:r>
              <a:rPr lang="de-DE" sz="1200" dirty="0"/>
              <a:t>N. </a:t>
            </a:r>
            <a:r>
              <a:rPr lang="de-DE" sz="1200" dirty="0" err="1"/>
              <a:t>Tielker</a:t>
            </a:r>
            <a:r>
              <a:rPr lang="de-DE" sz="1200" dirty="0"/>
              <a:t>, L. Eberlein, S. </a:t>
            </a:r>
            <a:r>
              <a:rPr lang="de-DE" sz="1200" dirty="0" err="1"/>
              <a:t>Güssregen</a:t>
            </a:r>
            <a:r>
              <a:rPr lang="de-DE" sz="1200" dirty="0"/>
              <a:t>, S. M. Kast, </a:t>
            </a:r>
            <a:r>
              <a:rPr lang="de-DE" sz="1200" i="1" dirty="0"/>
              <a:t>J. </a:t>
            </a:r>
            <a:r>
              <a:rPr lang="de-DE" sz="1200" i="1" dirty="0" err="1"/>
              <a:t>Comput</a:t>
            </a:r>
            <a:r>
              <a:rPr lang="de-DE" sz="1200" i="1" dirty="0"/>
              <a:t>.-</a:t>
            </a:r>
            <a:r>
              <a:rPr lang="de-DE" sz="1200" i="1" dirty="0" err="1"/>
              <a:t>Aided</a:t>
            </a:r>
            <a:r>
              <a:rPr lang="de-DE" sz="1200" i="1" dirty="0"/>
              <a:t> Mol. Des. </a:t>
            </a:r>
            <a:r>
              <a:rPr lang="de-DE" sz="1200" dirty="0"/>
              <a:t>32</a:t>
            </a:r>
            <a:r>
              <a:rPr lang="de-DE" sz="1200" i="1" dirty="0"/>
              <a:t>, </a:t>
            </a:r>
            <a:r>
              <a:rPr lang="de-DE" sz="1200" dirty="0"/>
              <a:t>1151 (2018)</a:t>
            </a:r>
            <a:endParaRPr lang="de-DE" sz="1200" dirty="0" smtClean="0"/>
          </a:p>
          <a:p>
            <a:r>
              <a:rPr lang="de-DE" sz="1200" dirty="0"/>
              <a:t>C. P. Kelly, C. J. Cramer, D.G. </a:t>
            </a:r>
            <a:r>
              <a:rPr lang="de-DE" sz="1200" dirty="0" err="1"/>
              <a:t>Truhlar</a:t>
            </a:r>
            <a:r>
              <a:rPr lang="de-DE" sz="1200" dirty="0"/>
              <a:t>, </a:t>
            </a:r>
            <a:r>
              <a:rPr lang="de-DE" sz="1200" i="1" dirty="0"/>
              <a:t>J. Chem. </a:t>
            </a:r>
            <a:r>
              <a:rPr lang="de-DE" sz="1200" i="1" dirty="0" err="1"/>
              <a:t>Theory</a:t>
            </a:r>
            <a:r>
              <a:rPr lang="de-DE" sz="1200" i="1" dirty="0"/>
              <a:t> </a:t>
            </a:r>
            <a:r>
              <a:rPr lang="de-DE" sz="1200" i="1" dirty="0" err="1"/>
              <a:t>Comput</a:t>
            </a:r>
            <a:r>
              <a:rPr lang="de-DE" sz="1200" i="1" dirty="0"/>
              <a:t>.</a:t>
            </a:r>
            <a:r>
              <a:rPr lang="de-DE" sz="1200" dirty="0"/>
              <a:t> </a:t>
            </a:r>
            <a:r>
              <a:rPr lang="de-DE" sz="1200" dirty="0" smtClean="0"/>
              <a:t>1, 1133 (2005)</a:t>
            </a:r>
          </a:p>
          <a:p>
            <a:r>
              <a:rPr lang="en-US" sz="1200" dirty="0">
                <a:cs typeface="Times New Roman" pitchFamily="18" charset="0"/>
              </a:rPr>
              <a:t>D. Palmer, A. </a:t>
            </a:r>
            <a:r>
              <a:rPr lang="en-US" sz="1200" dirty="0" err="1">
                <a:cs typeface="Times New Roman" pitchFamily="18" charset="0"/>
              </a:rPr>
              <a:t>Frolov</a:t>
            </a:r>
            <a:r>
              <a:rPr lang="en-US" sz="1200" dirty="0">
                <a:cs typeface="Times New Roman" pitchFamily="18" charset="0"/>
              </a:rPr>
              <a:t>, E. </a:t>
            </a:r>
            <a:r>
              <a:rPr lang="en-US" sz="1200" dirty="0" err="1">
                <a:cs typeface="Times New Roman" pitchFamily="18" charset="0"/>
              </a:rPr>
              <a:t>Ratkova</a:t>
            </a:r>
            <a:r>
              <a:rPr lang="en-US" sz="1200" dirty="0">
                <a:cs typeface="Times New Roman" pitchFamily="18" charset="0"/>
              </a:rPr>
              <a:t>, M. V. </a:t>
            </a:r>
            <a:r>
              <a:rPr lang="en-US" sz="1200" dirty="0" err="1">
                <a:cs typeface="Times New Roman" pitchFamily="18" charset="0"/>
              </a:rPr>
              <a:t>Fedorov</a:t>
            </a:r>
            <a:r>
              <a:rPr lang="en-US" sz="1200" dirty="0">
                <a:cs typeface="Times New Roman" pitchFamily="18" charset="0"/>
              </a:rPr>
              <a:t>, </a:t>
            </a:r>
            <a:r>
              <a:rPr lang="en-US" sz="1200" i="1" dirty="0">
                <a:cs typeface="Times New Roman" pitchFamily="18" charset="0"/>
              </a:rPr>
              <a:t>J. Phys. Cond. Matter.</a:t>
            </a:r>
            <a:r>
              <a:rPr lang="en-US" sz="1200" dirty="0">
                <a:cs typeface="Times New Roman" pitchFamily="18" charset="0"/>
              </a:rPr>
              <a:t> 22, 492101 (2010)</a:t>
            </a:r>
            <a:endParaRPr lang="de-DE" sz="1200" dirty="0" smtClean="0"/>
          </a:p>
          <a:p>
            <a:r>
              <a:rPr lang="de-DE" sz="1200" dirty="0"/>
              <a:t>J. J. </a:t>
            </a:r>
            <a:r>
              <a:rPr lang="de-DE" sz="1200" dirty="0" err="1"/>
              <a:t>Klici</a:t>
            </a:r>
            <a:r>
              <a:rPr lang="en-US" sz="1200" dirty="0"/>
              <a:t>ć,</a:t>
            </a:r>
            <a:r>
              <a:rPr lang="de-DE" sz="1200" dirty="0"/>
              <a:t> R. A. </a:t>
            </a:r>
            <a:r>
              <a:rPr lang="de-DE" sz="1200" dirty="0" err="1"/>
              <a:t>Friesner</a:t>
            </a:r>
            <a:r>
              <a:rPr lang="de-DE" sz="1200" dirty="0"/>
              <a:t>, S. Y. Liu, W. C. </a:t>
            </a:r>
            <a:r>
              <a:rPr lang="de-DE" sz="1200" dirty="0" err="1"/>
              <a:t>Guida</a:t>
            </a:r>
            <a:r>
              <a:rPr lang="de-DE" sz="1200" dirty="0"/>
              <a:t>, </a:t>
            </a:r>
            <a:r>
              <a:rPr lang="de-DE" sz="1200" i="1" dirty="0"/>
              <a:t>J. Phys. Chem. A</a:t>
            </a:r>
            <a:r>
              <a:rPr lang="de-DE" sz="1200" dirty="0"/>
              <a:t> </a:t>
            </a:r>
            <a:r>
              <a:rPr lang="de-DE" sz="1200" dirty="0" smtClean="0"/>
              <a:t>106, 1327 (2002)</a:t>
            </a:r>
            <a:endParaRPr lang="de-DE" sz="1200" dirty="0"/>
          </a:p>
          <a:p>
            <a:endParaRPr lang="en-US" sz="1200" dirty="0">
              <a:cs typeface="Times New Roman" pitchFamily="18" charset="0"/>
            </a:endParaRPr>
          </a:p>
        </p:txBody>
      </p:sp>
      <p:pic>
        <p:nvPicPr>
          <p:cNvPr id="334850" name="Picture 2" descr="V:\Papers\jcamd_SAMPL6_18\submit\Fig1\MNSOL-panel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92" y="2348880"/>
            <a:ext cx="3054244" cy="284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7"/>
          <p:cNvSpPr txBox="1">
            <a:spLocks noChangeArrowheads="1"/>
          </p:cNvSpPr>
          <p:nvPr/>
        </p:nvSpPr>
        <p:spPr bwMode="auto">
          <a:xfrm>
            <a:off x="1259632" y="1628800"/>
            <a:ext cx="3600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77800" lvl="0" indent="0">
              <a:spcBef>
                <a:spcPts val="0"/>
              </a:spcBef>
              <a:spcAft>
                <a:spcPts val="600"/>
              </a:spcAft>
            </a:pPr>
            <a:r>
              <a:rPr lang="en-US" sz="1800" i="1" dirty="0" smtClean="0">
                <a:solidFill>
                  <a:prstClr val="black"/>
                </a:solidFill>
                <a:latin typeface="Calibri"/>
              </a:rPr>
              <a:t>Submission setup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US" sz="1800" dirty="0" smtClean="0">
                <a:solidFill>
                  <a:prstClr val="black"/>
                </a:solidFill>
                <a:latin typeface="Calibri"/>
              </a:rPr>
            </a:br>
            <a:r>
              <a:rPr lang="en-US" sz="1800" dirty="0">
                <a:latin typeface="Calibri"/>
                <a:sym typeface="Symbol"/>
              </a:rPr>
              <a:t>u</a:t>
            </a:r>
            <a:r>
              <a:rPr lang="en-US" sz="1800" dirty="0" smtClean="0">
                <a:latin typeface="Calibri"/>
                <a:sym typeface="Symbol"/>
              </a:rPr>
              <a:t>ncorrected </a:t>
            </a:r>
            <a:r>
              <a:rPr lang="en-US" sz="1800" dirty="0" smtClean="0">
                <a:latin typeface="Calibri"/>
                <a:sym typeface="Symbol"/>
              </a:rPr>
              <a:t>electrostatics</a:t>
            </a:r>
            <a:endParaRPr lang="en-US" sz="1800" b="1" baseline="-25000" dirty="0" smtClean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1907704" y="2708920"/>
            <a:ext cx="13681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rgbClr val="000099"/>
                </a:solidFill>
                <a:latin typeface="+mn-lt"/>
              </a:rPr>
              <a:t>RMSE 2.98 (</a:t>
            </a:r>
            <a:r>
              <a:rPr lang="en-US" sz="1600" b="1" i="1" dirty="0" smtClean="0">
                <a:solidFill>
                  <a:srgbClr val="000099"/>
                </a:solidFill>
                <a:latin typeface="+mn-lt"/>
              </a:rPr>
              <a:t>q</a:t>
            </a:r>
            <a:r>
              <a:rPr lang="en-US" sz="1600" b="1" dirty="0" smtClean="0">
                <a:solidFill>
                  <a:srgbClr val="000099"/>
                </a:solidFill>
                <a:latin typeface="+mn-lt"/>
              </a:rPr>
              <a:t>)</a:t>
            </a:r>
          </a:p>
        </p:txBody>
      </p:sp>
      <p:sp>
        <p:nvSpPr>
          <p:cNvPr id="9" name="Text Box 37"/>
          <p:cNvSpPr txBox="1">
            <a:spLocks noChangeArrowheads="1"/>
          </p:cNvSpPr>
          <p:nvPr/>
        </p:nvSpPr>
        <p:spPr bwMode="auto">
          <a:xfrm>
            <a:off x="4499992" y="1630541"/>
            <a:ext cx="38884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77800" lvl="0" indent="0">
              <a:spcBef>
                <a:spcPts val="0"/>
              </a:spcBef>
              <a:spcAft>
                <a:spcPts val="600"/>
              </a:spcAft>
            </a:pPr>
            <a:r>
              <a:rPr lang="en-US" sz="1800" i="1" dirty="0" smtClean="0">
                <a:solidFill>
                  <a:prstClr val="black"/>
                </a:solidFill>
                <a:latin typeface="Calibri"/>
              </a:rPr>
              <a:t>Post-submission setup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US" sz="1800" dirty="0" smtClean="0">
                <a:solidFill>
                  <a:prstClr val="black"/>
                </a:solidFill>
                <a:latin typeface="Calibri"/>
              </a:rPr>
            </a:br>
            <a:r>
              <a:rPr lang="en-US" sz="1800" dirty="0">
                <a:latin typeface="Calibri"/>
                <a:sym typeface="Symbol"/>
              </a:rPr>
              <a:t>p</a:t>
            </a:r>
            <a:r>
              <a:rPr lang="en-US" sz="1800" dirty="0" smtClean="0">
                <a:latin typeface="Calibri"/>
                <a:sym typeface="Symbol"/>
              </a:rPr>
              <a:t>eriodicity-corrected </a:t>
            </a:r>
            <a:r>
              <a:rPr lang="en-US" sz="1800" dirty="0" smtClean="0">
                <a:latin typeface="Calibri"/>
                <a:sym typeface="Symbol"/>
              </a:rPr>
              <a:t>electrostatics</a:t>
            </a:r>
            <a:endParaRPr lang="en-US" sz="1800" baseline="-25000" dirty="0" smtClean="0">
              <a:latin typeface="Calibri"/>
            </a:endParaRPr>
          </a:p>
        </p:txBody>
      </p:sp>
      <p:sp>
        <p:nvSpPr>
          <p:cNvPr id="10" name="Text Box 37"/>
          <p:cNvSpPr txBox="1">
            <a:spLocks noChangeArrowheads="1"/>
          </p:cNvSpPr>
          <p:nvPr/>
        </p:nvSpPr>
        <p:spPr bwMode="auto">
          <a:xfrm>
            <a:off x="2699792" y="3933056"/>
            <a:ext cx="13681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rgbClr val="C00000"/>
                </a:solidFill>
                <a:latin typeface="+mn-lt"/>
              </a:rPr>
              <a:t>RMSE 2.20</a:t>
            </a:r>
          </a:p>
        </p:txBody>
      </p:sp>
      <p:sp>
        <p:nvSpPr>
          <p:cNvPr id="14" name="Text Box 37"/>
          <p:cNvSpPr txBox="1">
            <a:spLocks noChangeArrowheads="1"/>
          </p:cNvSpPr>
          <p:nvPr/>
        </p:nvSpPr>
        <p:spPr bwMode="auto">
          <a:xfrm>
            <a:off x="309880" y="1011792"/>
            <a:ext cx="82225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latin typeface="+mn-lt"/>
              </a:rPr>
              <a:t>Results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–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>
                <a:latin typeface="Calibri"/>
                <a:sym typeface="Symbol"/>
              </a:rPr>
              <a:t>Δ</a:t>
            </a:r>
            <a:r>
              <a:rPr lang="en-US" sz="2000" b="1" baseline="-25000" dirty="0" err="1">
                <a:latin typeface="Calibri"/>
                <a:sym typeface="Symbol"/>
              </a:rPr>
              <a:t>hyd</a:t>
            </a:r>
            <a:r>
              <a:rPr lang="en-US" sz="2000" b="1" i="1" dirty="0" err="1">
                <a:latin typeface="Calibri"/>
                <a:sym typeface="Symbol"/>
              </a:rPr>
              <a:t>G</a:t>
            </a:r>
            <a:r>
              <a:rPr lang="en-US" sz="2000" b="1" dirty="0">
                <a:latin typeface="Calibri"/>
                <a:sym typeface="Symbol"/>
              </a:rPr>
              <a:t> optimization</a:t>
            </a:r>
            <a:endParaRPr lang="en-US" sz="2000" b="1" dirty="0" smtClean="0">
              <a:latin typeface="+mn-lt"/>
            </a:endParaRPr>
          </a:p>
        </p:txBody>
      </p:sp>
      <p:pic>
        <p:nvPicPr>
          <p:cNvPr id="334851" name="Picture 3" descr="V:\Papers\jcamd_SAMPL6_18\submit\Fig1\MNSOL-panel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48880"/>
            <a:ext cx="3024336" cy="282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37"/>
          <p:cNvSpPr txBox="1">
            <a:spLocks noChangeArrowheads="1"/>
          </p:cNvSpPr>
          <p:nvPr/>
        </p:nvSpPr>
        <p:spPr bwMode="auto">
          <a:xfrm>
            <a:off x="6228184" y="3933056"/>
            <a:ext cx="13681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rgbClr val="C00000"/>
                </a:solidFill>
                <a:latin typeface="+mn-lt"/>
              </a:rPr>
              <a:t>RMSE 2.04</a:t>
            </a:r>
          </a:p>
        </p:txBody>
      </p:sp>
    </p:spTree>
    <p:extLst>
      <p:ext uri="{BB962C8B-B14F-4D97-AF65-F5344CB8AC3E}">
        <p14:creationId xmlns:p14="http://schemas.microsoft.com/office/powerpoint/2010/main" val="92391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SAMPL6 (2017): </a:t>
            </a:r>
            <a:r>
              <a:rPr lang="en-US" dirty="0" err="1" smtClean="0"/>
              <a:t>p</a:t>
            </a:r>
            <a:r>
              <a:rPr lang="en-US" i="1" dirty="0" err="1" smtClean="0"/>
              <a:t>K</a:t>
            </a:r>
            <a:r>
              <a:rPr lang="en-US" baseline="-25000" dirty="0" err="1" smtClean="0"/>
              <a:t>a</a:t>
            </a:r>
            <a:endParaRPr lang="en-US" baseline="-25000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23528" y="5301208"/>
            <a:ext cx="599863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200" dirty="0" smtClean="0"/>
              <a:t>M. </a:t>
            </a:r>
            <a:r>
              <a:rPr lang="de-DE" sz="1200" dirty="0" err="1" smtClean="0"/>
              <a:t>I</a:t>
            </a:r>
            <a:r>
              <a:rPr lang="de-DE" sz="1200" dirty="0" err="1" smtClean="0">
                <a:latin typeface="Calibri"/>
              </a:rPr>
              <a:t>ş</a:t>
            </a:r>
            <a:r>
              <a:rPr lang="de-DE" sz="1200" dirty="0" err="1" smtClean="0"/>
              <a:t>ik</a:t>
            </a:r>
            <a:r>
              <a:rPr lang="de-DE" sz="1200" dirty="0" smtClean="0"/>
              <a:t>, …, D. L. </a:t>
            </a:r>
            <a:r>
              <a:rPr lang="de-DE" sz="1200" dirty="0" err="1" smtClean="0"/>
              <a:t>Mobley</a:t>
            </a:r>
            <a:r>
              <a:rPr lang="de-DE" sz="1200" dirty="0" smtClean="0"/>
              <a:t>, T. Rhodes, J. D. </a:t>
            </a:r>
            <a:r>
              <a:rPr lang="de-DE" sz="1200" dirty="0" err="1" smtClean="0"/>
              <a:t>Chodera</a:t>
            </a:r>
            <a:r>
              <a:rPr lang="de-DE" sz="1200" dirty="0" smtClean="0"/>
              <a:t>, </a:t>
            </a:r>
            <a:r>
              <a:rPr lang="de-DE" sz="1200" i="1" dirty="0"/>
              <a:t>J. </a:t>
            </a:r>
            <a:r>
              <a:rPr lang="de-DE" sz="1200" i="1" dirty="0" err="1"/>
              <a:t>Comput</a:t>
            </a:r>
            <a:r>
              <a:rPr lang="de-DE" sz="1200" i="1" dirty="0"/>
              <a:t>.-</a:t>
            </a:r>
            <a:r>
              <a:rPr lang="de-DE" sz="1200" i="1" dirty="0" err="1"/>
              <a:t>Aided</a:t>
            </a:r>
            <a:r>
              <a:rPr lang="de-DE" sz="1200" i="1" dirty="0"/>
              <a:t> Mol. Des. </a:t>
            </a:r>
            <a:r>
              <a:rPr lang="de-DE" sz="1200" dirty="0" smtClean="0"/>
              <a:t>32, 1117 </a:t>
            </a:r>
            <a:r>
              <a:rPr lang="de-DE" sz="1200" dirty="0"/>
              <a:t>(</a:t>
            </a:r>
            <a:r>
              <a:rPr lang="de-DE" sz="1200" dirty="0" smtClean="0"/>
              <a:t>2018)</a:t>
            </a:r>
            <a:endParaRPr lang="en-US" sz="1200" dirty="0">
              <a:cs typeface="Times New Roman" pitchFamily="18" charset="0"/>
            </a:endParaRPr>
          </a:p>
          <a:p>
            <a:r>
              <a:rPr lang="de-DE" sz="1200" dirty="0"/>
              <a:t>N. </a:t>
            </a:r>
            <a:r>
              <a:rPr lang="de-DE" sz="1200" dirty="0" err="1"/>
              <a:t>Tielker</a:t>
            </a:r>
            <a:r>
              <a:rPr lang="de-DE" sz="1200" dirty="0"/>
              <a:t>, L. Eberlein, S. </a:t>
            </a:r>
            <a:r>
              <a:rPr lang="de-DE" sz="1200" dirty="0" err="1"/>
              <a:t>Güssregen</a:t>
            </a:r>
            <a:r>
              <a:rPr lang="de-DE" sz="1200" dirty="0"/>
              <a:t>, S. M. Kast, </a:t>
            </a:r>
            <a:r>
              <a:rPr lang="de-DE" sz="1200" i="1" dirty="0"/>
              <a:t>J. </a:t>
            </a:r>
            <a:r>
              <a:rPr lang="de-DE" sz="1200" i="1" dirty="0" err="1"/>
              <a:t>Comput</a:t>
            </a:r>
            <a:r>
              <a:rPr lang="de-DE" sz="1200" i="1" dirty="0"/>
              <a:t>.-</a:t>
            </a:r>
            <a:r>
              <a:rPr lang="de-DE" sz="1200" i="1" dirty="0" err="1"/>
              <a:t>Aided</a:t>
            </a:r>
            <a:r>
              <a:rPr lang="de-DE" sz="1200" i="1" dirty="0"/>
              <a:t> Mol. Des. </a:t>
            </a:r>
            <a:r>
              <a:rPr lang="de-DE" sz="1200" dirty="0"/>
              <a:t>32</a:t>
            </a:r>
            <a:r>
              <a:rPr lang="de-DE" sz="1200" i="1" dirty="0"/>
              <a:t>, </a:t>
            </a:r>
            <a:r>
              <a:rPr lang="de-DE" sz="1200" dirty="0"/>
              <a:t>1151 (2018)</a:t>
            </a:r>
            <a:endParaRPr lang="de-DE" sz="1200" dirty="0" smtClean="0"/>
          </a:p>
          <a:p>
            <a:r>
              <a:rPr lang="de-DE" sz="1200" dirty="0"/>
              <a:t>C. P. Kelly, C. J. Cramer, D.G. </a:t>
            </a:r>
            <a:r>
              <a:rPr lang="de-DE" sz="1200" dirty="0" err="1"/>
              <a:t>Truhlar</a:t>
            </a:r>
            <a:r>
              <a:rPr lang="de-DE" sz="1200" dirty="0"/>
              <a:t>, </a:t>
            </a:r>
            <a:r>
              <a:rPr lang="de-DE" sz="1200" i="1" dirty="0"/>
              <a:t>J. Chem. </a:t>
            </a:r>
            <a:r>
              <a:rPr lang="de-DE" sz="1200" i="1" dirty="0" err="1"/>
              <a:t>Theory</a:t>
            </a:r>
            <a:r>
              <a:rPr lang="de-DE" sz="1200" i="1" dirty="0"/>
              <a:t> </a:t>
            </a:r>
            <a:r>
              <a:rPr lang="de-DE" sz="1200" i="1" dirty="0" err="1"/>
              <a:t>Comput</a:t>
            </a:r>
            <a:r>
              <a:rPr lang="de-DE" sz="1200" i="1" dirty="0"/>
              <a:t>.</a:t>
            </a:r>
            <a:r>
              <a:rPr lang="de-DE" sz="1200" dirty="0"/>
              <a:t> </a:t>
            </a:r>
            <a:r>
              <a:rPr lang="de-DE" sz="1200" dirty="0" smtClean="0"/>
              <a:t>1, 1133 (2005)</a:t>
            </a:r>
          </a:p>
          <a:p>
            <a:r>
              <a:rPr lang="en-US" sz="1200" dirty="0">
                <a:cs typeface="Times New Roman" pitchFamily="18" charset="0"/>
              </a:rPr>
              <a:t>D. Palmer, A. </a:t>
            </a:r>
            <a:r>
              <a:rPr lang="en-US" sz="1200" dirty="0" err="1">
                <a:cs typeface="Times New Roman" pitchFamily="18" charset="0"/>
              </a:rPr>
              <a:t>Frolov</a:t>
            </a:r>
            <a:r>
              <a:rPr lang="en-US" sz="1200" dirty="0">
                <a:cs typeface="Times New Roman" pitchFamily="18" charset="0"/>
              </a:rPr>
              <a:t>, E. </a:t>
            </a:r>
            <a:r>
              <a:rPr lang="en-US" sz="1200" dirty="0" err="1">
                <a:cs typeface="Times New Roman" pitchFamily="18" charset="0"/>
              </a:rPr>
              <a:t>Ratkova</a:t>
            </a:r>
            <a:r>
              <a:rPr lang="en-US" sz="1200" dirty="0">
                <a:cs typeface="Times New Roman" pitchFamily="18" charset="0"/>
              </a:rPr>
              <a:t>, M. V. </a:t>
            </a:r>
            <a:r>
              <a:rPr lang="en-US" sz="1200" dirty="0" err="1">
                <a:cs typeface="Times New Roman" pitchFamily="18" charset="0"/>
              </a:rPr>
              <a:t>Fedorov</a:t>
            </a:r>
            <a:r>
              <a:rPr lang="en-US" sz="1200" dirty="0">
                <a:cs typeface="Times New Roman" pitchFamily="18" charset="0"/>
              </a:rPr>
              <a:t>, </a:t>
            </a:r>
            <a:r>
              <a:rPr lang="en-US" sz="1200" i="1" dirty="0">
                <a:cs typeface="Times New Roman" pitchFamily="18" charset="0"/>
              </a:rPr>
              <a:t>J. Phys. Cond. Matter.</a:t>
            </a:r>
            <a:r>
              <a:rPr lang="en-US" sz="1200" dirty="0">
                <a:cs typeface="Times New Roman" pitchFamily="18" charset="0"/>
              </a:rPr>
              <a:t> 22, 492101 (2010)</a:t>
            </a:r>
            <a:endParaRPr lang="de-DE" sz="1200" dirty="0" smtClean="0"/>
          </a:p>
          <a:p>
            <a:r>
              <a:rPr lang="de-DE" sz="1200" dirty="0"/>
              <a:t>J. J. </a:t>
            </a:r>
            <a:r>
              <a:rPr lang="de-DE" sz="1200" dirty="0" err="1"/>
              <a:t>Klici</a:t>
            </a:r>
            <a:r>
              <a:rPr lang="en-US" sz="1200" dirty="0"/>
              <a:t>ć,</a:t>
            </a:r>
            <a:r>
              <a:rPr lang="de-DE" sz="1200" dirty="0"/>
              <a:t> R. A. </a:t>
            </a:r>
            <a:r>
              <a:rPr lang="de-DE" sz="1200" dirty="0" err="1"/>
              <a:t>Friesner</a:t>
            </a:r>
            <a:r>
              <a:rPr lang="de-DE" sz="1200" dirty="0"/>
              <a:t>, S. Y. Liu, W. C. </a:t>
            </a:r>
            <a:r>
              <a:rPr lang="de-DE" sz="1200" dirty="0" err="1"/>
              <a:t>Guida</a:t>
            </a:r>
            <a:r>
              <a:rPr lang="de-DE" sz="1200" dirty="0"/>
              <a:t>, </a:t>
            </a:r>
            <a:r>
              <a:rPr lang="de-DE" sz="1200" i="1" dirty="0"/>
              <a:t>J. Phys. Chem. A</a:t>
            </a:r>
            <a:r>
              <a:rPr lang="de-DE" sz="1200" dirty="0"/>
              <a:t> </a:t>
            </a:r>
            <a:r>
              <a:rPr lang="de-DE" sz="1200" dirty="0" smtClean="0"/>
              <a:t>106, 1327 (2002)</a:t>
            </a:r>
            <a:endParaRPr lang="de-DE" sz="1200" dirty="0"/>
          </a:p>
          <a:p>
            <a:endParaRPr lang="en-US" sz="1200" dirty="0">
              <a:cs typeface="Times New Roman" pitchFamily="18" charset="0"/>
            </a:endParaRPr>
          </a:p>
        </p:txBody>
      </p:sp>
      <p:pic>
        <p:nvPicPr>
          <p:cNvPr id="3348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118" y="2348880"/>
            <a:ext cx="2894826" cy="284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1835696" y="2708920"/>
            <a:ext cx="13681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rgbClr val="000099"/>
                </a:solidFill>
                <a:latin typeface="+mn-lt"/>
              </a:rPr>
              <a:t>RMSE 1.88 (</a:t>
            </a:r>
            <a:r>
              <a:rPr lang="en-US" sz="1600" b="1" i="1" dirty="0" smtClean="0">
                <a:solidFill>
                  <a:srgbClr val="000099"/>
                </a:solidFill>
                <a:latin typeface="+mn-lt"/>
              </a:rPr>
              <a:t>q</a:t>
            </a:r>
            <a:r>
              <a:rPr lang="en-US" sz="1600" b="1" dirty="0" smtClean="0">
                <a:solidFill>
                  <a:srgbClr val="000099"/>
                </a:solidFill>
                <a:latin typeface="+mn-lt"/>
              </a:rPr>
              <a:t>)</a:t>
            </a:r>
          </a:p>
        </p:txBody>
      </p:sp>
      <p:sp>
        <p:nvSpPr>
          <p:cNvPr id="10" name="Text Box 37"/>
          <p:cNvSpPr txBox="1">
            <a:spLocks noChangeArrowheads="1"/>
          </p:cNvSpPr>
          <p:nvPr/>
        </p:nvSpPr>
        <p:spPr bwMode="auto">
          <a:xfrm>
            <a:off x="2699792" y="4026550"/>
            <a:ext cx="13681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rgbClr val="C00000"/>
                </a:solidFill>
                <a:latin typeface="+mn-lt"/>
              </a:rPr>
              <a:t>RMSE 1.00</a:t>
            </a:r>
          </a:p>
        </p:txBody>
      </p:sp>
      <p:sp>
        <p:nvSpPr>
          <p:cNvPr id="14" name="Text Box 37"/>
          <p:cNvSpPr txBox="1">
            <a:spLocks noChangeArrowheads="1"/>
          </p:cNvSpPr>
          <p:nvPr/>
        </p:nvSpPr>
        <p:spPr bwMode="auto">
          <a:xfrm>
            <a:off x="309880" y="1011792"/>
            <a:ext cx="82225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latin typeface="+mn-lt"/>
              </a:rPr>
              <a:t>Results – </a:t>
            </a:r>
            <a:r>
              <a:rPr lang="en-US" sz="2000" b="1" dirty="0" err="1" smtClean="0">
                <a:latin typeface="+mn-lt"/>
              </a:rPr>
              <a:t>p</a:t>
            </a:r>
            <a:r>
              <a:rPr lang="en-US" sz="2000" b="1" i="1" dirty="0" err="1" smtClean="0">
                <a:latin typeface="+mn-lt"/>
              </a:rPr>
              <a:t>K</a:t>
            </a:r>
            <a:r>
              <a:rPr lang="en-US" sz="2000" b="1" baseline="-25000" dirty="0" err="1" smtClean="0">
                <a:latin typeface="+mn-lt"/>
              </a:rPr>
              <a:t>a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smtClean="0">
                <a:latin typeface="+mn-lt"/>
              </a:rPr>
              <a:t>optimization</a:t>
            </a:r>
            <a:endParaRPr lang="en-US" sz="2000" b="1" dirty="0" smtClean="0">
              <a:latin typeface="+mn-lt"/>
            </a:endParaRPr>
          </a:p>
        </p:txBody>
      </p:sp>
      <p:pic>
        <p:nvPicPr>
          <p:cNvPr id="3348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120" y="2348880"/>
            <a:ext cx="2866579" cy="282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37"/>
          <p:cNvSpPr txBox="1">
            <a:spLocks noChangeArrowheads="1"/>
          </p:cNvSpPr>
          <p:nvPr/>
        </p:nvSpPr>
        <p:spPr bwMode="auto">
          <a:xfrm>
            <a:off x="6228184" y="4026550"/>
            <a:ext cx="13681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rgbClr val="C00000"/>
                </a:solidFill>
                <a:latin typeface="+mn-lt"/>
              </a:rPr>
              <a:t>RMSE 1.04</a:t>
            </a:r>
          </a:p>
        </p:txBody>
      </p:sp>
      <p:sp>
        <p:nvSpPr>
          <p:cNvPr id="17" name="Text Box 37"/>
          <p:cNvSpPr txBox="1">
            <a:spLocks noChangeArrowheads="1"/>
          </p:cNvSpPr>
          <p:nvPr/>
        </p:nvSpPr>
        <p:spPr bwMode="auto">
          <a:xfrm>
            <a:off x="1259632" y="1628800"/>
            <a:ext cx="3600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77800" lvl="0" indent="0">
              <a:spcBef>
                <a:spcPts val="0"/>
              </a:spcBef>
              <a:spcAft>
                <a:spcPts val="600"/>
              </a:spcAft>
            </a:pPr>
            <a:r>
              <a:rPr lang="en-US" sz="1800" i="1" dirty="0" smtClean="0">
                <a:solidFill>
                  <a:prstClr val="black"/>
                </a:solidFill>
                <a:latin typeface="Calibri"/>
              </a:rPr>
              <a:t>Submission setup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US" sz="1800" dirty="0" smtClean="0">
                <a:solidFill>
                  <a:prstClr val="black"/>
                </a:solidFill>
                <a:latin typeface="Calibri"/>
              </a:rPr>
            </a:br>
            <a:r>
              <a:rPr lang="en-US" sz="1800" dirty="0">
                <a:latin typeface="Calibri"/>
                <a:sym typeface="Symbol"/>
              </a:rPr>
              <a:t>u</a:t>
            </a:r>
            <a:r>
              <a:rPr lang="en-US" sz="1800" dirty="0" smtClean="0">
                <a:latin typeface="Calibri"/>
                <a:sym typeface="Symbol"/>
              </a:rPr>
              <a:t>ncorrected </a:t>
            </a:r>
            <a:r>
              <a:rPr lang="en-US" sz="1800" dirty="0" smtClean="0">
                <a:latin typeface="Calibri"/>
                <a:sym typeface="Symbol"/>
              </a:rPr>
              <a:t>electrostatics</a:t>
            </a:r>
            <a:endParaRPr lang="en-US" sz="1800" b="1" baseline="-25000" dirty="0" smtClean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8" name="Text Box 37"/>
          <p:cNvSpPr txBox="1">
            <a:spLocks noChangeArrowheads="1"/>
          </p:cNvSpPr>
          <p:nvPr/>
        </p:nvSpPr>
        <p:spPr bwMode="auto">
          <a:xfrm>
            <a:off x="4499992" y="1630541"/>
            <a:ext cx="38884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77800" lvl="0" indent="0">
              <a:spcBef>
                <a:spcPts val="0"/>
              </a:spcBef>
              <a:spcAft>
                <a:spcPts val="600"/>
              </a:spcAft>
            </a:pPr>
            <a:r>
              <a:rPr lang="en-US" sz="1800" i="1" dirty="0" smtClean="0">
                <a:solidFill>
                  <a:prstClr val="black"/>
                </a:solidFill>
                <a:latin typeface="Calibri"/>
              </a:rPr>
              <a:t>Post-submission setup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US" sz="1800" dirty="0" smtClean="0">
                <a:solidFill>
                  <a:prstClr val="black"/>
                </a:solidFill>
                <a:latin typeface="Calibri"/>
              </a:rPr>
            </a:br>
            <a:r>
              <a:rPr lang="en-US" sz="1800" dirty="0">
                <a:latin typeface="Calibri"/>
                <a:sym typeface="Symbol"/>
              </a:rPr>
              <a:t>p</a:t>
            </a:r>
            <a:r>
              <a:rPr lang="en-US" sz="1800" dirty="0" smtClean="0">
                <a:latin typeface="Calibri"/>
                <a:sym typeface="Symbol"/>
              </a:rPr>
              <a:t>eriodicity-corrected </a:t>
            </a:r>
            <a:r>
              <a:rPr lang="en-US" sz="1800" dirty="0" smtClean="0">
                <a:latin typeface="Calibri"/>
                <a:sym typeface="Symbol"/>
              </a:rPr>
              <a:t>electrostatics</a:t>
            </a:r>
            <a:endParaRPr lang="en-US" sz="1800" baseline="-25000" dirty="0" smtClean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832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SAMPL6 (2017): </a:t>
            </a:r>
            <a:r>
              <a:rPr lang="en-US" dirty="0" err="1" smtClean="0"/>
              <a:t>p</a:t>
            </a:r>
            <a:r>
              <a:rPr lang="en-US" i="1" dirty="0" err="1" smtClean="0"/>
              <a:t>K</a:t>
            </a:r>
            <a:r>
              <a:rPr lang="en-US" baseline="-25000" dirty="0" err="1" smtClean="0"/>
              <a:t>a</a:t>
            </a:r>
            <a:endParaRPr lang="en-US" baseline="-25000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23528" y="5703639"/>
            <a:ext cx="59377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200" dirty="0" smtClean="0"/>
              <a:t>M. </a:t>
            </a:r>
            <a:r>
              <a:rPr lang="de-DE" sz="1200" dirty="0" err="1" smtClean="0"/>
              <a:t>I</a:t>
            </a:r>
            <a:r>
              <a:rPr lang="de-DE" sz="1200" dirty="0" err="1" smtClean="0">
                <a:latin typeface="Calibri"/>
              </a:rPr>
              <a:t>ş</a:t>
            </a:r>
            <a:r>
              <a:rPr lang="de-DE" sz="1200" dirty="0" err="1" smtClean="0"/>
              <a:t>ik</a:t>
            </a:r>
            <a:r>
              <a:rPr lang="de-DE" sz="1200" dirty="0" smtClean="0"/>
              <a:t>, …, D. L. </a:t>
            </a:r>
            <a:r>
              <a:rPr lang="de-DE" sz="1200" dirty="0" err="1" smtClean="0"/>
              <a:t>Mobley</a:t>
            </a:r>
            <a:r>
              <a:rPr lang="de-DE" sz="1200" dirty="0" smtClean="0"/>
              <a:t>, T. Rhodes, J. D. </a:t>
            </a:r>
            <a:r>
              <a:rPr lang="de-DE" sz="1200" dirty="0" err="1" smtClean="0"/>
              <a:t>Chodera</a:t>
            </a:r>
            <a:r>
              <a:rPr lang="de-DE" sz="1200" dirty="0" smtClean="0"/>
              <a:t>, </a:t>
            </a:r>
            <a:r>
              <a:rPr lang="de-DE" sz="1200" i="1" dirty="0"/>
              <a:t>J. </a:t>
            </a:r>
            <a:r>
              <a:rPr lang="de-DE" sz="1200" i="1" dirty="0" err="1"/>
              <a:t>Comput</a:t>
            </a:r>
            <a:r>
              <a:rPr lang="de-DE" sz="1200" i="1" dirty="0"/>
              <a:t>.-</a:t>
            </a:r>
            <a:r>
              <a:rPr lang="de-DE" sz="1200" i="1" dirty="0" err="1"/>
              <a:t>Aided</a:t>
            </a:r>
            <a:r>
              <a:rPr lang="de-DE" sz="1200" i="1" dirty="0"/>
              <a:t> Mol. Des. </a:t>
            </a:r>
            <a:r>
              <a:rPr lang="de-DE" sz="1200" dirty="0" smtClean="0"/>
              <a:t>32, 1117 </a:t>
            </a:r>
            <a:r>
              <a:rPr lang="de-DE" sz="1200" dirty="0"/>
              <a:t>(</a:t>
            </a:r>
            <a:r>
              <a:rPr lang="de-DE" sz="1200" dirty="0" smtClean="0"/>
              <a:t>2018)</a:t>
            </a:r>
            <a:endParaRPr lang="en-US" sz="1200" dirty="0">
              <a:cs typeface="Times New Roman" pitchFamily="18" charset="0"/>
            </a:endParaRPr>
          </a:p>
          <a:p>
            <a:r>
              <a:rPr lang="de-DE" sz="1200" dirty="0"/>
              <a:t>N. </a:t>
            </a:r>
            <a:r>
              <a:rPr lang="de-DE" sz="1200" dirty="0" err="1"/>
              <a:t>Tielker</a:t>
            </a:r>
            <a:r>
              <a:rPr lang="de-DE" sz="1200" dirty="0"/>
              <a:t>, L. Eberlein, S. </a:t>
            </a:r>
            <a:r>
              <a:rPr lang="de-DE" sz="1200" dirty="0" err="1"/>
              <a:t>Güssregen</a:t>
            </a:r>
            <a:r>
              <a:rPr lang="de-DE" sz="1200" dirty="0"/>
              <a:t>, S. M. Kast, </a:t>
            </a:r>
            <a:r>
              <a:rPr lang="de-DE" sz="1200" i="1" dirty="0"/>
              <a:t>J. </a:t>
            </a:r>
            <a:r>
              <a:rPr lang="de-DE" sz="1200" i="1" dirty="0" err="1"/>
              <a:t>Comput</a:t>
            </a:r>
            <a:r>
              <a:rPr lang="de-DE" sz="1200" i="1" dirty="0"/>
              <a:t>.-</a:t>
            </a:r>
            <a:r>
              <a:rPr lang="de-DE" sz="1200" i="1" dirty="0" err="1"/>
              <a:t>Aided</a:t>
            </a:r>
            <a:r>
              <a:rPr lang="de-DE" sz="1200" i="1" dirty="0"/>
              <a:t> Mol. Des. </a:t>
            </a:r>
            <a:r>
              <a:rPr lang="de-DE" sz="1200" dirty="0"/>
              <a:t>32</a:t>
            </a:r>
            <a:r>
              <a:rPr lang="de-DE" sz="1200" i="1" dirty="0"/>
              <a:t>, </a:t>
            </a:r>
            <a:r>
              <a:rPr lang="de-DE" sz="1200" dirty="0"/>
              <a:t>1151 (2018</a:t>
            </a:r>
            <a:r>
              <a:rPr lang="de-DE" sz="1200" dirty="0" smtClean="0"/>
              <a:t>)</a:t>
            </a:r>
          </a:p>
        </p:txBody>
      </p:sp>
      <p:pic>
        <p:nvPicPr>
          <p:cNvPr id="3348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0146" y="2596731"/>
            <a:ext cx="2860770" cy="284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1979712" y="2924944"/>
            <a:ext cx="13681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rgbClr val="000099"/>
                </a:solidFill>
                <a:latin typeface="+mn-lt"/>
              </a:rPr>
              <a:t>RMSE 1.70</a:t>
            </a:r>
          </a:p>
        </p:txBody>
      </p:sp>
      <p:sp>
        <p:nvSpPr>
          <p:cNvPr id="10" name="Text Box 37"/>
          <p:cNvSpPr txBox="1">
            <a:spLocks noChangeArrowheads="1"/>
          </p:cNvSpPr>
          <p:nvPr/>
        </p:nvSpPr>
        <p:spPr bwMode="auto">
          <a:xfrm>
            <a:off x="2699792" y="4458598"/>
            <a:ext cx="13681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rgbClr val="C00000"/>
                </a:solidFill>
                <a:latin typeface="+mn-lt"/>
              </a:rPr>
              <a:t>RMSE 1.54</a:t>
            </a:r>
          </a:p>
        </p:txBody>
      </p:sp>
      <p:sp>
        <p:nvSpPr>
          <p:cNvPr id="14" name="Text Box 37"/>
          <p:cNvSpPr txBox="1">
            <a:spLocks noChangeArrowheads="1"/>
          </p:cNvSpPr>
          <p:nvPr/>
        </p:nvSpPr>
        <p:spPr bwMode="auto">
          <a:xfrm>
            <a:off x="309880" y="1011792"/>
            <a:ext cx="82225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latin typeface="+mn-lt"/>
              </a:rPr>
              <a:t>Results – SAMPL6 dataset</a:t>
            </a:r>
          </a:p>
        </p:txBody>
      </p:sp>
      <p:pic>
        <p:nvPicPr>
          <p:cNvPr id="3348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0981" y="2596731"/>
            <a:ext cx="2832856" cy="282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37"/>
          <p:cNvSpPr txBox="1">
            <a:spLocks noChangeArrowheads="1"/>
          </p:cNvSpPr>
          <p:nvPr/>
        </p:nvSpPr>
        <p:spPr bwMode="auto">
          <a:xfrm>
            <a:off x="6372200" y="4121319"/>
            <a:ext cx="15121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rgbClr val="007A31"/>
                </a:solidFill>
                <a:latin typeface="+mn-lt"/>
              </a:rPr>
              <a:t>RMSE 1.15/1.13</a:t>
            </a:r>
          </a:p>
        </p:txBody>
      </p:sp>
      <p:sp>
        <p:nvSpPr>
          <p:cNvPr id="12" name="Text Box 37"/>
          <p:cNvSpPr txBox="1">
            <a:spLocks noChangeArrowheads="1"/>
          </p:cNvSpPr>
          <p:nvPr/>
        </p:nvSpPr>
        <p:spPr bwMode="auto">
          <a:xfrm>
            <a:off x="971600" y="1613002"/>
            <a:ext cx="3600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77800" lvl="0" indent="0">
              <a:spcBef>
                <a:spcPts val="0"/>
              </a:spcBef>
              <a:spcAft>
                <a:spcPts val="600"/>
              </a:spcAft>
            </a:pPr>
            <a:r>
              <a:rPr lang="en-US" sz="1800" i="1" dirty="0" smtClean="0">
                <a:solidFill>
                  <a:srgbClr val="000099"/>
                </a:solidFill>
                <a:latin typeface="Calibri"/>
              </a:rPr>
              <a:t>Submission</a:t>
            </a:r>
            <a:r>
              <a:rPr lang="en-US" sz="1800" i="1" dirty="0" smtClean="0">
                <a:solidFill>
                  <a:prstClr val="black"/>
                </a:solidFill>
                <a:latin typeface="Calibri"/>
              </a:rPr>
              <a:t>/</a:t>
            </a:r>
            <a:r>
              <a:rPr lang="en-US" sz="1800" i="1" dirty="0" smtClean="0">
                <a:solidFill>
                  <a:srgbClr val="C00000"/>
                </a:solidFill>
                <a:latin typeface="Calibri"/>
              </a:rPr>
              <a:t>post-submission</a:t>
            </a:r>
            <a:r>
              <a:rPr lang="en-US" sz="1800" i="1" dirty="0" smtClean="0">
                <a:solidFill>
                  <a:prstClr val="black"/>
                </a:solidFill>
                <a:latin typeface="Calibri"/>
              </a:rPr>
              <a:t> setup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US" sz="1800" dirty="0" smtClean="0">
                <a:solidFill>
                  <a:prstClr val="black"/>
                </a:solidFill>
                <a:latin typeface="Calibri"/>
              </a:rPr>
            </a:br>
            <a:r>
              <a:rPr lang="en-US" sz="1800" dirty="0" smtClean="0">
                <a:latin typeface="Calibri"/>
                <a:sym typeface="Symbol"/>
              </a:rPr>
              <a:t>original structures</a:t>
            </a:r>
            <a:endParaRPr lang="en-US" sz="1800" b="1" baseline="-25000" dirty="0" smtClean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6" name="Text Box 37"/>
          <p:cNvSpPr txBox="1">
            <a:spLocks noChangeArrowheads="1"/>
          </p:cNvSpPr>
          <p:nvPr/>
        </p:nvSpPr>
        <p:spPr bwMode="auto">
          <a:xfrm>
            <a:off x="4860032" y="1614743"/>
            <a:ext cx="38884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77800" lvl="0" indent="0">
              <a:spcBef>
                <a:spcPts val="0"/>
              </a:spcBef>
              <a:spcAft>
                <a:spcPts val="600"/>
              </a:spcAft>
            </a:pPr>
            <a:r>
              <a:rPr lang="en-US" sz="1800" i="1" dirty="0">
                <a:solidFill>
                  <a:srgbClr val="007A31"/>
                </a:solidFill>
                <a:latin typeface="Calibri"/>
              </a:rPr>
              <a:t>P</a:t>
            </a:r>
            <a:r>
              <a:rPr lang="en-US" sz="1800" i="1" dirty="0" smtClean="0">
                <a:solidFill>
                  <a:srgbClr val="007A31"/>
                </a:solidFill>
                <a:latin typeface="Calibri"/>
              </a:rPr>
              <a:t>ost-submission</a:t>
            </a:r>
            <a:r>
              <a:rPr lang="en-US" sz="1800" i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800" i="1" dirty="0">
                <a:solidFill>
                  <a:prstClr val="black"/>
                </a:solidFill>
                <a:latin typeface="Calibri"/>
              </a:rPr>
              <a:t>setup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US" sz="1800" dirty="0" smtClean="0">
                <a:solidFill>
                  <a:prstClr val="black"/>
                </a:solidFill>
                <a:latin typeface="Calibri"/>
              </a:rPr>
            </a:br>
            <a:r>
              <a:rPr lang="en-US" sz="1800" dirty="0" smtClean="0">
                <a:latin typeface="Calibri"/>
                <a:sym typeface="Symbol"/>
              </a:rPr>
              <a:t>re-ranked structures</a:t>
            </a:r>
            <a:endParaRPr lang="en-US" sz="1800" baseline="-25000" dirty="0" smtClean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745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SAMPL6.II (2019): log </a:t>
            </a:r>
            <a:r>
              <a:rPr lang="en-US" i="1" dirty="0" smtClean="0"/>
              <a:t>P</a:t>
            </a:r>
            <a:r>
              <a:rPr lang="en-US" dirty="0" smtClean="0"/>
              <a:t> (water/octanol)</a:t>
            </a:r>
            <a:endParaRPr lang="en-US" baseline="-25000" dirty="0"/>
          </a:p>
        </p:txBody>
      </p:sp>
      <p:sp>
        <p:nvSpPr>
          <p:cNvPr id="12" name="Text Box 37"/>
          <p:cNvSpPr txBox="1">
            <a:spLocks noChangeArrowheads="1"/>
          </p:cNvSpPr>
          <p:nvPr/>
        </p:nvSpPr>
        <p:spPr bwMode="auto">
          <a:xfrm>
            <a:off x="309880" y="1011792"/>
            <a:ext cx="8006536" cy="3708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latin typeface="+mn-lt"/>
              </a:rPr>
              <a:t>Workflow</a:t>
            </a:r>
          </a:p>
          <a:p>
            <a:pPr marL="355600" lvl="0" indent="-1778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Take post-submission optimized neutral structures from SAMPL6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marL="355600" lvl="0" indent="-1778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 smtClean="0">
                <a:latin typeface="Calibri"/>
              </a:rPr>
              <a:t>G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eometry optimization B3LYP/6-311+G(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d,p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)/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PCM(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oct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355600" lvl="0" indent="-1778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Use water model as in SAMPL6</a:t>
            </a:r>
          </a:p>
          <a:p>
            <a:pPr marL="355600" lvl="0" indent="-1778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 smtClean="0">
                <a:latin typeface="Calibri"/>
              </a:rPr>
              <a:t>Calibration of octanol solvation free energies on MNSOL dataset (</a:t>
            </a:r>
            <a:r>
              <a:rPr lang="en-US" sz="1800" dirty="0">
                <a:solidFill>
                  <a:srgbClr val="C00000"/>
                </a:solidFill>
                <a:latin typeface="Calibri"/>
              </a:rPr>
              <a:t>2</a:t>
            </a:r>
            <a:r>
              <a:rPr lang="en-US" sz="1800" dirty="0" smtClean="0">
                <a:solidFill>
                  <a:srgbClr val="C00000"/>
                </a:solidFill>
                <a:latin typeface="Calibri"/>
              </a:rPr>
              <a:t>-par</a:t>
            </a:r>
            <a:r>
              <a:rPr lang="en-US" sz="1800" dirty="0" smtClean="0">
                <a:latin typeface="Calibri"/>
              </a:rPr>
              <a:t>)</a:t>
            </a:r>
          </a:p>
          <a:p>
            <a:pPr marL="177800" lvl="0" indent="0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Calibri"/>
              </a:rPr>
              <a:t> </a:t>
            </a:r>
            <a:endParaRPr lang="en-US" sz="1800" dirty="0" smtClean="0">
              <a:latin typeface="Calibri"/>
            </a:endParaRPr>
          </a:p>
          <a:p>
            <a:pPr marL="355600" lvl="0" indent="-1778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 smtClean="0">
                <a:latin typeface="Calibri"/>
              </a:rPr>
              <a:t>Production as in </a:t>
            </a:r>
            <a:r>
              <a:rPr lang="en-US" sz="1800" dirty="0" smtClean="0">
                <a:latin typeface="Calibri"/>
              </a:rPr>
              <a:t>optimized SAMPL6 workflow:</a:t>
            </a:r>
            <a:br>
              <a:rPr lang="en-US" sz="1800" dirty="0" smtClean="0">
                <a:latin typeface="Calibri"/>
              </a:rPr>
            </a:br>
            <a:r>
              <a:rPr lang="en-US" sz="1800" dirty="0" smtClean="0">
                <a:latin typeface="Calibri"/>
                <a:sym typeface="Symbol"/>
              </a:rPr>
              <a:t>MP2/6-311+G(</a:t>
            </a:r>
            <a:r>
              <a:rPr lang="en-US" sz="1800" dirty="0" err="1" smtClean="0">
                <a:latin typeface="Calibri"/>
                <a:sym typeface="Symbol"/>
              </a:rPr>
              <a:t>d,p</a:t>
            </a:r>
            <a:r>
              <a:rPr lang="en-US" sz="1800" dirty="0" smtClean="0">
                <a:latin typeface="Calibri"/>
                <a:sym typeface="Symbol"/>
              </a:rPr>
              <a:t>)/EC-RISM/PSE-2</a:t>
            </a:r>
            <a:r>
              <a:rPr lang="en-US" sz="1800" dirty="0" smtClean="0">
                <a:latin typeface="Calibri"/>
                <a:sym typeface="Symbol"/>
              </a:rPr>
              <a:t>, </a:t>
            </a:r>
            <a:r>
              <a:rPr lang="en-US" sz="1800" dirty="0">
                <a:latin typeface="Calibri"/>
                <a:sym typeface="Symbol"/>
              </a:rPr>
              <a:t>no thermal corrections, </a:t>
            </a:r>
            <a:r>
              <a:rPr lang="en-US" sz="1800" dirty="0" smtClean="0">
                <a:latin typeface="Calibri"/>
                <a:sym typeface="Symbol"/>
              </a:rPr>
              <a:t>partition function (all &lt; 5 kcal/</a:t>
            </a:r>
            <a:r>
              <a:rPr lang="en-US" sz="1800" dirty="0" err="1" smtClean="0">
                <a:latin typeface="Calibri"/>
                <a:sym typeface="Symbol"/>
              </a:rPr>
              <a:t>mol</a:t>
            </a:r>
            <a:r>
              <a:rPr lang="en-US" sz="1800" dirty="0" smtClean="0">
                <a:latin typeface="Calibri"/>
                <a:sym typeface="Symbol"/>
              </a:rPr>
              <a:t>), </a:t>
            </a:r>
            <a:r>
              <a:rPr lang="en-US" sz="1800" dirty="0" smtClean="0">
                <a:latin typeface="Calibri"/>
                <a:sym typeface="Symbol"/>
              </a:rPr>
              <a:t>exact electrostatics, GAFF</a:t>
            </a:r>
          </a:p>
          <a:p>
            <a:pPr marL="355600" lvl="0" indent="-1778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C00000"/>
                </a:solidFill>
                <a:latin typeface="Calibri"/>
                <a:sym typeface="Symbol"/>
              </a:rPr>
              <a:t>Dry and wet octanol models </a:t>
            </a:r>
            <a:r>
              <a:rPr lang="en-US" sz="1800" dirty="0" smtClean="0">
                <a:solidFill>
                  <a:srgbClr val="C00000"/>
                </a:solidFill>
                <a:latin typeface="Calibri"/>
                <a:sym typeface="Symbol"/>
              </a:rPr>
              <a:t>(</a:t>
            </a:r>
            <a:r>
              <a:rPr lang="en-US" sz="1800" dirty="0" err="1" smtClean="0">
                <a:solidFill>
                  <a:srgbClr val="C00000"/>
                </a:solidFill>
                <a:latin typeface="Calibri"/>
                <a:sym typeface="Symbol"/>
              </a:rPr>
              <a:t>ua</a:t>
            </a:r>
            <a:r>
              <a:rPr lang="en-US" sz="1800" dirty="0" smtClean="0">
                <a:solidFill>
                  <a:srgbClr val="C00000"/>
                </a:solidFill>
                <a:latin typeface="Calibri"/>
                <a:sym typeface="Symbol"/>
              </a:rPr>
              <a:t>, experimental </a:t>
            </a:r>
            <a:r>
              <a:rPr lang="en-US" sz="1800" dirty="0" smtClean="0">
                <a:solidFill>
                  <a:srgbClr val="C00000"/>
                </a:solidFill>
                <a:latin typeface="Calibri"/>
                <a:sym typeface="Symbol"/>
              </a:rPr>
              <a:t>densities and </a:t>
            </a:r>
            <a:r>
              <a:rPr lang="en-US" sz="1800" dirty="0" smtClean="0">
                <a:solidFill>
                  <a:srgbClr val="C00000"/>
                </a:solidFill>
                <a:latin typeface="Calibri"/>
                <a:sym typeface="Symbol"/>
              </a:rPr>
              <a:t>mole fractions,</a:t>
            </a:r>
            <a:br>
              <a:rPr lang="en-US" sz="1800" dirty="0" smtClean="0">
                <a:solidFill>
                  <a:srgbClr val="C00000"/>
                </a:solidFill>
                <a:latin typeface="Calibri"/>
                <a:sym typeface="Symbol"/>
              </a:rPr>
            </a:br>
            <a:r>
              <a:rPr lang="en-US" sz="1800" dirty="0" smtClean="0">
                <a:solidFill>
                  <a:srgbClr val="C00000"/>
                </a:solidFill>
                <a:latin typeface="Calibri"/>
                <a:sym typeface="Symbol"/>
              </a:rPr>
              <a:t>1D RISM/HNC)</a:t>
            </a:r>
            <a:endParaRPr lang="en-US" sz="1800" baseline="-2500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23528" y="5518973"/>
            <a:ext cx="58145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200" dirty="0" smtClean="0"/>
              <a:t>N</a:t>
            </a:r>
            <a:r>
              <a:rPr lang="de-DE" sz="1200" dirty="0"/>
              <a:t>. </a:t>
            </a:r>
            <a:r>
              <a:rPr lang="de-DE" sz="1200" dirty="0" err="1"/>
              <a:t>Tielker</a:t>
            </a:r>
            <a:r>
              <a:rPr lang="de-DE" sz="1200" dirty="0"/>
              <a:t>, L. Eberlein, S. </a:t>
            </a:r>
            <a:r>
              <a:rPr lang="de-DE" sz="1200" dirty="0" err="1"/>
              <a:t>Güssregen</a:t>
            </a:r>
            <a:r>
              <a:rPr lang="de-DE" sz="1200" dirty="0"/>
              <a:t>, S. M. Kast, </a:t>
            </a:r>
            <a:r>
              <a:rPr lang="de-DE" sz="1200" i="1" dirty="0"/>
              <a:t>J. </a:t>
            </a:r>
            <a:r>
              <a:rPr lang="de-DE" sz="1200" i="1" dirty="0" err="1"/>
              <a:t>Comput</a:t>
            </a:r>
            <a:r>
              <a:rPr lang="de-DE" sz="1200" i="1" dirty="0"/>
              <a:t>.-</a:t>
            </a:r>
            <a:r>
              <a:rPr lang="de-DE" sz="1200" i="1" dirty="0" err="1"/>
              <a:t>Aided</a:t>
            </a:r>
            <a:r>
              <a:rPr lang="de-DE" sz="1200" i="1" dirty="0"/>
              <a:t> Mol. Des. </a:t>
            </a:r>
            <a:r>
              <a:rPr lang="de-DE" sz="1200" dirty="0"/>
              <a:t>32</a:t>
            </a:r>
            <a:r>
              <a:rPr lang="de-DE" sz="1200" i="1" dirty="0"/>
              <a:t>, </a:t>
            </a:r>
            <a:r>
              <a:rPr lang="de-DE" sz="1200" dirty="0"/>
              <a:t>1151 (2018)</a:t>
            </a:r>
            <a:endParaRPr lang="de-DE" sz="1200" dirty="0" smtClean="0"/>
          </a:p>
          <a:p>
            <a:r>
              <a:rPr lang="de-DE" sz="1200" dirty="0"/>
              <a:t>C. P. Kelly, C. J. Cramer, D</a:t>
            </a:r>
            <a:r>
              <a:rPr lang="de-DE" sz="1200" dirty="0" smtClean="0"/>
              <a:t>. G</a:t>
            </a:r>
            <a:r>
              <a:rPr lang="de-DE" sz="1200" dirty="0"/>
              <a:t>. </a:t>
            </a:r>
            <a:r>
              <a:rPr lang="de-DE" sz="1200" dirty="0" err="1"/>
              <a:t>Truhlar</a:t>
            </a:r>
            <a:r>
              <a:rPr lang="de-DE" sz="1200" dirty="0"/>
              <a:t>, </a:t>
            </a:r>
            <a:r>
              <a:rPr lang="de-DE" sz="1200" i="1" dirty="0"/>
              <a:t>J. Chem. </a:t>
            </a:r>
            <a:r>
              <a:rPr lang="de-DE" sz="1200" i="1" dirty="0" err="1"/>
              <a:t>Theory</a:t>
            </a:r>
            <a:r>
              <a:rPr lang="de-DE" sz="1200" i="1" dirty="0"/>
              <a:t> </a:t>
            </a:r>
            <a:r>
              <a:rPr lang="de-DE" sz="1200" i="1" dirty="0" err="1"/>
              <a:t>Comput</a:t>
            </a:r>
            <a:r>
              <a:rPr lang="de-DE" sz="1200" i="1" dirty="0"/>
              <a:t>.</a:t>
            </a:r>
            <a:r>
              <a:rPr lang="de-DE" sz="1200" dirty="0"/>
              <a:t> </a:t>
            </a:r>
            <a:r>
              <a:rPr lang="de-DE" sz="1200" dirty="0" smtClean="0"/>
              <a:t>1, 1133 (2005)</a:t>
            </a:r>
          </a:p>
          <a:p>
            <a:r>
              <a:rPr lang="en-US" sz="1200" dirty="0" smtClean="0">
                <a:cs typeface="Times New Roman" pitchFamily="18" charset="0"/>
              </a:rPr>
              <a:t>W. L. Jorgensen, </a:t>
            </a:r>
            <a:r>
              <a:rPr lang="en-US" sz="1200" i="1" dirty="0" smtClean="0">
                <a:cs typeface="Times New Roman" pitchFamily="18" charset="0"/>
              </a:rPr>
              <a:t>J. Phys. Chem.</a:t>
            </a:r>
            <a:r>
              <a:rPr lang="en-US" sz="1200" dirty="0" smtClean="0">
                <a:cs typeface="Times New Roman" pitchFamily="18" charset="0"/>
              </a:rPr>
              <a:t> 90, 1276 (1986)</a:t>
            </a:r>
            <a:endParaRPr lang="en-US" sz="1200" dirty="0">
              <a:cs typeface="Times New Roman" pitchFamily="18" charset="0"/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881526"/>
              </p:ext>
            </p:extLst>
          </p:nvPr>
        </p:nvGraphicFramePr>
        <p:xfrm>
          <a:off x="731193" y="2714625"/>
          <a:ext cx="40195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0" name="Equation" r:id="rId4" imgW="2679480" imgH="266400" progId="Equation.DSMT4">
                  <p:embed/>
                </p:oleObj>
              </mc:Choice>
              <mc:Fallback>
                <p:oleObj name="Equation" r:id="rId4" imgW="26794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193" y="2714625"/>
                        <a:ext cx="40195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922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SAMPL6.II (2019): log </a:t>
            </a:r>
            <a:r>
              <a:rPr lang="en-US" i="1" dirty="0" smtClean="0"/>
              <a:t>P</a:t>
            </a:r>
            <a:r>
              <a:rPr lang="en-US" dirty="0" smtClean="0"/>
              <a:t> (water/octanol)</a:t>
            </a:r>
            <a:endParaRPr lang="en-US" baseline="-25000" dirty="0"/>
          </a:p>
        </p:txBody>
      </p:sp>
      <p:sp>
        <p:nvSpPr>
          <p:cNvPr id="12" name="Text Box 37"/>
          <p:cNvSpPr txBox="1">
            <a:spLocks noChangeArrowheads="1"/>
          </p:cNvSpPr>
          <p:nvPr/>
        </p:nvSpPr>
        <p:spPr bwMode="auto">
          <a:xfrm>
            <a:off x="309880" y="1011792"/>
            <a:ext cx="77185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Results – </a:t>
            </a:r>
            <a:r>
              <a:rPr lang="en-US" sz="2000" b="1" dirty="0" err="1" smtClean="0">
                <a:solidFill>
                  <a:prstClr val="black"/>
                </a:solidFill>
                <a:latin typeface="Calibri"/>
                <a:sym typeface="Symbol"/>
              </a:rPr>
              <a:t>Δ</a:t>
            </a:r>
            <a:r>
              <a:rPr lang="en-US" sz="2000" b="1" baseline="-25000" dirty="0" err="1" smtClean="0">
                <a:solidFill>
                  <a:prstClr val="black"/>
                </a:solidFill>
                <a:latin typeface="Calibri"/>
                <a:sym typeface="Symbol"/>
              </a:rPr>
              <a:t>solv</a:t>
            </a:r>
            <a:r>
              <a:rPr lang="en-US" sz="2000" b="1" i="1" dirty="0" err="1" smtClean="0">
                <a:solidFill>
                  <a:prstClr val="black"/>
                </a:solidFill>
                <a:latin typeface="Calibri"/>
                <a:sym typeface="Symbol"/>
              </a:rPr>
              <a:t>G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  <a:sym typeface="Symbol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  <a:sym typeface="Symbol"/>
              </a:rPr>
              <a:t>optimization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sym typeface="Symbol"/>
              </a:rPr>
              <a:t>(MNSOL, 2-par)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59B7F541-15DE-44F2-9211-A392BB9D6A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53" y="2060851"/>
            <a:ext cx="3045818" cy="2952325"/>
          </a:xfrm>
          <a:prstGeom prst="rect">
            <a:avLst/>
          </a:prstGeom>
        </p:spPr>
      </p:pic>
      <p:sp>
        <p:nvSpPr>
          <p:cNvPr id="7" name="Text Box 37"/>
          <p:cNvSpPr txBox="1">
            <a:spLocks noChangeArrowheads="1"/>
          </p:cNvSpPr>
          <p:nvPr/>
        </p:nvSpPr>
        <p:spPr bwMode="auto">
          <a:xfrm>
            <a:off x="2555776" y="4077072"/>
            <a:ext cx="13681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rgbClr val="000099"/>
                </a:solidFill>
                <a:latin typeface="+mn-lt"/>
              </a:rPr>
              <a:t>RMSE </a:t>
            </a:r>
            <a:r>
              <a:rPr lang="en-US" sz="1600" b="1" dirty="0" smtClean="0">
                <a:solidFill>
                  <a:srgbClr val="000099"/>
                </a:solidFill>
                <a:latin typeface="+mn-lt"/>
              </a:rPr>
              <a:t>1.51</a:t>
            </a:r>
            <a:endParaRPr lang="en-US" sz="1600" b="1" dirty="0" smtClean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1691680" y="2078264"/>
            <a:ext cx="13681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rgbClr val="C00000"/>
                </a:solidFill>
                <a:latin typeface="+mn-lt"/>
              </a:rPr>
              <a:t>RMSE </a:t>
            </a:r>
            <a:r>
              <a:rPr lang="en-US" sz="1600" b="1" dirty="0" smtClean="0">
                <a:solidFill>
                  <a:srgbClr val="C00000"/>
                </a:solidFill>
                <a:latin typeface="+mn-lt"/>
              </a:rPr>
              <a:t>5.40</a:t>
            </a:r>
            <a:endParaRPr lang="en-US" sz="1600" b="1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3528" y="5518973"/>
            <a:ext cx="58145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200" dirty="0" smtClean="0"/>
              <a:t>N</a:t>
            </a:r>
            <a:r>
              <a:rPr lang="de-DE" sz="1200" dirty="0"/>
              <a:t>. </a:t>
            </a:r>
            <a:r>
              <a:rPr lang="de-DE" sz="1200" dirty="0" err="1"/>
              <a:t>Tielker</a:t>
            </a:r>
            <a:r>
              <a:rPr lang="de-DE" sz="1200" dirty="0"/>
              <a:t>, L. Eberlein, S. </a:t>
            </a:r>
            <a:r>
              <a:rPr lang="de-DE" sz="1200" dirty="0" err="1"/>
              <a:t>Güssregen</a:t>
            </a:r>
            <a:r>
              <a:rPr lang="de-DE" sz="1200" dirty="0"/>
              <a:t>, S. M. Kast, </a:t>
            </a:r>
            <a:r>
              <a:rPr lang="de-DE" sz="1200" i="1" dirty="0"/>
              <a:t>J. </a:t>
            </a:r>
            <a:r>
              <a:rPr lang="de-DE" sz="1200" i="1" dirty="0" err="1"/>
              <a:t>Comput</a:t>
            </a:r>
            <a:r>
              <a:rPr lang="de-DE" sz="1200" i="1" dirty="0"/>
              <a:t>.-</a:t>
            </a:r>
            <a:r>
              <a:rPr lang="de-DE" sz="1200" i="1" dirty="0" err="1"/>
              <a:t>Aided</a:t>
            </a:r>
            <a:r>
              <a:rPr lang="de-DE" sz="1200" i="1" dirty="0"/>
              <a:t> Mol. Des. </a:t>
            </a:r>
            <a:r>
              <a:rPr lang="de-DE" sz="1200" dirty="0"/>
              <a:t>32</a:t>
            </a:r>
            <a:r>
              <a:rPr lang="de-DE" sz="1200" i="1" dirty="0"/>
              <a:t>, </a:t>
            </a:r>
            <a:r>
              <a:rPr lang="de-DE" sz="1200" dirty="0"/>
              <a:t>1151 (2018)</a:t>
            </a:r>
            <a:endParaRPr lang="de-DE" sz="1200" dirty="0" smtClean="0"/>
          </a:p>
          <a:p>
            <a:r>
              <a:rPr lang="de-DE" sz="1200" dirty="0"/>
              <a:t>C. P. Kelly, C. J. Cramer, D</a:t>
            </a:r>
            <a:r>
              <a:rPr lang="de-DE" sz="1200" dirty="0" smtClean="0"/>
              <a:t>. G</a:t>
            </a:r>
            <a:r>
              <a:rPr lang="de-DE" sz="1200" dirty="0"/>
              <a:t>. </a:t>
            </a:r>
            <a:r>
              <a:rPr lang="de-DE" sz="1200" dirty="0" err="1"/>
              <a:t>Truhlar</a:t>
            </a:r>
            <a:r>
              <a:rPr lang="de-DE" sz="1200" dirty="0"/>
              <a:t>, </a:t>
            </a:r>
            <a:r>
              <a:rPr lang="de-DE" sz="1200" i="1" dirty="0"/>
              <a:t>J. Chem. </a:t>
            </a:r>
            <a:r>
              <a:rPr lang="de-DE" sz="1200" i="1" dirty="0" err="1"/>
              <a:t>Theory</a:t>
            </a:r>
            <a:r>
              <a:rPr lang="de-DE" sz="1200" i="1" dirty="0"/>
              <a:t> </a:t>
            </a:r>
            <a:r>
              <a:rPr lang="de-DE" sz="1200" i="1" dirty="0" err="1"/>
              <a:t>Comput</a:t>
            </a:r>
            <a:r>
              <a:rPr lang="de-DE" sz="1200" i="1" dirty="0"/>
              <a:t>.</a:t>
            </a:r>
            <a:r>
              <a:rPr lang="de-DE" sz="1200" dirty="0"/>
              <a:t> </a:t>
            </a:r>
            <a:r>
              <a:rPr lang="de-DE" sz="1200" dirty="0" smtClean="0"/>
              <a:t>1, 1133 (2005)</a:t>
            </a:r>
          </a:p>
          <a:p>
            <a:r>
              <a:rPr lang="en-US" sz="1200" dirty="0" smtClean="0">
                <a:cs typeface="Times New Roman" pitchFamily="18" charset="0"/>
              </a:rPr>
              <a:t>W. L. Jorgensen, </a:t>
            </a:r>
            <a:r>
              <a:rPr lang="en-US" sz="1200" i="1" dirty="0" smtClean="0">
                <a:cs typeface="Times New Roman" pitchFamily="18" charset="0"/>
              </a:rPr>
              <a:t>J. Phys. Chem</a:t>
            </a:r>
            <a:r>
              <a:rPr lang="en-US" sz="1200" dirty="0" smtClean="0">
                <a:cs typeface="Times New Roman" pitchFamily="18" charset="0"/>
              </a:rPr>
              <a:t>. 90, 1276 (1986)</a:t>
            </a:r>
            <a:endParaRPr lang="en-US" sz="1200" dirty="0">
              <a:cs typeface="Times New Roman" pitchFamily="18" charset="0"/>
            </a:endParaRPr>
          </a:p>
        </p:txBody>
      </p:sp>
      <p:pic>
        <p:nvPicPr>
          <p:cNvPr id="3430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2062071"/>
            <a:ext cx="3043297" cy="294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37"/>
          <p:cNvSpPr txBox="1">
            <a:spLocks noChangeArrowheads="1"/>
          </p:cNvSpPr>
          <p:nvPr/>
        </p:nvSpPr>
        <p:spPr bwMode="auto">
          <a:xfrm>
            <a:off x="6156176" y="4077072"/>
            <a:ext cx="13681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rgbClr val="000099"/>
                </a:solidFill>
                <a:latin typeface="+mn-lt"/>
              </a:rPr>
              <a:t>RMSE </a:t>
            </a:r>
            <a:r>
              <a:rPr lang="en-US" sz="1600" b="1" dirty="0" smtClean="0">
                <a:solidFill>
                  <a:srgbClr val="000099"/>
                </a:solidFill>
                <a:latin typeface="+mn-lt"/>
              </a:rPr>
              <a:t>1.48</a:t>
            </a:r>
            <a:endParaRPr lang="en-US" sz="1600" b="1" dirty="0" smtClean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1" name="Text Box 37"/>
          <p:cNvSpPr txBox="1">
            <a:spLocks noChangeArrowheads="1"/>
          </p:cNvSpPr>
          <p:nvPr/>
        </p:nvSpPr>
        <p:spPr bwMode="auto">
          <a:xfrm>
            <a:off x="5292080" y="2078264"/>
            <a:ext cx="13681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rgbClr val="C00000"/>
                </a:solidFill>
                <a:latin typeface="+mn-lt"/>
              </a:rPr>
              <a:t>RMSE </a:t>
            </a:r>
            <a:r>
              <a:rPr lang="en-US" sz="1600" b="1" dirty="0" smtClean="0">
                <a:solidFill>
                  <a:srgbClr val="C00000"/>
                </a:solidFill>
                <a:latin typeface="+mn-lt"/>
              </a:rPr>
              <a:t>4.74</a:t>
            </a:r>
            <a:endParaRPr lang="en-US" sz="1600" b="1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" name="Text Box 37"/>
          <p:cNvSpPr txBox="1">
            <a:spLocks noChangeArrowheads="1"/>
          </p:cNvSpPr>
          <p:nvPr/>
        </p:nvSpPr>
        <p:spPr bwMode="auto">
          <a:xfrm>
            <a:off x="1187624" y="1628800"/>
            <a:ext cx="360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77800" lvl="0" indent="0">
              <a:spcBef>
                <a:spcPts val="0"/>
              </a:spcBef>
              <a:spcAft>
                <a:spcPts val="600"/>
              </a:spcAft>
            </a:pPr>
            <a:r>
              <a:rPr lang="en-US" sz="1800" i="1" dirty="0" smtClean="0">
                <a:solidFill>
                  <a:prstClr val="black"/>
                </a:solidFill>
                <a:latin typeface="Calibri"/>
                <a:sym typeface="Symbol"/>
              </a:rPr>
              <a:t>Wet octanol</a:t>
            </a:r>
            <a:endParaRPr lang="en-US" sz="1800" b="1" baseline="-25000" dirty="0" smtClean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8" name="Text Box 37"/>
          <p:cNvSpPr txBox="1">
            <a:spLocks noChangeArrowheads="1"/>
          </p:cNvSpPr>
          <p:nvPr/>
        </p:nvSpPr>
        <p:spPr bwMode="auto">
          <a:xfrm>
            <a:off x="4860032" y="1628800"/>
            <a:ext cx="360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77800" lvl="0" indent="0">
              <a:spcBef>
                <a:spcPts val="0"/>
              </a:spcBef>
              <a:spcAft>
                <a:spcPts val="600"/>
              </a:spcAft>
            </a:pPr>
            <a:r>
              <a:rPr lang="en-US" sz="1800" i="1" dirty="0">
                <a:solidFill>
                  <a:prstClr val="black"/>
                </a:solidFill>
                <a:latin typeface="Calibri"/>
                <a:sym typeface="Symbol"/>
              </a:rPr>
              <a:t>D</a:t>
            </a:r>
            <a:r>
              <a:rPr lang="en-US" sz="1800" i="1" dirty="0" smtClean="0">
                <a:solidFill>
                  <a:prstClr val="black"/>
                </a:solidFill>
                <a:latin typeface="Calibri"/>
                <a:sym typeface="Symbol"/>
              </a:rPr>
              <a:t>ry octanol</a:t>
            </a:r>
            <a:endParaRPr lang="en-US" sz="1800" b="1" baseline="-25000" dirty="0" smtClean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2915816" y="5075892"/>
            <a:ext cx="61926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77800" lvl="0" indent="0">
              <a:spcBef>
                <a:spcPts val="0"/>
              </a:spcBef>
              <a:spcAft>
                <a:spcPts val="600"/>
              </a:spcAft>
            </a:pPr>
            <a:r>
              <a:rPr lang="en-US" sz="1800" i="1" dirty="0" smtClean="0">
                <a:solidFill>
                  <a:prstClr val="black"/>
                </a:solidFill>
                <a:latin typeface="Calibri"/>
                <a:sym typeface="Symbol"/>
              </a:rPr>
              <a:t>(RMSE log P w</a:t>
            </a:r>
            <a:r>
              <a:rPr lang="en-US" sz="1800" i="1" dirty="0" smtClean="0">
                <a:solidFill>
                  <a:prstClr val="black"/>
                </a:solidFill>
                <a:latin typeface="Calibri"/>
                <a:sym typeface="Symbol"/>
              </a:rPr>
              <a:t>et/dry  0.89 / 0.98)</a:t>
            </a:r>
            <a:endParaRPr lang="en-US" sz="1800" b="1" baseline="-25000" dirty="0" smtClean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487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SAMPL6.II (2019): log </a:t>
            </a:r>
            <a:r>
              <a:rPr lang="en-US" i="1" dirty="0" smtClean="0"/>
              <a:t>P</a:t>
            </a:r>
            <a:r>
              <a:rPr lang="en-US" dirty="0" smtClean="0"/>
              <a:t> (water/octanol)</a:t>
            </a:r>
            <a:endParaRPr lang="en-US" baseline="-25000" dirty="0"/>
          </a:p>
        </p:txBody>
      </p:sp>
      <p:sp>
        <p:nvSpPr>
          <p:cNvPr id="12" name="Text Box 37"/>
          <p:cNvSpPr txBox="1">
            <a:spLocks noChangeArrowheads="1"/>
          </p:cNvSpPr>
          <p:nvPr/>
        </p:nvSpPr>
        <p:spPr bwMode="auto">
          <a:xfrm>
            <a:off x="309880" y="1011792"/>
            <a:ext cx="77185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Results –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  <a:sym typeface="Symbol"/>
              </a:rPr>
              <a:t>log </a:t>
            </a:r>
            <a:r>
              <a:rPr lang="en-US" sz="2000" b="1" i="1" dirty="0" smtClean="0">
                <a:solidFill>
                  <a:prstClr val="black"/>
                </a:solidFill>
                <a:latin typeface="Calibri"/>
                <a:sym typeface="Symbol"/>
              </a:rPr>
              <a:t>P</a:t>
            </a:r>
            <a:endParaRPr lang="en-US" sz="2000" b="1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6" descr="C:\Users\Stefan\Desktop\TO_UNI\toCOPY\recent_talks\logP-SAMPL6-2-chemicaliz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3456384" cy="337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7"/>
          <p:cNvSpPr txBox="1">
            <a:spLocks noChangeArrowheads="1"/>
          </p:cNvSpPr>
          <p:nvPr/>
        </p:nvSpPr>
        <p:spPr bwMode="auto">
          <a:xfrm>
            <a:off x="2771800" y="4149080"/>
            <a:ext cx="13681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rgbClr val="000099"/>
                </a:solidFill>
                <a:latin typeface="+mn-lt"/>
              </a:rPr>
              <a:t>RMSE 0.47</a:t>
            </a:r>
          </a:p>
        </p:txBody>
      </p:sp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1619672" y="2708920"/>
            <a:ext cx="13681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rgbClr val="C00000"/>
                </a:solidFill>
                <a:latin typeface="+mn-lt"/>
              </a:rPr>
              <a:t>RMSE 0.54</a:t>
            </a:r>
          </a:p>
        </p:txBody>
      </p:sp>
      <p:sp>
        <p:nvSpPr>
          <p:cNvPr id="15" name="Text Box 37"/>
          <p:cNvSpPr txBox="1">
            <a:spLocks noChangeArrowheads="1"/>
          </p:cNvSpPr>
          <p:nvPr/>
        </p:nvSpPr>
        <p:spPr bwMode="auto">
          <a:xfrm>
            <a:off x="3203848" y="3284984"/>
            <a:ext cx="108012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rgbClr val="00B050"/>
                </a:solidFill>
                <a:latin typeface="+mn-lt"/>
              </a:rPr>
              <a:t>RMSE </a:t>
            </a:r>
            <a:r>
              <a:rPr lang="en-US" sz="1600" b="1" dirty="0" smtClean="0">
                <a:solidFill>
                  <a:srgbClr val="00B050"/>
                </a:solidFill>
                <a:latin typeface="+mn-lt"/>
              </a:rPr>
              <a:t>0.40</a:t>
            </a:r>
            <a:endParaRPr lang="en-US" sz="1600" b="1" dirty="0" smtClean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763688" y="2060848"/>
            <a:ext cx="1368152" cy="57606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23528" y="5775647"/>
            <a:ext cx="58145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200" dirty="0" smtClean="0"/>
              <a:t>N</a:t>
            </a:r>
            <a:r>
              <a:rPr lang="de-DE" sz="1200" dirty="0"/>
              <a:t>. </a:t>
            </a:r>
            <a:r>
              <a:rPr lang="de-DE" sz="1200" dirty="0" err="1"/>
              <a:t>Tielker</a:t>
            </a:r>
            <a:r>
              <a:rPr lang="de-DE" sz="1200" dirty="0"/>
              <a:t>, L. Eberlein, S. </a:t>
            </a:r>
            <a:r>
              <a:rPr lang="de-DE" sz="1200" dirty="0" err="1"/>
              <a:t>Güssregen</a:t>
            </a:r>
            <a:r>
              <a:rPr lang="de-DE" sz="1200" dirty="0"/>
              <a:t>, S. M. Kast, </a:t>
            </a:r>
            <a:r>
              <a:rPr lang="de-DE" sz="1200" i="1" dirty="0"/>
              <a:t>J. </a:t>
            </a:r>
            <a:r>
              <a:rPr lang="de-DE" sz="1200" i="1" dirty="0" err="1"/>
              <a:t>Comput</a:t>
            </a:r>
            <a:r>
              <a:rPr lang="de-DE" sz="1200" i="1" dirty="0"/>
              <a:t>.-</a:t>
            </a:r>
            <a:r>
              <a:rPr lang="de-DE" sz="1200" i="1" dirty="0" err="1"/>
              <a:t>Aided</a:t>
            </a:r>
            <a:r>
              <a:rPr lang="de-DE" sz="1200" i="1" dirty="0"/>
              <a:t> Mol. Des. </a:t>
            </a:r>
            <a:r>
              <a:rPr lang="de-DE" sz="1200" dirty="0"/>
              <a:t>32</a:t>
            </a:r>
            <a:r>
              <a:rPr lang="de-DE" sz="1200" i="1" dirty="0"/>
              <a:t>, </a:t>
            </a:r>
            <a:r>
              <a:rPr lang="de-DE" sz="1200" dirty="0"/>
              <a:t>1151 (2018)</a:t>
            </a:r>
            <a:endParaRPr lang="de-DE" sz="1200" dirty="0" smtClean="0"/>
          </a:p>
          <a:p>
            <a:r>
              <a:rPr lang="en-US" sz="1200" dirty="0" smtClean="0">
                <a:cs typeface="Times New Roman" pitchFamily="18" charset="0"/>
              </a:rPr>
              <a:t>W. L. Jorgensen, </a:t>
            </a:r>
            <a:r>
              <a:rPr lang="en-US" sz="1200" i="1" dirty="0" smtClean="0">
                <a:cs typeface="Times New Roman" pitchFamily="18" charset="0"/>
              </a:rPr>
              <a:t>J. Phys. Chem</a:t>
            </a:r>
            <a:r>
              <a:rPr lang="en-US" sz="1200" dirty="0" smtClean="0">
                <a:cs typeface="Times New Roman" pitchFamily="18" charset="0"/>
              </a:rPr>
              <a:t>. 90, 1276 (1986)</a:t>
            </a:r>
            <a:endParaRPr lang="en-US" sz="1200" dirty="0">
              <a:cs typeface="Times New Roman" pitchFamily="18" charset="0"/>
            </a:endParaRPr>
          </a:p>
        </p:txBody>
      </p:sp>
      <p:grpSp>
        <p:nvGrpSpPr>
          <p:cNvPr id="18" name="Gruppieren 17"/>
          <p:cNvGrpSpPr/>
          <p:nvPr/>
        </p:nvGrpSpPr>
        <p:grpSpPr>
          <a:xfrm>
            <a:off x="4716016" y="1930480"/>
            <a:ext cx="3512071" cy="3427529"/>
            <a:chOff x="5004048" y="2147714"/>
            <a:chExt cx="3512071" cy="3359993"/>
          </a:xfrm>
        </p:grpSpPr>
        <p:pic>
          <p:nvPicPr>
            <p:cNvPr id="19" name="Grafik 18">
              <a:extLst>
                <a:ext uri="{FF2B5EF4-FFF2-40B4-BE49-F238E27FC236}">
                  <a16:creationId xmlns="" xmlns:a16="http://schemas.microsoft.com/office/drawing/2014/main" id="{E2E0F4D2-66BC-4D46-8C23-8F0470E6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2147714"/>
              <a:ext cx="3512071" cy="3359993"/>
            </a:xfrm>
            <a:prstGeom prst="rect">
              <a:avLst/>
            </a:prstGeom>
          </p:spPr>
        </p:pic>
        <p:sp>
          <p:nvSpPr>
            <p:cNvPr id="21" name="Textfeld 9">
              <a:extLst>
                <a:ext uri="{FF2B5EF4-FFF2-40B4-BE49-F238E27FC236}">
                  <a16:creationId xmlns="" xmlns:a16="http://schemas.microsoft.com/office/drawing/2014/main" id="{B1F0DDC2-4E4F-453C-A75D-7B4EEC95A68F}"/>
                </a:ext>
              </a:extLst>
            </p:cNvPr>
            <p:cNvSpPr txBox="1"/>
            <p:nvPr/>
          </p:nvSpPr>
          <p:spPr>
            <a:xfrm>
              <a:off x="5752703" y="2339588"/>
              <a:ext cx="13395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99"/>
                  </a:solidFill>
                </a:rPr>
                <a:t>j</a:t>
              </a:r>
              <a:r>
                <a:rPr lang="en-US" b="1" dirty="0" smtClean="0">
                  <a:solidFill>
                    <a:srgbClr val="000099"/>
                  </a:solidFill>
                </a:rPr>
                <a:t>8nwc (wet)</a:t>
              </a:r>
              <a:endParaRPr lang="en-US" b="1" dirty="0">
                <a:solidFill>
                  <a:srgbClr val="0000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747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Without whom this would not be possible …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30300"/>
            <a:ext cx="6920309" cy="5190232"/>
          </a:xfrm>
          <a:prstGeom prst="rect">
            <a:avLst/>
          </a:prstGeom>
          <a:noFill/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itel 1"/>
          <p:cNvSpPr txBox="1">
            <a:spLocks/>
          </p:cNvSpPr>
          <p:nvPr/>
        </p:nvSpPr>
        <p:spPr bwMode="auto">
          <a:xfrm>
            <a:off x="5615737" y="5057308"/>
            <a:ext cx="2628671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720" rIns="90000" bIns="45720" numCol="1" anchor="t" anchorCtr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400" b="1" kern="1200" noProof="0" dirty="0" smtClean="0">
                <a:solidFill>
                  <a:schemeClr val="bg1"/>
                </a:solidFill>
                <a:effectLst>
                  <a:innerShdw blurRad="63500" dist="50800" dir="19980000">
                    <a:prstClr val="black">
                      <a:alpha val="28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Collaborators</a:t>
            </a:r>
            <a:r>
              <a:rPr lang="de-DE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de-DE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de-DE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</a:t>
            </a:r>
            <a:r>
              <a:rPr lang="de-DE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180975" indent="-180975" algn="l">
              <a:buFont typeface="Wingdings" panose="05000000000000000000" pitchFamily="2" charset="2"/>
              <a:buChar char="§"/>
            </a:pPr>
            <a:r>
              <a:rPr lang="de-DE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Stefan </a:t>
            </a:r>
            <a:r>
              <a:rPr lang="de-DE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Güssregen</a:t>
            </a:r>
            <a:endParaRPr lang="de-DE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0975" indent="-180975" algn="l">
              <a:buFont typeface="Wingdings" panose="05000000000000000000" pitchFamily="2" charset="2"/>
              <a:buChar char="§"/>
            </a:pPr>
            <a:r>
              <a:rPr lang="de-DE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K. Friedemann Schmidt</a:t>
            </a:r>
          </a:p>
          <a:p>
            <a:pPr marL="180975" indent="-180975" algn="l"/>
            <a:r>
              <a:rPr lang="de-DE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de-DE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de-DE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Sanofi</a:t>
            </a:r>
            <a:r>
              <a:rPr lang="de-DE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-Aventis Germany)</a:t>
            </a:r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598" y="5214342"/>
            <a:ext cx="957218" cy="100952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itel 1"/>
          <p:cNvSpPr txBox="1">
            <a:spLocks/>
          </p:cNvSpPr>
          <p:nvPr/>
        </p:nvSpPr>
        <p:spPr bwMode="auto">
          <a:xfrm>
            <a:off x="1232306" y="1149252"/>
            <a:ext cx="384375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720" rIns="90000" bIns="45720" numCol="1" anchor="t" anchorCtr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400" b="1" kern="1200" noProof="0" dirty="0" smtClean="0">
                <a:solidFill>
                  <a:schemeClr val="bg1"/>
                </a:solidFill>
                <a:effectLst>
                  <a:innerShdw blurRad="63500" dist="50800" dir="19980000">
                    <a:prstClr val="black">
                      <a:alpha val="28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8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Coworkers</a:t>
            </a:r>
            <a:endParaRPr lang="de-DE" sz="1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0975" indent="-180975" algn="l"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Nicolas </a:t>
            </a:r>
            <a:r>
              <a:rPr lang="de-DE" sz="1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Tielker</a:t>
            </a:r>
            <a:endParaRPr lang="de-DE" sz="1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0975" indent="-180975" algn="l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Lukas Eberlein</a:t>
            </a:r>
          </a:p>
          <a:p>
            <a:pPr marL="180975" indent="-180975" algn="l"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 </a:t>
            </a:r>
            <a:r>
              <a:rPr lang="de-DE" sz="1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Chodun</a:t>
            </a:r>
            <a:endParaRPr lang="de-DE" sz="1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0975" indent="-180975" algn="l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Thomas Kloss</a:t>
            </a:r>
          </a:p>
          <a:p>
            <a:pPr marL="180975" indent="-180975" algn="l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Jochen </a:t>
            </a:r>
            <a:r>
              <a:rPr lang="de-DE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Heil</a:t>
            </a:r>
          </a:p>
          <a:p>
            <a:pPr marL="180975" indent="-180975" algn="l"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Sebastian Ehrhart</a:t>
            </a:r>
          </a:p>
          <a:p>
            <a:pPr marL="180975" indent="-180975" algn="l"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</a:t>
            </a:r>
            <a:r>
              <a:rPr lang="de-DE" sz="1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Tomazic</a:t>
            </a:r>
            <a:endParaRPr lang="de-DE" sz="1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4764274" y="3105343"/>
            <a:ext cx="648000" cy="64800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rgbClr val="FFC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000"/>
              </a:solidFill>
            </a:endParaRPr>
          </a:p>
        </p:txBody>
      </p:sp>
      <p:sp>
        <p:nvSpPr>
          <p:cNvPr id="61" name="Ellipse 60"/>
          <p:cNvSpPr/>
          <p:nvPr/>
        </p:nvSpPr>
        <p:spPr>
          <a:xfrm>
            <a:off x="2949724" y="3284984"/>
            <a:ext cx="648000" cy="64800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rgbClr val="FFC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6752"/>
            <a:ext cx="2952328" cy="1067538"/>
          </a:xfrm>
          <a:prstGeom prst="rect">
            <a:avLst/>
          </a:prstGeom>
          <a:noFill/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llipse 12"/>
          <p:cNvSpPr/>
          <p:nvPr/>
        </p:nvSpPr>
        <p:spPr>
          <a:xfrm>
            <a:off x="6763304" y="1268760"/>
            <a:ext cx="576064" cy="576064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464" y="1214168"/>
            <a:ext cx="663627" cy="360040"/>
          </a:xfrm>
          <a:prstGeom prst="rect">
            <a:avLst/>
          </a:prstGeom>
          <a:noFill/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9" descr="fschmidt_small"/>
          <p:cNvPicPr>
            <a:picLocks noChangeAspect="1" noChangeArrowheads="1"/>
          </p:cNvPicPr>
          <p:nvPr/>
        </p:nvPicPr>
        <p:blipFill>
          <a:blip r:embed="rId6" cstate="print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430" y="4221088"/>
            <a:ext cx="1042988" cy="7810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sguessregen_small"/>
          <p:cNvPicPr>
            <a:picLocks noChangeAspect="1" noChangeArrowheads="1"/>
          </p:cNvPicPr>
          <p:nvPr/>
        </p:nvPicPr>
        <p:blipFill>
          <a:blip r:embed="rId7" cstate="print">
            <a:lum bright="30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798" y="4221088"/>
            <a:ext cx="1041400" cy="7794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0" descr="thoma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540" y="4509120"/>
            <a:ext cx="1042988" cy="7810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 descr="sebasti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540" y="5445224"/>
            <a:ext cx="1041400" cy="7810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63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676" y="4509120"/>
            <a:ext cx="741363" cy="7413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5635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676" y="5426174"/>
            <a:ext cx="741381" cy="7920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64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SAMPL6.II (2019): log </a:t>
            </a:r>
            <a:r>
              <a:rPr lang="en-US" i="1" dirty="0" smtClean="0"/>
              <a:t>P</a:t>
            </a:r>
            <a:r>
              <a:rPr lang="en-US" dirty="0" smtClean="0"/>
              <a:t> (water/octanol)</a:t>
            </a:r>
            <a:endParaRPr lang="en-US" baseline="-25000" dirty="0"/>
          </a:p>
        </p:txBody>
      </p:sp>
      <p:sp>
        <p:nvSpPr>
          <p:cNvPr id="12" name="Text Box 37"/>
          <p:cNvSpPr txBox="1">
            <a:spLocks noChangeArrowheads="1"/>
          </p:cNvSpPr>
          <p:nvPr/>
        </p:nvSpPr>
        <p:spPr bwMode="auto">
          <a:xfrm>
            <a:off x="309880" y="1011792"/>
            <a:ext cx="77185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Results –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  <a:sym typeface="Symbol"/>
              </a:rPr>
              <a:t>log </a:t>
            </a:r>
            <a:r>
              <a:rPr lang="en-US" sz="2000" b="1" i="1" dirty="0" smtClean="0">
                <a:solidFill>
                  <a:prstClr val="black"/>
                </a:solidFill>
                <a:latin typeface="Calibri"/>
                <a:sym typeface="Symbol"/>
              </a:rPr>
              <a:t>P</a:t>
            </a:r>
            <a:endParaRPr lang="en-US" sz="2000" b="1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44067" name="Picture 3" descr="C:\Users\Stefan\Desktop\TRANSFER\done\SanDiego19\SAMPL6_compari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746143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52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SAMPL6.II (2019): log </a:t>
            </a:r>
            <a:r>
              <a:rPr lang="en-US" i="1" dirty="0" smtClean="0"/>
              <a:t>P</a:t>
            </a:r>
            <a:r>
              <a:rPr lang="en-US" dirty="0" smtClean="0"/>
              <a:t> (water/octanol)</a:t>
            </a:r>
            <a:endParaRPr lang="en-US" baseline="-25000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755576" y="2301255"/>
            <a:ext cx="3512071" cy="3359993"/>
            <a:chOff x="5004048" y="2147714"/>
            <a:chExt cx="3512071" cy="3359993"/>
          </a:xfrm>
        </p:grpSpPr>
        <p:pic>
          <p:nvPicPr>
            <p:cNvPr id="10" name="Grafik 9">
              <a:extLst>
                <a:ext uri="{FF2B5EF4-FFF2-40B4-BE49-F238E27FC236}">
                  <a16:creationId xmlns="" xmlns:a16="http://schemas.microsoft.com/office/drawing/2014/main" id="{E2E0F4D2-66BC-4D46-8C23-8F0470E6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2147714"/>
              <a:ext cx="3512071" cy="3359993"/>
            </a:xfrm>
            <a:prstGeom prst="rect">
              <a:avLst/>
            </a:prstGeom>
          </p:spPr>
        </p:pic>
        <p:sp>
          <p:nvSpPr>
            <p:cNvPr id="11" name="Ellipse 10">
              <a:extLst>
                <a:ext uri="{FF2B5EF4-FFF2-40B4-BE49-F238E27FC236}">
                  <a16:creationId xmlns="" xmlns:a16="http://schemas.microsoft.com/office/drawing/2014/main" id="{EDFC2058-9BA6-468F-AF6F-68C2021A0F4E}"/>
                </a:ext>
              </a:extLst>
            </p:cNvPr>
            <p:cNvSpPr/>
            <p:nvPr/>
          </p:nvSpPr>
          <p:spPr>
            <a:xfrm>
              <a:off x="7154763" y="4312089"/>
              <a:ext cx="234000" cy="23400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feld 9">
              <a:extLst>
                <a:ext uri="{FF2B5EF4-FFF2-40B4-BE49-F238E27FC236}">
                  <a16:creationId xmlns="" xmlns:a16="http://schemas.microsoft.com/office/drawing/2014/main" id="{B1F0DDC2-4E4F-453C-A75D-7B4EEC95A68F}"/>
                </a:ext>
              </a:extLst>
            </p:cNvPr>
            <p:cNvSpPr txBox="1"/>
            <p:nvPr/>
          </p:nvSpPr>
          <p:spPr>
            <a:xfrm>
              <a:off x="5752703" y="2339588"/>
              <a:ext cx="13395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99"/>
                  </a:solidFill>
                </a:rPr>
                <a:t>j</a:t>
              </a:r>
              <a:r>
                <a:rPr lang="en-US" b="1" dirty="0" smtClean="0">
                  <a:solidFill>
                    <a:srgbClr val="000099"/>
                  </a:solidFill>
                </a:rPr>
                <a:t>8nwc (wet)</a:t>
              </a:r>
              <a:endParaRPr lang="en-US" b="1" dirty="0">
                <a:solidFill>
                  <a:srgbClr val="000099"/>
                </a:solidFill>
              </a:endParaRPr>
            </a:p>
          </p:txBody>
        </p:sp>
      </p:grpSp>
      <p:graphicFrame>
        <p:nvGraphicFramePr>
          <p:cNvPr id="16" name="Objekt 15">
            <a:extLst>
              <a:ext uri="{FF2B5EF4-FFF2-40B4-BE49-F238E27FC236}">
                <a16:creationId xmlns="" xmlns:a16="http://schemas.microsoft.com/office/drawing/2014/main" id="{940DEE8F-7246-4DF1-A4B5-7291A7E1D3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961359"/>
              </p:ext>
            </p:extLst>
          </p:nvPr>
        </p:nvGraphicFramePr>
        <p:xfrm>
          <a:off x="6890643" y="3082652"/>
          <a:ext cx="2001837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74" name="CS ChemDraw Drawing" r:id="rId5" imgW="1179363" imgH="978598" progId="ChemDraw.Document.6.0">
                  <p:embed/>
                </p:oleObj>
              </mc:Choice>
              <mc:Fallback>
                <p:oleObj name="CS ChemDraw Drawing" r:id="rId5" imgW="1179363" imgH="97859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90643" y="3082652"/>
                        <a:ext cx="2001837" cy="166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15">
            <a:extLst>
              <a:ext uri="{FF2B5EF4-FFF2-40B4-BE49-F238E27FC236}">
                <a16:creationId xmlns="" xmlns:a16="http://schemas.microsoft.com/office/drawing/2014/main" id="{67A3F855-AA48-40C3-B091-9FF284730C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841690"/>
              </p:ext>
            </p:extLst>
          </p:nvPr>
        </p:nvGraphicFramePr>
        <p:xfrm>
          <a:off x="7288311" y="4809562"/>
          <a:ext cx="1206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75" name="Equation" r:id="rId7" imgW="1206360" imgH="228600" progId="Equation.DSMT4">
                  <p:embed/>
                </p:oleObj>
              </mc:Choice>
              <mc:Fallback>
                <p:oleObj name="Equation" r:id="rId7" imgW="1206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8311" y="4809562"/>
                        <a:ext cx="12065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37">
            <a:extLst>
              <a:ext uri="{FF2B5EF4-FFF2-40B4-BE49-F238E27FC236}">
                <a16:creationId xmlns="" xmlns:a16="http://schemas.microsoft.com/office/drawing/2014/main" id="{3D890F78-57DC-4EF4-8512-1A8432882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5578" y="2627620"/>
            <a:ext cx="7784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1800" b="1" dirty="0">
                <a:solidFill>
                  <a:prstClr val="black"/>
                </a:solidFill>
                <a:latin typeface="Calibri"/>
              </a:rPr>
              <a:t>SM14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 Box 37">
            <a:extLst>
              <a:ext uri="{FF2B5EF4-FFF2-40B4-BE49-F238E27FC236}">
                <a16:creationId xmlns="" xmlns:a16="http://schemas.microsoft.com/office/drawing/2014/main" id="{41C4DD6B-47ED-4D4E-AA0B-B3C8F4D79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9937" y="2627620"/>
            <a:ext cx="7784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1800" b="1" dirty="0">
                <a:solidFill>
                  <a:prstClr val="black"/>
                </a:solidFill>
                <a:latin typeface="Calibri"/>
              </a:rPr>
              <a:t>SM15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4860032" y="2661295"/>
            <a:ext cx="1584176" cy="2520280"/>
            <a:chOff x="4716016" y="2276872"/>
            <a:chExt cx="1584176" cy="2520280"/>
          </a:xfrm>
        </p:grpSpPr>
        <p:graphicFrame>
          <p:nvGraphicFramePr>
            <p:cNvPr id="19" name="Objekt 18">
              <a:extLst>
                <a:ext uri="{FF2B5EF4-FFF2-40B4-BE49-F238E27FC236}">
                  <a16:creationId xmlns="" xmlns:a16="http://schemas.microsoft.com/office/drawing/2014/main" id="{BA2ABE07-5600-47A1-920C-7EC62B8C6B3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4746296"/>
                </p:ext>
              </p:extLst>
            </p:nvPr>
          </p:nvGraphicFramePr>
          <p:xfrm>
            <a:off x="4761905" y="2276872"/>
            <a:ext cx="1538287" cy="1954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076" name="CS ChemDraw Drawing" r:id="rId9" imgW="906745" imgH="1144469" progId="ChemDraw.Document.6.0">
                    <p:embed/>
                  </p:oleObj>
                </mc:Choice>
                <mc:Fallback>
                  <p:oleObj name="CS ChemDraw Drawing" r:id="rId9" imgW="906745" imgH="1144469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761905" y="2276872"/>
                          <a:ext cx="1538287" cy="19542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215">
              <a:extLst>
                <a:ext uri="{FF2B5EF4-FFF2-40B4-BE49-F238E27FC236}">
                  <a16:creationId xmlns="" xmlns:a16="http://schemas.microsoft.com/office/drawing/2014/main" id="{543BF840-9C6E-4A34-87B3-768279586AC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9160883"/>
                </p:ext>
              </p:extLst>
            </p:nvPr>
          </p:nvGraphicFramePr>
          <p:xfrm>
            <a:off x="4905463" y="4435470"/>
            <a:ext cx="12065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077" name="Equation" r:id="rId11" imgW="1206360" imgH="228600" progId="Equation.DSMT4">
                    <p:embed/>
                  </p:oleObj>
                </mc:Choice>
                <mc:Fallback>
                  <p:oleObj name="Equation" r:id="rId11" imgW="12063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05463" y="4435470"/>
                          <a:ext cx="1206500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Ellipse 21">
              <a:extLst>
                <a:ext uri="{FF2B5EF4-FFF2-40B4-BE49-F238E27FC236}">
                  <a16:creationId xmlns="" xmlns:a16="http://schemas.microsoft.com/office/drawing/2014/main" id="{EDFC2058-9BA6-468F-AF6F-68C2021A0F4E}"/>
                </a:ext>
              </a:extLst>
            </p:cNvPr>
            <p:cNvSpPr/>
            <p:nvPr/>
          </p:nvSpPr>
          <p:spPr>
            <a:xfrm>
              <a:off x="4716016" y="4293096"/>
              <a:ext cx="1584176" cy="504056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 Box 37"/>
          <p:cNvSpPr txBox="1">
            <a:spLocks noChangeArrowheads="1"/>
          </p:cNvSpPr>
          <p:nvPr/>
        </p:nvSpPr>
        <p:spPr bwMode="auto">
          <a:xfrm>
            <a:off x="309880" y="1011792"/>
            <a:ext cx="822256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latin typeface="+mn-lt"/>
              </a:rPr>
              <a:t>Results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– 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/>
              </a:rPr>
              <a:t>log </a:t>
            </a:r>
            <a:r>
              <a:rPr lang="en-US" sz="2000" b="1" i="1" dirty="0" smtClean="0">
                <a:solidFill>
                  <a:prstClr val="black"/>
                </a:solidFill>
                <a:latin typeface="Calibri"/>
                <a:sym typeface="Symbol"/>
              </a:rPr>
              <a:t>P</a:t>
            </a:r>
            <a:endParaRPr lang="en-US" sz="2000" b="1" dirty="0" smtClean="0">
              <a:latin typeface="+mn-lt"/>
            </a:endParaRPr>
          </a:p>
          <a:p>
            <a:pPr marL="355600" lvl="0" indent="-1778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Wet octanol performs best, as expected</a:t>
            </a:r>
            <a:endParaRPr lang="en-US" sz="1800" baseline="-25000" dirty="0" smtClean="0">
              <a:latin typeface="Calibri"/>
            </a:endParaRPr>
          </a:p>
          <a:p>
            <a:pPr marL="355600" lvl="0" indent="-1778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 smtClean="0">
                <a:latin typeface="Calibri"/>
              </a:rPr>
              <a:t>One single outlier distorts results</a:t>
            </a:r>
            <a:endParaRPr lang="en-US" sz="1800" dirty="0">
              <a:latin typeface="Calibri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5775647"/>
            <a:ext cx="58145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200" dirty="0" smtClean="0"/>
              <a:t>N</a:t>
            </a:r>
            <a:r>
              <a:rPr lang="de-DE" sz="1200" dirty="0"/>
              <a:t>. </a:t>
            </a:r>
            <a:r>
              <a:rPr lang="de-DE" sz="1200" dirty="0" err="1"/>
              <a:t>Tielker</a:t>
            </a:r>
            <a:r>
              <a:rPr lang="de-DE" sz="1200" dirty="0"/>
              <a:t>, L. Eberlein, S. </a:t>
            </a:r>
            <a:r>
              <a:rPr lang="de-DE" sz="1200" dirty="0" err="1"/>
              <a:t>Güssregen</a:t>
            </a:r>
            <a:r>
              <a:rPr lang="de-DE" sz="1200" dirty="0"/>
              <a:t>, S. M. Kast, </a:t>
            </a:r>
            <a:r>
              <a:rPr lang="de-DE" sz="1200" i="1" dirty="0"/>
              <a:t>J. </a:t>
            </a:r>
            <a:r>
              <a:rPr lang="de-DE" sz="1200" i="1" dirty="0" err="1"/>
              <a:t>Comput</a:t>
            </a:r>
            <a:r>
              <a:rPr lang="de-DE" sz="1200" i="1" dirty="0"/>
              <a:t>.-</a:t>
            </a:r>
            <a:r>
              <a:rPr lang="de-DE" sz="1200" i="1" dirty="0" err="1"/>
              <a:t>Aided</a:t>
            </a:r>
            <a:r>
              <a:rPr lang="de-DE" sz="1200" i="1" dirty="0"/>
              <a:t> Mol. Des. </a:t>
            </a:r>
            <a:r>
              <a:rPr lang="de-DE" sz="1200" dirty="0"/>
              <a:t>32</a:t>
            </a:r>
            <a:r>
              <a:rPr lang="de-DE" sz="1200" i="1" dirty="0"/>
              <a:t>, </a:t>
            </a:r>
            <a:r>
              <a:rPr lang="de-DE" sz="1200" dirty="0"/>
              <a:t>1151 (2018)</a:t>
            </a:r>
            <a:endParaRPr lang="de-DE" sz="1200" dirty="0" smtClean="0"/>
          </a:p>
          <a:p>
            <a:r>
              <a:rPr lang="en-US" sz="1200" dirty="0" smtClean="0">
                <a:cs typeface="Times New Roman" pitchFamily="18" charset="0"/>
              </a:rPr>
              <a:t>W. L. Jorgensen, </a:t>
            </a:r>
            <a:r>
              <a:rPr lang="en-US" sz="1200" i="1" dirty="0" smtClean="0">
                <a:cs typeface="Times New Roman" pitchFamily="18" charset="0"/>
              </a:rPr>
              <a:t>J. Phys. Chem</a:t>
            </a:r>
            <a:r>
              <a:rPr lang="en-US" sz="1200" dirty="0" smtClean="0">
                <a:cs typeface="Times New Roman" pitchFamily="18" charset="0"/>
              </a:rPr>
              <a:t>. 90, 1276 (1986)</a:t>
            </a:r>
            <a:endParaRPr lang="en-US" sz="12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34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SAMPL6.II (2019): log </a:t>
            </a:r>
            <a:r>
              <a:rPr lang="en-US" i="1" dirty="0" smtClean="0"/>
              <a:t>P</a:t>
            </a:r>
            <a:r>
              <a:rPr lang="en-US" dirty="0" smtClean="0"/>
              <a:t> (water/octanol)</a:t>
            </a:r>
            <a:endParaRPr lang="en-US" baseline="-25000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755576" y="2301255"/>
            <a:ext cx="3512071" cy="3359993"/>
            <a:chOff x="5004048" y="2147714"/>
            <a:chExt cx="3512071" cy="3359993"/>
          </a:xfrm>
        </p:grpSpPr>
        <p:pic>
          <p:nvPicPr>
            <p:cNvPr id="10" name="Grafik 9">
              <a:extLst>
                <a:ext uri="{FF2B5EF4-FFF2-40B4-BE49-F238E27FC236}">
                  <a16:creationId xmlns="" xmlns:a16="http://schemas.microsoft.com/office/drawing/2014/main" id="{E2E0F4D2-66BC-4D46-8C23-8F0470E6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2147714"/>
              <a:ext cx="3512071" cy="3359993"/>
            </a:xfrm>
            <a:prstGeom prst="rect">
              <a:avLst/>
            </a:prstGeom>
          </p:spPr>
        </p:pic>
        <p:sp>
          <p:nvSpPr>
            <p:cNvPr id="11" name="Ellipse 10">
              <a:extLst>
                <a:ext uri="{FF2B5EF4-FFF2-40B4-BE49-F238E27FC236}">
                  <a16:creationId xmlns="" xmlns:a16="http://schemas.microsoft.com/office/drawing/2014/main" id="{EDFC2058-9BA6-468F-AF6F-68C2021A0F4E}"/>
                </a:ext>
              </a:extLst>
            </p:cNvPr>
            <p:cNvSpPr/>
            <p:nvPr/>
          </p:nvSpPr>
          <p:spPr>
            <a:xfrm>
              <a:off x="7154763" y="4312089"/>
              <a:ext cx="234000" cy="23400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feld 9">
              <a:extLst>
                <a:ext uri="{FF2B5EF4-FFF2-40B4-BE49-F238E27FC236}">
                  <a16:creationId xmlns="" xmlns:a16="http://schemas.microsoft.com/office/drawing/2014/main" id="{B1F0DDC2-4E4F-453C-A75D-7B4EEC95A68F}"/>
                </a:ext>
              </a:extLst>
            </p:cNvPr>
            <p:cNvSpPr txBox="1"/>
            <p:nvPr/>
          </p:nvSpPr>
          <p:spPr>
            <a:xfrm>
              <a:off x="5752703" y="2339588"/>
              <a:ext cx="13395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99"/>
                  </a:solidFill>
                </a:rPr>
                <a:t>j</a:t>
              </a:r>
              <a:r>
                <a:rPr lang="en-US" b="1" dirty="0" smtClean="0">
                  <a:solidFill>
                    <a:srgbClr val="000099"/>
                  </a:solidFill>
                </a:rPr>
                <a:t>8nwc (wet)</a:t>
              </a:r>
              <a:endParaRPr lang="en-US" b="1" dirty="0">
                <a:solidFill>
                  <a:srgbClr val="000099"/>
                </a:solidFill>
              </a:endParaRPr>
            </a:p>
          </p:txBody>
        </p:sp>
      </p:grpSp>
      <p:sp>
        <p:nvSpPr>
          <p:cNvPr id="23" name="Text Box 37"/>
          <p:cNvSpPr txBox="1">
            <a:spLocks noChangeArrowheads="1"/>
          </p:cNvSpPr>
          <p:nvPr/>
        </p:nvSpPr>
        <p:spPr bwMode="auto">
          <a:xfrm>
            <a:off x="309880" y="1011792"/>
            <a:ext cx="822256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latin typeface="+mn-lt"/>
              </a:rPr>
              <a:t>Results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– 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/>
              </a:rPr>
              <a:t>log </a:t>
            </a:r>
            <a:r>
              <a:rPr lang="en-US" sz="2000" b="1" i="1" dirty="0" smtClean="0">
                <a:solidFill>
                  <a:prstClr val="black"/>
                </a:solidFill>
                <a:latin typeface="Calibri"/>
                <a:sym typeface="Symbol"/>
              </a:rPr>
              <a:t>P</a:t>
            </a:r>
            <a:endParaRPr lang="en-US" sz="2000" b="1" dirty="0" smtClean="0">
              <a:latin typeface="+mn-lt"/>
            </a:endParaRPr>
          </a:p>
          <a:p>
            <a:pPr marL="355600" lvl="0" indent="-1778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 smtClean="0">
                <a:latin typeface="Calibri"/>
              </a:rPr>
              <a:t>Outlier: alcohol</a:t>
            </a:r>
            <a:endParaRPr lang="en-US" sz="1800" dirty="0">
              <a:latin typeface="Calibri"/>
            </a:endParaRPr>
          </a:p>
          <a:p>
            <a:pPr marL="355600" lvl="0" indent="-1778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 smtClean="0">
                <a:latin typeface="Calibri"/>
              </a:rPr>
              <a:t>Other MNSOL alcohols also show systematic deviation: </a:t>
            </a:r>
            <a:r>
              <a:rPr lang="en-US" sz="1800" b="1" dirty="0" smtClean="0">
                <a:solidFill>
                  <a:srgbClr val="C00000"/>
                </a:solidFill>
                <a:latin typeface="Calibri"/>
              </a:rPr>
              <a:t>GAFF problem</a:t>
            </a:r>
            <a:endParaRPr lang="en-US" sz="1800" b="1" dirty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24" name="Grafik 23">
            <a:extLst>
              <a:ext uri="{FF2B5EF4-FFF2-40B4-BE49-F238E27FC236}">
                <a16:creationId xmlns="" xmlns:a16="http://schemas.microsoft.com/office/drawing/2014/main" id="{03A29A25-CDF6-4B22-B55B-22841BF52F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49" y="2304168"/>
            <a:ext cx="3366685" cy="3376236"/>
          </a:xfrm>
          <a:prstGeom prst="rect">
            <a:avLst/>
          </a:prstGeom>
        </p:spPr>
      </p:pic>
      <p:sp>
        <p:nvSpPr>
          <p:cNvPr id="25" name="Textfeld 9">
            <a:extLst>
              <a:ext uri="{FF2B5EF4-FFF2-40B4-BE49-F238E27FC236}">
                <a16:creationId xmlns="" xmlns:a16="http://schemas.microsoft.com/office/drawing/2014/main" id="{B1F0DDC2-4E4F-453C-A75D-7B4EEC95A68F}"/>
              </a:ext>
            </a:extLst>
          </p:cNvPr>
          <p:cNvSpPr txBox="1"/>
          <p:nvPr/>
        </p:nvSpPr>
        <p:spPr>
          <a:xfrm>
            <a:off x="7092280" y="4366845"/>
            <a:ext cx="133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MNSOL alcohols</a:t>
            </a:r>
            <a:endParaRPr lang="en-US" b="1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23528" y="5661248"/>
            <a:ext cx="58145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200" dirty="0" smtClean="0"/>
              <a:t>N</a:t>
            </a:r>
            <a:r>
              <a:rPr lang="de-DE" sz="1200" dirty="0"/>
              <a:t>. </a:t>
            </a:r>
            <a:r>
              <a:rPr lang="de-DE" sz="1200" dirty="0" err="1"/>
              <a:t>Tielker</a:t>
            </a:r>
            <a:r>
              <a:rPr lang="de-DE" sz="1200" dirty="0"/>
              <a:t>, L. Eberlein, S. </a:t>
            </a:r>
            <a:r>
              <a:rPr lang="de-DE" sz="1200" dirty="0" err="1"/>
              <a:t>Güssregen</a:t>
            </a:r>
            <a:r>
              <a:rPr lang="de-DE" sz="1200" dirty="0"/>
              <a:t>, S. M. Kast, </a:t>
            </a:r>
            <a:r>
              <a:rPr lang="de-DE" sz="1200" i="1" dirty="0"/>
              <a:t>J. </a:t>
            </a:r>
            <a:r>
              <a:rPr lang="de-DE" sz="1200" i="1" dirty="0" err="1"/>
              <a:t>Comput</a:t>
            </a:r>
            <a:r>
              <a:rPr lang="de-DE" sz="1200" i="1" dirty="0"/>
              <a:t>.-</a:t>
            </a:r>
            <a:r>
              <a:rPr lang="de-DE" sz="1200" i="1" dirty="0" err="1"/>
              <a:t>Aided</a:t>
            </a:r>
            <a:r>
              <a:rPr lang="de-DE" sz="1200" i="1" dirty="0"/>
              <a:t> Mol. Des. </a:t>
            </a:r>
            <a:r>
              <a:rPr lang="de-DE" sz="1200" dirty="0"/>
              <a:t>32</a:t>
            </a:r>
            <a:r>
              <a:rPr lang="de-DE" sz="1200" i="1" dirty="0"/>
              <a:t>, </a:t>
            </a:r>
            <a:r>
              <a:rPr lang="de-DE" sz="1200" dirty="0"/>
              <a:t>1151 (2018</a:t>
            </a:r>
            <a:r>
              <a:rPr lang="de-DE" sz="1200" dirty="0" smtClean="0"/>
              <a:t>)</a:t>
            </a:r>
          </a:p>
          <a:p>
            <a:r>
              <a:rPr lang="de-DE" sz="1200" dirty="0"/>
              <a:t>C. P. Kelly, C. J. Cramer, D</a:t>
            </a:r>
            <a:r>
              <a:rPr lang="de-DE" sz="1200" dirty="0" smtClean="0"/>
              <a:t>. G</a:t>
            </a:r>
            <a:r>
              <a:rPr lang="de-DE" sz="1200" dirty="0"/>
              <a:t>. </a:t>
            </a:r>
            <a:r>
              <a:rPr lang="de-DE" sz="1200" dirty="0" err="1"/>
              <a:t>Truhlar</a:t>
            </a:r>
            <a:r>
              <a:rPr lang="de-DE" sz="1200" dirty="0"/>
              <a:t>, </a:t>
            </a:r>
            <a:r>
              <a:rPr lang="de-DE" sz="1200" i="1" dirty="0"/>
              <a:t>J. Chem. </a:t>
            </a:r>
            <a:r>
              <a:rPr lang="de-DE" sz="1200" i="1" dirty="0" err="1"/>
              <a:t>Theory</a:t>
            </a:r>
            <a:r>
              <a:rPr lang="de-DE" sz="1200" i="1" dirty="0"/>
              <a:t> </a:t>
            </a:r>
            <a:r>
              <a:rPr lang="de-DE" sz="1200" i="1" dirty="0" err="1"/>
              <a:t>Comput</a:t>
            </a:r>
            <a:r>
              <a:rPr lang="de-DE" sz="1200" i="1" dirty="0"/>
              <a:t>.</a:t>
            </a:r>
            <a:r>
              <a:rPr lang="de-DE" sz="1200" dirty="0"/>
              <a:t> 1, 1133 (2005</a:t>
            </a:r>
            <a:r>
              <a:rPr lang="de-DE" sz="1200" dirty="0" smtClean="0"/>
              <a:t>)</a:t>
            </a:r>
            <a:endParaRPr lang="de-DE" sz="1200" dirty="0" smtClean="0"/>
          </a:p>
          <a:p>
            <a:r>
              <a:rPr lang="en-US" sz="1200" dirty="0" smtClean="0">
                <a:cs typeface="Times New Roman" pitchFamily="18" charset="0"/>
              </a:rPr>
              <a:t>W. L. Jorgensen, </a:t>
            </a:r>
            <a:r>
              <a:rPr lang="en-US" sz="1200" i="1" dirty="0" smtClean="0">
                <a:cs typeface="Times New Roman" pitchFamily="18" charset="0"/>
              </a:rPr>
              <a:t>J. Phys. Chem</a:t>
            </a:r>
            <a:r>
              <a:rPr lang="en-US" sz="1200" dirty="0" smtClean="0">
                <a:cs typeface="Times New Roman" pitchFamily="18" charset="0"/>
              </a:rPr>
              <a:t>. 90, 1276 (1986)</a:t>
            </a:r>
            <a:endParaRPr lang="en-US" sz="12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64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SAMPL5 with SAMPL6 setup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309880" y="1011792"/>
            <a:ext cx="8496932" cy="5295787"/>
            <a:chOff x="309880" y="1011792"/>
            <a:chExt cx="8496932" cy="5295787"/>
          </a:xfrm>
        </p:grpSpPr>
        <p:sp>
          <p:nvSpPr>
            <p:cNvPr id="23" name="Text Box 37"/>
            <p:cNvSpPr txBox="1">
              <a:spLocks noChangeArrowheads="1"/>
            </p:cNvSpPr>
            <p:nvPr/>
          </p:nvSpPr>
          <p:spPr bwMode="auto">
            <a:xfrm>
              <a:off x="309880" y="1011792"/>
              <a:ext cx="822256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74663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lvl="0" indent="0">
                <a:spcBef>
                  <a:spcPts val="0"/>
                </a:spcBef>
                <a:spcAft>
                  <a:spcPts val="600"/>
                </a:spcAft>
              </a:pPr>
              <a:r>
                <a:rPr lang="en-US" sz="2000" b="1" dirty="0" smtClean="0">
                  <a:latin typeface="+mn-lt"/>
                </a:rPr>
                <a:t>Results </a:t>
              </a:r>
              <a:r>
                <a:rPr lang="en-US" sz="2000" b="1" dirty="0" smtClean="0">
                  <a:solidFill>
                    <a:prstClr val="black"/>
                  </a:solidFill>
                  <a:latin typeface="Calibri"/>
                </a:rPr>
                <a:t>– </a:t>
              </a:r>
              <a:r>
                <a:rPr lang="en-US" sz="2000" b="1" dirty="0">
                  <a:solidFill>
                    <a:prstClr val="black"/>
                  </a:solidFill>
                  <a:latin typeface="Calibri"/>
                  <a:sym typeface="Symbol"/>
                </a:rPr>
                <a:t>log </a:t>
              </a:r>
              <a:r>
                <a:rPr lang="en-US" sz="2000" b="1" i="1" dirty="0" smtClean="0">
                  <a:solidFill>
                    <a:prstClr val="black"/>
                  </a:solidFill>
                  <a:latin typeface="Calibri"/>
                  <a:sym typeface="Symbol"/>
                </a:rPr>
                <a:t>D</a:t>
              </a:r>
              <a:r>
                <a:rPr lang="en-US" sz="2000" b="1" baseline="-25000" dirty="0" smtClean="0">
                  <a:solidFill>
                    <a:prstClr val="black"/>
                  </a:solidFill>
                  <a:latin typeface="Calibri"/>
                  <a:sym typeface="Symbol"/>
                </a:rPr>
                <a:t>7.4</a:t>
              </a:r>
              <a:r>
                <a:rPr lang="en-US" sz="2000" b="1" dirty="0" smtClean="0">
                  <a:solidFill>
                    <a:prstClr val="black"/>
                  </a:solidFill>
                  <a:latin typeface="Calibri"/>
                  <a:sym typeface="Symbol"/>
                </a:rPr>
                <a:t>(water/cyclohexane), batches 0+1+2</a:t>
              </a:r>
              <a:endParaRPr lang="en-US" sz="2000" b="1" baseline="-25000" dirty="0" smtClean="0">
                <a:latin typeface="+mn-lt"/>
              </a:endParaRP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323528" y="5661248"/>
              <a:ext cx="848328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1200" dirty="0"/>
                <a:t>N. </a:t>
              </a:r>
              <a:r>
                <a:rPr lang="de-DE" sz="1200" dirty="0" err="1"/>
                <a:t>Tielker</a:t>
              </a:r>
              <a:r>
                <a:rPr lang="de-DE" sz="1200" dirty="0"/>
                <a:t>, L. Eberlein, S. </a:t>
              </a:r>
              <a:r>
                <a:rPr lang="de-DE" sz="1200" dirty="0" err="1"/>
                <a:t>Güssregen</a:t>
              </a:r>
              <a:r>
                <a:rPr lang="de-DE" sz="1200" dirty="0"/>
                <a:t>, S. M. Kast, </a:t>
              </a:r>
              <a:r>
                <a:rPr lang="de-DE" sz="1200" i="1" dirty="0"/>
                <a:t>J. </a:t>
              </a:r>
              <a:r>
                <a:rPr lang="de-DE" sz="1200" i="1" dirty="0" err="1"/>
                <a:t>Comput</a:t>
              </a:r>
              <a:r>
                <a:rPr lang="de-DE" sz="1200" i="1" dirty="0"/>
                <a:t>.-</a:t>
              </a:r>
              <a:r>
                <a:rPr lang="de-DE" sz="1200" i="1" dirty="0" err="1"/>
                <a:t>Aided</a:t>
              </a:r>
              <a:r>
                <a:rPr lang="de-DE" sz="1200" i="1" dirty="0"/>
                <a:t> Mol. Des. </a:t>
              </a:r>
              <a:r>
                <a:rPr lang="de-DE" sz="1200" dirty="0"/>
                <a:t>32</a:t>
              </a:r>
              <a:r>
                <a:rPr lang="de-DE" sz="1200" i="1" dirty="0"/>
                <a:t>, </a:t>
              </a:r>
              <a:r>
                <a:rPr lang="de-DE" sz="1200" dirty="0"/>
                <a:t>1151 (2018</a:t>
              </a:r>
              <a:r>
                <a:rPr lang="de-DE" sz="1200" dirty="0" smtClean="0"/>
                <a:t>)</a:t>
              </a:r>
            </a:p>
            <a:p>
              <a:r>
                <a:rPr lang="de-DE" sz="1200" dirty="0" smtClean="0"/>
                <a:t>A. </a:t>
              </a:r>
              <a:r>
                <a:rPr lang="de-DE" sz="1200" dirty="0" err="1" smtClean="0"/>
                <a:t>Klamt</a:t>
              </a:r>
              <a:r>
                <a:rPr lang="de-DE" sz="1200" dirty="0" smtClean="0"/>
                <a:t>, F. Eckert, J. </a:t>
              </a:r>
              <a:r>
                <a:rPr lang="de-DE" sz="1200" dirty="0" err="1" smtClean="0"/>
                <a:t>Reinisch</a:t>
              </a:r>
              <a:r>
                <a:rPr lang="de-DE" sz="1200" dirty="0" smtClean="0"/>
                <a:t>, K. Wichmann, </a:t>
              </a:r>
              <a:r>
                <a:rPr lang="de-DE" sz="1200" i="1" dirty="0" smtClean="0"/>
                <a:t>J</a:t>
              </a:r>
              <a:r>
                <a:rPr lang="de-DE" sz="1200" i="1" dirty="0"/>
                <a:t>. </a:t>
              </a:r>
              <a:r>
                <a:rPr lang="de-DE" sz="1200" i="1" dirty="0" err="1"/>
                <a:t>Comput</a:t>
              </a:r>
              <a:r>
                <a:rPr lang="de-DE" sz="1200" i="1" dirty="0"/>
                <a:t>.-</a:t>
              </a:r>
              <a:r>
                <a:rPr lang="de-DE" sz="1200" i="1" dirty="0" err="1"/>
                <a:t>Aided</a:t>
              </a:r>
              <a:r>
                <a:rPr lang="de-DE" sz="1200" i="1" dirty="0"/>
                <a:t> Mol. Des. </a:t>
              </a:r>
              <a:r>
                <a:rPr lang="de-DE" sz="1200" dirty="0" smtClean="0"/>
                <a:t>30</a:t>
              </a:r>
              <a:r>
                <a:rPr lang="de-DE" sz="1200" i="1" dirty="0" smtClean="0"/>
                <a:t>, </a:t>
              </a:r>
              <a:r>
                <a:rPr lang="de-DE" sz="1200" dirty="0" smtClean="0"/>
                <a:t>959 </a:t>
              </a:r>
              <a:r>
                <a:rPr lang="de-DE" sz="1200" dirty="0"/>
                <a:t>(</a:t>
              </a:r>
              <a:r>
                <a:rPr lang="de-DE" sz="1200" dirty="0" smtClean="0"/>
                <a:t>2016)</a:t>
              </a:r>
              <a:endParaRPr lang="de-DE" sz="1200" dirty="0"/>
            </a:p>
            <a:p>
              <a:r>
                <a:rPr lang="de-DE" sz="1200" dirty="0" smtClean="0"/>
                <a:t>N</a:t>
              </a:r>
              <a:r>
                <a:rPr lang="de-DE" sz="1200" dirty="0"/>
                <a:t>. </a:t>
              </a:r>
              <a:r>
                <a:rPr lang="de-DE" sz="1200" dirty="0" err="1"/>
                <a:t>Tielker</a:t>
              </a:r>
              <a:r>
                <a:rPr lang="de-DE" sz="1200" dirty="0"/>
                <a:t>, D. </a:t>
              </a:r>
              <a:r>
                <a:rPr lang="de-DE" sz="1200" dirty="0" err="1"/>
                <a:t>Tomazic</a:t>
              </a:r>
              <a:r>
                <a:rPr lang="de-DE" sz="1200" dirty="0"/>
                <a:t>, J. Heil, T. Kloss, S. Ehrhart, S. </a:t>
              </a:r>
              <a:r>
                <a:rPr lang="de-DE" sz="1200" dirty="0" err="1"/>
                <a:t>Güssregen</a:t>
              </a:r>
              <a:r>
                <a:rPr lang="de-DE" sz="1200" dirty="0"/>
                <a:t>, K. F. Schmidt, S. M. Kast, </a:t>
              </a:r>
              <a:r>
                <a:rPr lang="de-DE" sz="1200" i="1" dirty="0"/>
                <a:t>J. </a:t>
              </a:r>
              <a:r>
                <a:rPr lang="de-DE" sz="1200" i="1" dirty="0" err="1"/>
                <a:t>Comput</a:t>
              </a:r>
              <a:r>
                <a:rPr lang="de-DE" sz="1200" i="1" dirty="0"/>
                <a:t>.-</a:t>
              </a:r>
              <a:r>
                <a:rPr lang="de-DE" sz="1200" i="1" dirty="0" err="1"/>
                <a:t>Aided</a:t>
              </a:r>
              <a:r>
                <a:rPr lang="de-DE" sz="1200" i="1" dirty="0"/>
                <a:t> </a:t>
              </a:r>
              <a:r>
                <a:rPr lang="de-DE" sz="1200" i="1" dirty="0" err="1"/>
                <a:t>Molec</a:t>
              </a:r>
              <a:r>
                <a:rPr lang="de-DE" sz="1200" i="1" dirty="0"/>
                <a:t>. Des.</a:t>
              </a:r>
              <a:r>
                <a:rPr lang="de-DE" sz="1200" dirty="0"/>
                <a:t> </a:t>
              </a:r>
              <a:r>
                <a:rPr lang="de-DE" sz="1200" dirty="0" smtClean="0"/>
                <a:t>30</a:t>
              </a:r>
              <a:r>
                <a:rPr lang="de-DE" sz="1200" dirty="0"/>
                <a:t>, </a:t>
              </a:r>
              <a:r>
                <a:rPr lang="de-DE" sz="1200" dirty="0" smtClean="0"/>
                <a:t>1035 (2016</a:t>
              </a:r>
              <a:r>
                <a:rPr lang="de-DE" sz="1200" dirty="0" smtClean="0"/>
                <a:t>)</a:t>
              </a:r>
            </a:p>
          </p:txBody>
        </p:sp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2564904"/>
              <a:ext cx="3096344" cy="2982775"/>
            </a:xfrm>
            <a:prstGeom prst="rect">
              <a:avLst/>
            </a:prstGeom>
          </p:spPr>
        </p:pic>
        <p:sp>
          <p:nvSpPr>
            <p:cNvPr id="16" name="Text Box 37"/>
            <p:cNvSpPr txBox="1">
              <a:spLocks noChangeArrowheads="1"/>
            </p:cNvSpPr>
            <p:nvPr/>
          </p:nvSpPr>
          <p:spPr bwMode="auto">
            <a:xfrm>
              <a:off x="755576" y="1570440"/>
              <a:ext cx="3600400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74663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177800" lvl="0" indent="0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i="1" dirty="0" smtClean="0">
                  <a:solidFill>
                    <a:prstClr val="black"/>
                  </a:solidFill>
                  <a:latin typeface="Calibri"/>
                  <a:sym typeface="Symbol"/>
                </a:rPr>
                <a:t>SAMPL5 setup</a:t>
              </a:r>
              <a:br>
                <a:rPr lang="en-US" sz="1800" i="1" dirty="0" smtClean="0">
                  <a:solidFill>
                    <a:prstClr val="black"/>
                  </a:solidFill>
                  <a:latin typeface="Calibri"/>
                  <a:sym typeface="Symbol"/>
                </a:rPr>
              </a:br>
              <a:r>
                <a:rPr lang="en-US" sz="1800" dirty="0">
                  <a:latin typeface="Calibri"/>
                  <a:sym typeface="Symbol"/>
                </a:rPr>
                <a:t>p</a:t>
              </a:r>
              <a:r>
                <a:rPr lang="en-US" sz="1800" dirty="0" smtClean="0">
                  <a:latin typeface="Calibri"/>
                  <a:sym typeface="Symbol"/>
                </a:rPr>
                <a:t>oint charges, 3-par </a:t>
              </a:r>
              <a:r>
                <a:rPr lang="en-US" sz="1800" dirty="0" smtClean="0">
                  <a:latin typeface="Calibri"/>
                  <a:sym typeface="Symbol"/>
                </a:rPr>
                <a:t>water,</a:t>
              </a:r>
              <a:br>
                <a:rPr lang="en-US" sz="1800" dirty="0" smtClean="0">
                  <a:latin typeface="Calibri"/>
                  <a:sym typeface="Symbol"/>
                </a:rPr>
              </a:br>
              <a:r>
                <a:rPr lang="en-US" sz="1800" dirty="0" smtClean="0">
                  <a:latin typeface="Calibri"/>
                  <a:sym typeface="Symbol"/>
                </a:rPr>
                <a:t>single conformation </a:t>
              </a:r>
              <a:endParaRPr lang="en-US" sz="1800" b="1" baseline="-25000" dirty="0" smtClean="0">
                <a:solidFill>
                  <a:srgbClr val="C00000"/>
                </a:solidFill>
                <a:latin typeface="Calibri"/>
              </a:endParaRPr>
            </a:p>
          </p:txBody>
        </p:sp>
        <p:sp>
          <p:nvSpPr>
            <p:cNvPr id="17" name="Text Box 37"/>
            <p:cNvSpPr txBox="1">
              <a:spLocks noChangeArrowheads="1"/>
            </p:cNvSpPr>
            <p:nvPr/>
          </p:nvSpPr>
          <p:spPr bwMode="auto">
            <a:xfrm>
              <a:off x="2771800" y="4365104"/>
              <a:ext cx="136815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74663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>
                <a:spcBef>
                  <a:spcPts val="0"/>
                </a:spcBef>
                <a:spcAft>
                  <a:spcPts val="600"/>
                </a:spcAft>
              </a:pPr>
              <a:r>
                <a:rPr lang="en-US" sz="1600" b="1" dirty="0" smtClean="0">
                  <a:solidFill>
                    <a:srgbClr val="000099"/>
                  </a:solidFill>
                  <a:latin typeface="+mn-lt"/>
                </a:rPr>
                <a:t>RMSE 2.02</a:t>
              </a: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4211960" y="1583214"/>
            <a:ext cx="4392488" cy="4005845"/>
            <a:chOff x="4211960" y="1583214"/>
            <a:chExt cx="4392488" cy="4005845"/>
          </a:xfrm>
        </p:grpSpPr>
        <p:sp>
          <p:nvSpPr>
            <p:cNvPr id="18" name="Text Box 37"/>
            <p:cNvSpPr txBox="1">
              <a:spLocks noChangeArrowheads="1"/>
            </p:cNvSpPr>
            <p:nvPr/>
          </p:nvSpPr>
          <p:spPr bwMode="auto">
            <a:xfrm>
              <a:off x="4211960" y="1583214"/>
              <a:ext cx="4392488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74663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177800" lvl="0" indent="0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i="1" dirty="0" smtClean="0">
                  <a:solidFill>
                    <a:prstClr val="black"/>
                  </a:solidFill>
                  <a:latin typeface="Calibri"/>
                  <a:sym typeface="Symbol"/>
                </a:rPr>
                <a:t>SAMPL6 setup</a:t>
              </a:r>
              <a:br>
                <a:rPr lang="en-US" sz="1800" i="1" dirty="0" smtClean="0">
                  <a:solidFill>
                    <a:prstClr val="black"/>
                  </a:solidFill>
                  <a:latin typeface="Calibri"/>
                  <a:sym typeface="Symbol"/>
                </a:rPr>
              </a:br>
              <a:r>
                <a:rPr lang="en-US" sz="1800" dirty="0" smtClean="0">
                  <a:latin typeface="Calibri"/>
                  <a:sym typeface="Symbol"/>
                </a:rPr>
                <a:t>exact periodicity-corrected electrostatics, 2-par water</a:t>
              </a:r>
              <a:r>
                <a:rPr lang="en-US" sz="1800" dirty="0" smtClean="0">
                  <a:latin typeface="Calibri"/>
                  <a:sym typeface="Symbol"/>
                </a:rPr>
                <a:t>, partition function &lt; 5 kcal/</a:t>
              </a:r>
              <a:r>
                <a:rPr lang="en-US" sz="1800" dirty="0" err="1" smtClean="0">
                  <a:latin typeface="Calibri"/>
                  <a:sym typeface="Symbol"/>
                </a:rPr>
                <a:t>mol</a:t>
              </a:r>
              <a:r>
                <a:rPr lang="en-US" sz="1800" dirty="0" smtClean="0">
                  <a:latin typeface="Calibri"/>
                  <a:sym typeface="Symbol"/>
                </a:rPr>
                <a:t> </a:t>
              </a:r>
              <a:endParaRPr lang="en-US" sz="1800" b="1" baseline="-25000" dirty="0" smtClean="0">
                <a:solidFill>
                  <a:srgbClr val="C00000"/>
                </a:solidFill>
                <a:latin typeface="Calibri"/>
              </a:endParaRPr>
            </a:p>
          </p:txBody>
        </p:sp>
        <p:pic>
          <p:nvPicPr>
            <p:cNvPr id="34201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99992" y="2565087"/>
              <a:ext cx="3123902" cy="3023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 Box 37"/>
            <p:cNvSpPr txBox="1">
              <a:spLocks noChangeArrowheads="1"/>
            </p:cNvSpPr>
            <p:nvPr/>
          </p:nvSpPr>
          <p:spPr bwMode="auto">
            <a:xfrm>
              <a:off x="6444208" y="4365104"/>
              <a:ext cx="136815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74663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>
                <a:spcBef>
                  <a:spcPts val="0"/>
                </a:spcBef>
                <a:spcAft>
                  <a:spcPts val="600"/>
                </a:spcAft>
              </a:pPr>
              <a:r>
                <a:rPr lang="en-US" sz="1600" b="1" dirty="0" smtClean="0">
                  <a:solidFill>
                    <a:srgbClr val="C00000"/>
                  </a:solidFill>
                  <a:latin typeface="+mn-lt"/>
                </a:rPr>
                <a:t>RMSE </a:t>
              </a:r>
              <a:r>
                <a:rPr lang="en-US" sz="1600" b="1" dirty="0" smtClean="0">
                  <a:solidFill>
                    <a:srgbClr val="C00000"/>
                  </a:solidFill>
                  <a:latin typeface="+mn-lt"/>
                </a:rPr>
                <a:t>2.53</a:t>
              </a:r>
              <a:endParaRPr lang="en-US" sz="1600" b="1" dirty="0" smtClean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11" name="Ellipse 10">
              <a:extLst>
                <a:ext uri="{FF2B5EF4-FFF2-40B4-BE49-F238E27FC236}">
                  <a16:creationId xmlns="" xmlns:a16="http://schemas.microsoft.com/office/drawing/2014/main" id="{EDFC2058-9BA6-468F-AF6F-68C2021A0F4E}"/>
                </a:ext>
              </a:extLst>
            </p:cNvPr>
            <p:cNvSpPr/>
            <p:nvPr/>
          </p:nvSpPr>
          <p:spPr>
            <a:xfrm>
              <a:off x="5854496" y="4193792"/>
              <a:ext cx="432048" cy="1152128"/>
            </a:xfrm>
            <a:prstGeom prst="ellipse">
              <a:avLst/>
            </a:prstGeom>
            <a:noFill/>
            <a:ln w="285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63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SAMPL2 with SAMPL6 setup (and beyond)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sp>
        <p:nvSpPr>
          <p:cNvPr id="23" name="Text Box 37"/>
          <p:cNvSpPr txBox="1">
            <a:spLocks noChangeArrowheads="1"/>
          </p:cNvSpPr>
          <p:nvPr/>
        </p:nvSpPr>
        <p:spPr bwMode="auto">
          <a:xfrm>
            <a:off x="309880" y="1011792"/>
            <a:ext cx="82225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latin typeface="+mn-lt"/>
              </a:rPr>
              <a:t>Results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– </a:t>
            </a:r>
            <a:r>
              <a:rPr lang="en-US" sz="2000" b="1" dirty="0" err="1" smtClean="0">
                <a:solidFill>
                  <a:prstClr val="black"/>
                </a:solidFill>
                <a:latin typeface="Calibri"/>
                <a:sym typeface="Symbol"/>
              </a:rPr>
              <a:t>Tautomers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 (</a:t>
            </a:r>
            <a:r>
              <a:rPr lang="en-US" sz="2000" b="1" dirty="0">
                <a:solidFill>
                  <a:srgbClr val="000099"/>
                </a:solidFill>
                <a:latin typeface="Calibri"/>
              </a:rPr>
              <a:t>explanatory: 5-rings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 / 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obscure: 6-rings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)</a:t>
            </a:r>
            <a:endParaRPr lang="en-US" sz="2000" b="1" baseline="-25000" dirty="0" smtClean="0">
              <a:latin typeface="+mn-lt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23528" y="5775647"/>
            <a:ext cx="58145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200" dirty="0"/>
              <a:t>N. </a:t>
            </a:r>
            <a:r>
              <a:rPr lang="de-DE" sz="1200" dirty="0" err="1"/>
              <a:t>Tielker</a:t>
            </a:r>
            <a:r>
              <a:rPr lang="de-DE" sz="1200" dirty="0"/>
              <a:t>, L. Eberlein, S. </a:t>
            </a:r>
            <a:r>
              <a:rPr lang="de-DE" sz="1200" dirty="0" err="1"/>
              <a:t>Güssregen</a:t>
            </a:r>
            <a:r>
              <a:rPr lang="de-DE" sz="1200" dirty="0"/>
              <a:t>, S. M. Kast, </a:t>
            </a:r>
            <a:r>
              <a:rPr lang="de-DE" sz="1200" i="1" dirty="0"/>
              <a:t>J. </a:t>
            </a:r>
            <a:r>
              <a:rPr lang="de-DE" sz="1200" i="1" dirty="0" err="1"/>
              <a:t>Comput</a:t>
            </a:r>
            <a:r>
              <a:rPr lang="de-DE" sz="1200" i="1" dirty="0"/>
              <a:t>.-</a:t>
            </a:r>
            <a:r>
              <a:rPr lang="de-DE" sz="1200" i="1" dirty="0" err="1"/>
              <a:t>Aided</a:t>
            </a:r>
            <a:r>
              <a:rPr lang="de-DE" sz="1200" i="1" dirty="0"/>
              <a:t> Mol. Des. </a:t>
            </a:r>
            <a:r>
              <a:rPr lang="de-DE" sz="1200" dirty="0"/>
              <a:t>32</a:t>
            </a:r>
            <a:r>
              <a:rPr lang="de-DE" sz="1200" i="1" dirty="0"/>
              <a:t>, </a:t>
            </a:r>
            <a:r>
              <a:rPr lang="de-DE" sz="1200" dirty="0"/>
              <a:t>1151 (2018)</a:t>
            </a:r>
          </a:p>
          <a:p>
            <a:r>
              <a:rPr lang="de-DE" sz="1200" dirty="0"/>
              <a:t>S. M. Kast, J. Heil, S. </a:t>
            </a:r>
            <a:r>
              <a:rPr lang="de-DE" sz="1200" dirty="0" err="1"/>
              <a:t>Güssregen</a:t>
            </a:r>
            <a:r>
              <a:rPr lang="de-DE" sz="1200" dirty="0"/>
              <a:t>, K. F. Schmidt, </a:t>
            </a:r>
            <a:r>
              <a:rPr lang="de-DE" sz="1200" i="1" dirty="0"/>
              <a:t>J. </a:t>
            </a:r>
            <a:r>
              <a:rPr lang="de-DE" sz="1200" i="1" dirty="0" err="1"/>
              <a:t>Comput</a:t>
            </a:r>
            <a:r>
              <a:rPr lang="de-DE" sz="1200" i="1" dirty="0"/>
              <a:t>.-</a:t>
            </a:r>
            <a:r>
              <a:rPr lang="de-DE" sz="1200" i="1" dirty="0" err="1"/>
              <a:t>Aided</a:t>
            </a:r>
            <a:r>
              <a:rPr lang="de-DE" sz="1200" i="1" dirty="0"/>
              <a:t> Mol. Des. </a:t>
            </a:r>
            <a:r>
              <a:rPr lang="de-DE" sz="1200" dirty="0"/>
              <a:t>24, 343 (2010)</a:t>
            </a:r>
            <a:endParaRPr lang="en-US" sz="1200" dirty="0">
              <a:cs typeface="Times New Roman" pitchFamily="18" charset="0"/>
            </a:endParaRPr>
          </a:p>
          <a:p>
            <a:endParaRPr lang="de-DE" sz="1200" dirty="0" smtClean="0"/>
          </a:p>
        </p:txBody>
      </p:sp>
      <p:sp>
        <p:nvSpPr>
          <p:cNvPr id="16" name="Text Box 37"/>
          <p:cNvSpPr txBox="1">
            <a:spLocks noChangeArrowheads="1"/>
          </p:cNvSpPr>
          <p:nvPr/>
        </p:nvSpPr>
        <p:spPr bwMode="auto">
          <a:xfrm>
            <a:off x="467544" y="1988840"/>
            <a:ext cx="3600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77800" lvl="0" indent="0">
              <a:spcBef>
                <a:spcPts val="0"/>
              </a:spcBef>
              <a:spcAft>
                <a:spcPts val="600"/>
              </a:spcAft>
            </a:pPr>
            <a:r>
              <a:rPr lang="en-US" sz="1800" i="1" dirty="0" smtClean="0">
                <a:solidFill>
                  <a:prstClr val="black"/>
                </a:solidFill>
                <a:latin typeface="Calibri"/>
                <a:sym typeface="Symbol"/>
              </a:rPr>
              <a:t>SAMPL2 setup</a:t>
            </a:r>
            <a:br>
              <a:rPr lang="en-US" sz="1800" i="1" dirty="0" smtClean="0">
                <a:solidFill>
                  <a:prstClr val="black"/>
                </a:solidFill>
                <a:latin typeface="Calibri"/>
                <a:sym typeface="Symbol"/>
              </a:rPr>
            </a:br>
            <a:r>
              <a:rPr lang="en-US" sz="1800" dirty="0">
                <a:latin typeface="Calibri"/>
                <a:sym typeface="Symbol"/>
              </a:rPr>
              <a:t>p</a:t>
            </a:r>
            <a:r>
              <a:rPr lang="en-US" sz="1800" dirty="0" smtClean="0">
                <a:latin typeface="Calibri"/>
                <a:sym typeface="Symbol"/>
              </a:rPr>
              <a:t>oint charges,</a:t>
            </a:r>
            <a:br>
              <a:rPr lang="en-US" sz="1800" dirty="0" smtClean="0">
                <a:latin typeface="Calibri"/>
                <a:sym typeface="Symbol"/>
              </a:rPr>
            </a:br>
            <a:r>
              <a:rPr lang="en-US" sz="1800" dirty="0" smtClean="0">
                <a:latin typeface="Calibri"/>
                <a:sym typeface="Symbol"/>
              </a:rPr>
              <a:t>no PMV correction </a:t>
            </a:r>
            <a:endParaRPr lang="en-US" sz="1800" b="1" baseline="-25000" dirty="0" smtClean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10" name="Picture 45" descr="pcm_esp_1-6+10-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33" y="3032626"/>
            <a:ext cx="2645296" cy="248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1331640" y="3198128"/>
            <a:ext cx="12961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rgbClr val="000099"/>
                </a:solidFill>
                <a:latin typeface="+mn-lt"/>
              </a:rPr>
              <a:t>RMSE 0.57</a:t>
            </a:r>
          </a:p>
        </p:txBody>
      </p:sp>
      <p:sp>
        <p:nvSpPr>
          <p:cNvPr id="14" name="Text Box 37"/>
          <p:cNvSpPr txBox="1">
            <a:spLocks noChangeArrowheads="1"/>
          </p:cNvSpPr>
          <p:nvPr/>
        </p:nvSpPr>
        <p:spPr bwMode="auto">
          <a:xfrm>
            <a:off x="1893479" y="4688810"/>
            <a:ext cx="12961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rgbClr val="C00000"/>
                </a:solidFill>
                <a:latin typeface="+mn-lt"/>
              </a:rPr>
              <a:t>RMSE 2.91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3275856" y="1988840"/>
            <a:ext cx="2880320" cy="3516162"/>
            <a:chOff x="3275856" y="1988840"/>
            <a:chExt cx="2880320" cy="3516162"/>
          </a:xfrm>
        </p:grpSpPr>
        <p:sp>
          <p:nvSpPr>
            <p:cNvPr id="18" name="Text Box 37"/>
            <p:cNvSpPr txBox="1">
              <a:spLocks noChangeArrowheads="1"/>
            </p:cNvSpPr>
            <p:nvPr/>
          </p:nvSpPr>
          <p:spPr bwMode="auto">
            <a:xfrm>
              <a:off x="3275856" y="1988840"/>
              <a:ext cx="2880320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74663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177800" lvl="0" indent="0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i="1" dirty="0" smtClean="0">
                  <a:solidFill>
                    <a:prstClr val="black"/>
                  </a:solidFill>
                  <a:latin typeface="Calibri"/>
                  <a:sym typeface="Symbol"/>
                </a:rPr>
                <a:t>SAMPL6 setup</a:t>
              </a:r>
              <a:br>
                <a:rPr lang="en-US" sz="1800" i="1" dirty="0" smtClean="0">
                  <a:solidFill>
                    <a:prstClr val="black"/>
                  </a:solidFill>
                  <a:latin typeface="Calibri"/>
                  <a:sym typeface="Symbol"/>
                </a:rPr>
              </a:br>
              <a:r>
                <a:rPr lang="en-US" sz="1800" dirty="0" smtClean="0">
                  <a:latin typeface="Calibri"/>
                  <a:sym typeface="Symbol"/>
                </a:rPr>
                <a:t>exact periodicity-corrected electrostatics, 2-par water</a:t>
              </a:r>
              <a:endParaRPr lang="en-US" sz="1800" b="1" baseline="-25000" dirty="0" smtClean="0">
                <a:solidFill>
                  <a:srgbClr val="C00000"/>
                </a:solidFill>
                <a:latin typeface="Calibri"/>
              </a:endParaRPr>
            </a:p>
          </p:txBody>
        </p:sp>
        <p:pic>
          <p:nvPicPr>
            <p:cNvPr id="34201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75856" y="3085743"/>
              <a:ext cx="2520280" cy="2419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 Box 37"/>
            <p:cNvSpPr txBox="1">
              <a:spLocks noChangeArrowheads="1"/>
            </p:cNvSpPr>
            <p:nvPr/>
          </p:nvSpPr>
          <p:spPr bwMode="auto">
            <a:xfrm>
              <a:off x="3779912" y="3198128"/>
              <a:ext cx="129614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74663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>
                <a:spcBef>
                  <a:spcPts val="0"/>
                </a:spcBef>
                <a:spcAft>
                  <a:spcPts val="600"/>
                </a:spcAft>
              </a:pPr>
              <a:r>
                <a:rPr lang="en-US" sz="1600" b="1" dirty="0" smtClean="0">
                  <a:solidFill>
                    <a:srgbClr val="000099"/>
                  </a:solidFill>
                  <a:latin typeface="+mn-lt"/>
                </a:rPr>
                <a:t>RMSE 3.36</a:t>
              </a:r>
            </a:p>
          </p:txBody>
        </p:sp>
        <p:sp>
          <p:nvSpPr>
            <p:cNvPr id="20" name="Text Box 37"/>
            <p:cNvSpPr txBox="1">
              <a:spLocks noChangeArrowheads="1"/>
            </p:cNvSpPr>
            <p:nvPr/>
          </p:nvSpPr>
          <p:spPr bwMode="auto">
            <a:xfrm>
              <a:off x="4499992" y="4688810"/>
              <a:ext cx="129614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74663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>
                <a:spcBef>
                  <a:spcPts val="0"/>
                </a:spcBef>
                <a:spcAft>
                  <a:spcPts val="600"/>
                </a:spcAft>
              </a:pPr>
              <a:r>
                <a:rPr lang="en-US" sz="1600" b="1" dirty="0" smtClean="0">
                  <a:solidFill>
                    <a:srgbClr val="C00000"/>
                  </a:solidFill>
                  <a:latin typeface="+mn-lt"/>
                </a:rPr>
                <a:t>RMSE 1.59</a:t>
              </a: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6090483" y="1441351"/>
            <a:ext cx="2898388" cy="4075881"/>
            <a:chOff x="6090483" y="1441351"/>
            <a:chExt cx="2898388" cy="4075881"/>
          </a:xfrm>
        </p:grpSpPr>
        <p:pic>
          <p:nvPicPr>
            <p:cNvPr id="342020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90483" y="3104034"/>
              <a:ext cx="2513964" cy="2413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 Box 37"/>
            <p:cNvSpPr txBox="1">
              <a:spLocks noChangeArrowheads="1"/>
            </p:cNvSpPr>
            <p:nvPr/>
          </p:nvSpPr>
          <p:spPr bwMode="auto">
            <a:xfrm>
              <a:off x="6108551" y="1441351"/>
              <a:ext cx="2880320" cy="1477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74663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177800" lvl="0" indent="0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i="1" dirty="0" smtClean="0">
                  <a:solidFill>
                    <a:prstClr val="black"/>
                  </a:solidFill>
                  <a:latin typeface="Calibri"/>
                  <a:sym typeface="Symbol"/>
                </a:rPr>
                <a:t>SAMPL6 setup</a:t>
              </a:r>
              <a:br>
                <a:rPr lang="en-US" sz="1800" i="1" dirty="0" smtClean="0">
                  <a:solidFill>
                    <a:prstClr val="black"/>
                  </a:solidFill>
                  <a:latin typeface="Calibri"/>
                  <a:sym typeface="Symbol"/>
                </a:rPr>
              </a:br>
              <a:r>
                <a:rPr lang="en-US" sz="1800" dirty="0" smtClean="0">
                  <a:latin typeface="Calibri"/>
                  <a:sym typeface="Symbol"/>
                </a:rPr>
                <a:t>exact periodicity-corrected electrostatics, 2-par water</a:t>
              </a:r>
              <a:r>
                <a:rPr lang="en-US" sz="1800" b="1" baseline="-25000" dirty="0">
                  <a:solidFill>
                    <a:srgbClr val="C00000"/>
                  </a:solidFill>
                  <a:latin typeface="Calibri"/>
                  <a:sym typeface="Symbol"/>
                </a:rPr>
                <a:t/>
              </a:r>
              <a:br>
                <a:rPr lang="en-US" sz="1800" b="1" baseline="-25000" dirty="0">
                  <a:solidFill>
                    <a:srgbClr val="C00000"/>
                  </a:solidFill>
                  <a:latin typeface="Calibri"/>
                  <a:sym typeface="Symbol"/>
                </a:rPr>
              </a:br>
              <a:r>
                <a:rPr lang="en-US" sz="1800" dirty="0" smtClean="0">
                  <a:latin typeface="Calibri"/>
                  <a:sym typeface="Symbol"/>
                </a:rPr>
                <a:t>explicit gas phase CCSD(T)/cc-</a:t>
              </a:r>
              <a:r>
                <a:rPr lang="en-US" sz="1800" dirty="0" err="1" smtClean="0">
                  <a:latin typeface="Calibri"/>
                  <a:sym typeface="Symbol"/>
                </a:rPr>
                <a:t>pVQZ</a:t>
              </a:r>
              <a:r>
                <a:rPr lang="en-US" sz="1800" dirty="0" smtClean="0">
                  <a:latin typeface="Calibri"/>
                  <a:sym typeface="Symbol"/>
                </a:rPr>
                <a:t>/thermal</a:t>
              </a:r>
            </a:p>
          </p:txBody>
        </p:sp>
        <p:sp>
          <p:nvSpPr>
            <p:cNvPr id="22" name="Text Box 37"/>
            <p:cNvSpPr txBox="1">
              <a:spLocks noChangeArrowheads="1"/>
            </p:cNvSpPr>
            <p:nvPr/>
          </p:nvSpPr>
          <p:spPr bwMode="auto">
            <a:xfrm>
              <a:off x="6660232" y="3198128"/>
              <a:ext cx="129614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74663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>
                <a:spcBef>
                  <a:spcPts val="0"/>
                </a:spcBef>
                <a:spcAft>
                  <a:spcPts val="600"/>
                </a:spcAft>
              </a:pPr>
              <a:r>
                <a:rPr lang="en-US" sz="1600" b="1" dirty="0" smtClean="0">
                  <a:solidFill>
                    <a:srgbClr val="000099"/>
                  </a:solidFill>
                  <a:latin typeface="+mn-lt"/>
                </a:rPr>
                <a:t>RMSE 2.72</a:t>
              </a:r>
            </a:p>
          </p:txBody>
        </p:sp>
        <p:sp>
          <p:nvSpPr>
            <p:cNvPr id="24" name="Text Box 37"/>
            <p:cNvSpPr txBox="1">
              <a:spLocks noChangeArrowheads="1"/>
            </p:cNvSpPr>
            <p:nvPr/>
          </p:nvSpPr>
          <p:spPr bwMode="auto">
            <a:xfrm>
              <a:off x="7308304" y="4688810"/>
              <a:ext cx="129614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74663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>
                <a:spcBef>
                  <a:spcPts val="0"/>
                </a:spcBef>
                <a:spcAft>
                  <a:spcPts val="600"/>
                </a:spcAft>
              </a:pPr>
              <a:r>
                <a:rPr lang="en-US" sz="1600" b="1" dirty="0" smtClean="0">
                  <a:solidFill>
                    <a:srgbClr val="C00000"/>
                  </a:solidFill>
                  <a:latin typeface="+mn-lt"/>
                </a:rPr>
                <a:t>RMSE 1.46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110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A SAMPL journey: From 2 over 5 to 6 and 6.II,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and back to square one</a:t>
            </a:r>
            <a:endParaRPr lang="en-US" dirty="0"/>
          </a:p>
        </p:txBody>
      </p:sp>
      <p:sp>
        <p:nvSpPr>
          <p:cNvPr id="120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4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8" name="Rectangle 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6" name="Text Box 37"/>
          <p:cNvSpPr txBox="1">
            <a:spLocks noChangeArrowheads="1"/>
          </p:cNvSpPr>
          <p:nvPr/>
        </p:nvSpPr>
        <p:spPr bwMode="auto">
          <a:xfrm>
            <a:off x="323528" y="1340768"/>
            <a:ext cx="5400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</a:pPr>
            <a:r>
              <a:rPr lang="en-US" sz="2000" b="1" dirty="0" smtClean="0">
                <a:latin typeface="+mn-lt"/>
              </a:rPr>
              <a:t>Timeline summary </a:t>
            </a:r>
            <a:r>
              <a:rPr lang="en-US" sz="2000" dirty="0" smtClean="0">
                <a:latin typeface="+mn-lt"/>
              </a:rPr>
              <a:t>in RMSE (kcal/</a:t>
            </a:r>
            <a:r>
              <a:rPr lang="en-US" sz="2000" dirty="0" err="1" smtClean="0">
                <a:latin typeface="+mn-lt"/>
              </a:rPr>
              <a:t>mol|pK</a:t>
            </a:r>
            <a:r>
              <a:rPr lang="en-US" sz="2000" dirty="0" smtClean="0">
                <a:latin typeface="+mn-lt"/>
              </a:rPr>
              <a:t>) units</a:t>
            </a:r>
            <a:endParaRPr lang="en-US" sz="2000" dirty="0" smtClean="0">
              <a:latin typeface="+mn-lt"/>
            </a:endParaRPr>
          </a:p>
        </p:txBody>
      </p:sp>
      <p:sp>
        <p:nvSpPr>
          <p:cNvPr id="17" name="Line 30"/>
          <p:cNvSpPr>
            <a:spLocks noChangeShapeType="1"/>
          </p:cNvSpPr>
          <p:nvPr/>
        </p:nvSpPr>
        <p:spPr bwMode="auto">
          <a:xfrm flipH="1" flipV="1">
            <a:off x="755576" y="1772816"/>
            <a:ext cx="1587" cy="4537075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Line 30"/>
          <p:cNvSpPr>
            <a:spLocks noChangeShapeType="1"/>
          </p:cNvSpPr>
          <p:nvPr/>
        </p:nvSpPr>
        <p:spPr bwMode="auto">
          <a:xfrm flipH="1" flipV="1">
            <a:off x="611560" y="2119208"/>
            <a:ext cx="288030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olid"/>
            <a:round/>
            <a:headEnd type="non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899592" y="1916832"/>
            <a:ext cx="2929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ym typeface="Symbol"/>
              </a:rPr>
              <a:t>2008 </a:t>
            </a:r>
            <a:r>
              <a:rPr lang="en-US" b="1" dirty="0">
                <a:solidFill>
                  <a:prstClr val="black"/>
                </a:solidFill>
              </a:rPr>
              <a:t>–</a:t>
            </a:r>
            <a:r>
              <a:rPr lang="en-US" b="1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PSE closures, EC-RISM</a:t>
            </a:r>
            <a:endParaRPr lang="de-DE" dirty="0"/>
          </a:p>
        </p:txBody>
      </p:sp>
      <p:sp>
        <p:nvSpPr>
          <p:cNvPr id="22" name="Line 30"/>
          <p:cNvSpPr>
            <a:spLocks noChangeShapeType="1"/>
          </p:cNvSpPr>
          <p:nvPr/>
        </p:nvSpPr>
        <p:spPr bwMode="auto">
          <a:xfrm flipH="1" flipV="1">
            <a:off x="611560" y="2420888"/>
            <a:ext cx="288030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olid"/>
            <a:round/>
            <a:headEnd type="non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899592" y="2222868"/>
            <a:ext cx="42051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787525" algn="l"/>
              </a:tabLst>
            </a:pPr>
            <a:r>
              <a:rPr lang="en-US" b="1" dirty="0" smtClean="0">
                <a:sym typeface="Symbol"/>
              </a:rPr>
              <a:t>2009</a:t>
            </a:r>
            <a:r>
              <a:rPr lang="en-US" b="1" dirty="0">
                <a:solidFill>
                  <a:prstClr val="black"/>
                </a:solidFill>
              </a:rPr>
              <a:t> – </a:t>
            </a:r>
            <a:r>
              <a:rPr lang="en-US" dirty="0" smtClean="0">
                <a:sym typeface="Symbol"/>
              </a:rPr>
              <a:t>SAMPL2:	</a:t>
            </a:r>
            <a:r>
              <a:rPr lang="en-US" dirty="0" err="1" smtClean="0">
                <a:sym typeface="Symbol"/>
              </a:rPr>
              <a:t>Δ</a:t>
            </a:r>
            <a:r>
              <a:rPr lang="en-US" baseline="-25000" dirty="0" err="1" smtClean="0">
                <a:sym typeface="Symbol"/>
              </a:rPr>
              <a:t>hyd</a:t>
            </a:r>
            <a:r>
              <a:rPr lang="en-US" i="1" dirty="0" err="1" smtClean="0">
                <a:sym typeface="Symbol"/>
              </a:rPr>
              <a:t>G</a:t>
            </a:r>
            <a:r>
              <a:rPr lang="en-US" i="1" dirty="0" smtClean="0">
                <a:sym typeface="Symbol"/>
              </a:rPr>
              <a:t>  </a:t>
            </a:r>
            <a:r>
              <a:rPr lang="en-US" dirty="0" smtClean="0">
                <a:latin typeface="Calibri"/>
                <a:sym typeface="Symbol"/>
              </a:rPr>
              <a:t>≈ 20.8 (training)</a:t>
            </a:r>
            <a:br>
              <a:rPr lang="en-US" dirty="0" smtClean="0">
                <a:latin typeface="Calibri"/>
                <a:sym typeface="Symbol"/>
              </a:rPr>
            </a:br>
            <a:r>
              <a:rPr lang="en-US" dirty="0" smtClean="0">
                <a:latin typeface="Calibri"/>
                <a:sym typeface="Symbol"/>
              </a:rPr>
              <a:t>	</a:t>
            </a:r>
            <a:r>
              <a:rPr lang="en-US" dirty="0" err="1" smtClean="0">
                <a:solidFill>
                  <a:srgbClr val="000099"/>
                </a:solidFill>
                <a:sym typeface="Symbol"/>
              </a:rPr>
              <a:t>Δ</a:t>
            </a:r>
            <a:r>
              <a:rPr lang="en-US" baseline="-25000" dirty="0" err="1" smtClean="0">
                <a:solidFill>
                  <a:srgbClr val="000099"/>
                </a:solidFill>
                <a:sym typeface="Symbol"/>
              </a:rPr>
              <a:t>taut</a:t>
            </a:r>
            <a:r>
              <a:rPr lang="en-US" i="1" dirty="0" err="1" smtClean="0">
                <a:solidFill>
                  <a:srgbClr val="000099"/>
                </a:solidFill>
                <a:sym typeface="Symbol"/>
              </a:rPr>
              <a:t>G</a:t>
            </a:r>
            <a:r>
              <a:rPr lang="en-US" dirty="0" smtClean="0">
                <a:solidFill>
                  <a:srgbClr val="000099"/>
                </a:solidFill>
                <a:sym typeface="Symbol"/>
              </a:rPr>
              <a:t> </a:t>
            </a:r>
            <a:r>
              <a:rPr lang="en-US" dirty="0">
                <a:solidFill>
                  <a:srgbClr val="000099"/>
                </a:solidFill>
                <a:sym typeface="Symbol"/>
              </a:rPr>
              <a:t>≈ </a:t>
            </a:r>
            <a:r>
              <a:rPr lang="en-US" dirty="0" smtClean="0">
                <a:solidFill>
                  <a:srgbClr val="000099"/>
                </a:solidFill>
                <a:sym typeface="Symbol"/>
              </a:rPr>
              <a:t>2.0</a:t>
            </a:r>
            <a:endParaRPr lang="de-DE" dirty="0">
              <a:solidFill>
                <a:srgbClr val="000099"/>
              </a:solidFill>
            </a:endParaRPr>
          </a:p>
        </p:txBody>
      </p:sp>
      <p:sp>
        <p:nvSpPr>
          <p:cNvPr id="25" name="Line 30"/>
          <p:cNvSpPr>
            <a:spLocks noChangeShapeType="1"/>
          </p:cNvSpPr>
          <p:nvPr/>
        </p:nvSpPr>
        <p:spPr bwMode="auto">
          <a:xfrm flipH="1" flipV="1">
            <a:off x="611560" y="3383414"/>
            <a:ext cx="288030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olid"/>
            <a:round/>
            <a:headEnd type="non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899592" y="3194686"/>
            <a:ext cx="41242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787525" algn="l"/>
              </a:tabLst>
            </a:pPr>
            <a:r>
              <a:rPr lang="en-US" b="1" dirty="0" smtClean="0">
                <a:sym typeface="Symbol"/>
              </a:rPr>
              <a:t>2015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– </a:t>
            </a:r>
            <a:r>
              <a:rPr lang="en-US" dirty="0" smtClean="0">
                <a:sym typeface="Symbol"/>
              </a:rPr>
              <a:t>SAMPL5: 	</a:t>
            </a:r>
            <a:r>
              <a:rPr lang="en-US" dirty="0" err="1" smtClean="0">
                <a:sym typeface="Symbol"/>
              </a:rPr>
              <a:t>Δ</a:t>
            </a:r>
            <a:r>
              <a:rPr lang="en-US" baseline="-25000" dirty="0" err="1" smtClean="0">
                <a:sym typeface="Symbol"/>
              </a:rPr>
              <a:t>hyd</a:t>
            </a:r>
            <a:r>
              <a:rPr lang="en-US" i="1" dirty="0" err="1" smtClean="0">
                <a:sym typeface="Symbol"/>
              </a:rPr>
              <a:t>G</a:t>
            </a:r>
            <a:r>
              <a:rPr lang="en-US" i="1" dirty="0" smtClean="0">
                <a:sym typeface="Symbol"/>
              </a:rPr>
              <a:t>  </a:t>
            </a:r>
            <a:r>
              <a:rPr lang="en-US" dirty="0" smtClean="0">
                <a:latin typeface="Calibri"/>
                <a:sym typeface="Symbol"/>
              </a:rPr>
              <a:t>≈ 2.4 (training)</a:t>
            </a:r>
            <a:br>
              <a:rPr lang="en-US" dirty="0" smtClean="0">
                <a:latin typeface="Calibri"/>
                <a:sym typeface="Symbol"/>
              </a:rPr>
            </a:br>
            <a:r>
              <a:rPr lang="en-US" dirty="0" smtClean="0">
                <a:latin typeface="Calibri"/>
                <a:sym typeface="Symbol"/>
              </a:rPr>
              <a:t>+</a:t>
            </a:r>
            <a:r>
              <a:rPr lang="en-US" sz="1600" dirty="0" smtClean="0">
                <a:latin typeface="Calibri"/>
                <a:sym typeface="Symbol"/>
              </a:rPr>
              <a:t>PMV correction</a:t>
            </a:r>
            <a:r>
              <a:rPr lang="en-US" dirty="0" smtClean="0">
                <a:latin typeface="Calibri"/>
                <a:sym typeface="Symbol"/>
              </a:rPr>
              <a:t>	</a:t>
            </a:r>
            <a:r>
              <a:rPr lang="en-US" dirty="0" smtClean="0">
                <a:solidFill>
                  <a:srgbClr val="000099"/>
                </a:solidFill>
                <a:sym typeface="Symbol"/>
              </a:rPr>
              <a:t>log </a:t>
            </a:r>
            <a:r>
              <a:rPr lang="en-US" i="1" dirty="0" smtClean="0">
                <a:solidFill>
                  <a:srgbClr val="000099"/>
                </a:solidFill>
                <a:sym typeface="Symbol"/>
              </a:rPr>
              <a:t>D</a:t>
            </a:r>
            <a:r>
              <a:rPr lang="en-US" dirty="0" smtClean="0">
                <a:solidFill>
                  <a:srgbClr val="000099"/>
                </a:solidFill>
                <a:sym typeface="Symbol"/>
              </a:rPr>
              <a:t> ≈ 4.6 (</a:t>
            </a:r>
            <a:r>
              <a:rPr lang="en-US" dirty="0" err="1" smtClean="0">
                <a:solidFill>
                  <a:srgbClr val="000099"/>
                </a:solidFill>
                <a:sym typeface="Symbol"/>
              </a:rPr>
              <a:t>MoKa</a:t>
            </a:r>
            <a:r>
              <a:rPr lang="en-US" dirty="0" smtClean="0">
                <a:solidFill>
                  <a:srgbClr val="000099"/>
                </a:solidFill>
                <a:sym typeface="Symbol"/>
              </a:rPr>
              <a:t>), 2.0</a:t>
            </a:r>
          </a:p>
          <a:p>
            <a:pPr>
              <a:tabLst>
                <a:tab pos="1787525" algn="l"/>
              </a:tabLst>
            </a:pPr>
            <a:r>
              <a:rPr lang="en-US" dirty="0">
                <a:sym typeface="Symbol"/>
              </a:rPr>
              <a:t>	</a:t>
            </a:r>
            <a:r>
              <a:rPr lang="en-US" dirty="0" err="1" smtClean="0">
                <a:sym typeface="Symbol"/>
              </a:rPr>
              <a:t>p</a:t>
            </a:r>
            <a:r>
              <a:rPr lang="en-US" i="1" dirty="0" err="1" smtClean="0">
                <a:sym typeface="Symbol"/>
              </a:rPr>
              <a:t>K</a:t>
            </a:r>
            <a:r>
              <a:rPr lang="en-US" baseline="-25000" dirty="0" err="1" smtClean="0">
                <a:sym typeface="Symbol"/>
              </a:rPr>
              <a:t>a</a:t>
            </a:r>
            <a:r>
              <a:rPr lang="en-US" dirty="0" smtClean="0">
                <a:sym typeface="Symbol"/>
              </a:rPr>
              <a:t> ≈ 1.5 (training)</a:t>
            </a:r>
            <a:endParaRPr lang="de-DE" dirty="0"/>
          </a:p>
        </p:txBody>
      </p:sp>
      <p:sp>
        <p:nvSpPr>
          <p:cNvPr id="27" name="Line 30"/>
          <p:cNvSpPr>
            <a:spLocks noChangeShapeType="1"/>
          </p:cNvSpPr>
          <p:nvPr/>
        </p:nvSpPr>
        <p:spPr bwMode="auto">
          <a:xfrm flipH="1" flipV="1">
            <a:off x="611560" y="4438853"/>
            <a:ext cx="288030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olid"/>
            <a:round/>
            <a:headEnd type="non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899592" y="4250125"/>
            <a:ext cx="45432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787525" algn="l"/>
              </a:tabLst>
            </a:pPr>
            <a:r>
              <a:rPr lang="en-US" b="1" dirty="0" smtClean="0">
                <a:sym typeface="Symbol"/>
              </a:rPr>
              <a:t>2017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– </a:t>
            </a:r>
            <a:r>
              <a:rPr lang="en-US" dirty="0" smtClean="0">
                <a:sym typeface="Symbol"/>
              </a:rPr>
              <a:t>SAMPL6: 	</a:t>
            </a:r>
            <a:r>
              <a:rPr lang="en-US" dirty="0" err="1" smtClean="0">
                <a:sym typeface="Symbol"/>
              </a:rPr>
              <a:t>Δ</a:t>
            </a:r>
            <a:r>
              <a:rPr lang="en-US" baseline="-25000" dirty="0" err="1" smtClean="0">
                <a:sym typeface="Symbol"/>
              </a:rPr>
              <a:t>hyd</a:t>
            </a:r>
            <a:r>
              <a:rPr lang="en-US" i="1" dirty="0" err="1" smtClean="0">
                <a:sym typeface="Symbol"/>
              </a:rPr>
              <a:t>G</a:t>
            </a:r>
            <a:r>
              <a:rPr lang="en-US" i="1" dirty="0" smtClean="0">
                <a:sym typeface="Symbol"/>
              </a:rPr>
              <a:t>  </a:t>
            </a:r>
            <a:r>
              <a:rPr lang="en-US" dirty="0" smtClean="0">
                <a:latin typeface="Calibri"/>
                <a:sym typeface="Symbol"/>
              </a:rPr>
              <a:t>≈ 2.2, 2.0</a:t>
            </a:r>
            <a:br>
              <a:rPr lang="en-US" dirty="0" smtClean="0">
                <a:latin typeface="Calibri"/>
                <a:sym typeface="Symbol"/>
              </a:rPr>
            </a:br>
            <a:r>
              <a:rPr lang="en-US" sz="1600" dirty="0" smtClean="0">
                <a:latin typeface="Calibri"/>
                <a:sym typeface="Symbol"/>
              </a:rPr>
              <a:t>+ex. electrostatics</a:t>
            </a:r>
            <a:r>
              <a:rPr lang="en-US" dirty="0" smtClean="0">
                <a:latin typeface="Calibri"/>
                <a:sym typeface="Symbol"/>
              </a:rPr>
              <a:t>	</a:t>
            </a:r>
            <a:r>
              <a:rPr lang="en-US" dirty="0" err="1" smtClean="0">
                <a:sym typeface="Symbol"/>
              </a:rPr>
              <a:t>p</a:t>
            </a:r>
            <a:r>
              <a:rPr lang="en-US" i="1" dirty="0" err="1" smtClean="0">
                <a:sym typeface="Symbol"/>
              </a:rPr>
              <a:t>K</a:t>
            </a:r>
            <a:r>
              <a:rPr lang="en-US" baseline="-25000" dirty="0" err="1" smtClean="0">
                <a:sym typeface="Symbol"/>
              </a:rPr>
              <a:t>a</a:t>
            </a:r>
            <a:r>
              <a:rPr lang="en-US" dirty="0" smtClean="0">
                <a:sym typeface="Symbol"/>
              </a:rPr>
              <a:t> ≈ 1.0 (training); 1.7, 1.1</a:t>
            </a:r>
            <a:endParaRPr lang="de-DE" dirty="0"/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 flipH="1" flipV="1">
            <a:off x="611560" y="5286686"/>
            <a:ext cx="288030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olid"/>
            <a:round/>
            <a:headEnd type="non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899592" y="5097958"/>
            <a:ext cx="43970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787525" algn="l"/>
              </a:tabLst>
            </a:pPr>
            <a:r>
              <a:rPr lang="en-US" b="1" dirty="0" smtClean="0">
                <a:sym typeface="Symbol"/>
              </a:rPr>
              <a:t>2019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– </a:t>
            </a:r>
            <a:r>
              <a:rPr lang="en-US" dirty="0" smtClean="0">
                <a:sym typeface="Symbol"/>
              </a:rPr>
              <a:t>SAMPL6.II:	log </a:t>
            </a:r>
            <a:r>
              <a:rPr lang="en-US" i="1" dirty="0">
                <a:sym typeface="Symbol"/>
              </a:rPr>
              <a:t>P</a:t>
            </a:r>
            <a:r>
              <a:rPr lang="en-US" dirty="0" smtClean="0">
                <a:sym typeface="Symbol"/>
              </a:rPr>
              <a:t> ≈ 0.5</a:t>
            </a:r>
            <a:endParaRPr lang="en-US" dirty="0" smtClean="0">
              <a:solidFill>
                <a:srgbClr val="C00000"/>
              </a:solidFill>
              <a:sym typeface="Symbol"/>
            </a:endParaRPr>
          </a:p>
          <a:p>
            <a:pPr>
              <a:tabLst>
                <a:tab pos="1787525" algn="l"/>
              </a:tabLst>
            </a:pPr>
            <a:r>
              <a:rPr lang="en-US" sz="1600" dirty="0" smtClean="0">
                <a:sym typeface="Symbol"/>
              </a:rPr>
              <a:t>+SAMPL6-style</a:t>
            </a:r>
            <a:r>
              <a:rPr lang="en-US" dirty="0" smtClean="0">
                <a:sym typeface="Symbol"/>
              </a:rPr>
              <a:t>	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log </a:t>
            </a:r>
            <a:r>
              <a:rPr lang="en-US" i="1" dirty="0" smtClean="0">
                <a:solidFill>
                  <a:srgbClr val="C00000"/>
                </a:solidFill>
                <a:sym typeface="Symbol"/>
              </a:rPr>
              <a:t>D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 ≈ 2.5 (SAMPL5)</a:t>
            </a:r>
          </a:p>
          <a:p>
            <a:pPr>
              <a:tabLst>
                <a:tab pos="1787525" algn="l"/>
              </a:tabLst>
            </a:pPr>
            <a:r>
              <a:rPr lang="en-US" sz="1600" dirty="0" smtClean="0">
                <a:sym typeface="Symbol"/>
              </a:rPr>
              <a:t>+CCSD(T) extension</a:t>
            </a:r>
            <a:r>
              <a:rPr lang="en-US" dirty="0">
                <a:sym typeface="Symbol"/>
              </a:rPr>
              <a:t>	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Δ</a:t>
            </a:r>
            <a:r>
              <a:rPr lang="en-US" baseline="-25000" dirty="0" err="1" smtClean="0">
                <a:solidFill>
                  <a:srgbClr val="C00000"/>
                </a:solidFill>
                <a:sym typeface="Symbol"/>
              </a:rPr>
              <a:t>taut</a:t>
            </a:r>
            <a:r>
              <a:rPr lang="en-US" i="1" dirty="0" err="1" smtClean="0">
                <a:solidFill>
                  <a:srgbClr val="C00000"/>
                </a:solidFill>
                <a:sym typeface="Symbol"/>
              </a:rPr>
              <a:t>G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≈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2.5, 2.0 (SAMPL2)</a:t>
            </a:r>
            <a:endParaRPr lang="de-DE" dirty="0">
              <a:solidFill>
                <a:srgbClr val="C00000"/>
              </a:solidFill>
            </a:endParaRPr>
          </a:p>
        </p:txBody>
      </p:sp>
      <p:grpSp>
        <p:nvGrpSpPr>
          <p:cNvPr id="31" name="Group 101"/>
          <p:cNvGrpSpPr>
            <a:grpSpLocks/>
          </p:cNvGrpSpPr>
          <p:nvPr/>
        </p:nvGrpSpPr>
        <p:grpSpPr bwMode="auto">
          <a:xfrm>
            <a:off x="683568" y="2780928"/>
            <a:ext cx="144462" cy="112712"/>
            <a:chOff x="799" y="1623"/>
            <a:chExt cx="91" cy="71"/>
          </a:xfrm>
        </p:grpSpPr>
        <p:sp>
          <p:nvSpPr>
            <p:cNvPr id="32" name="Line 28"/>
            <p:cNvSpPr>
              <a:spLocks noChangeShapeType="1"/>
            </p:cNvSpPr>
            <p:nvPr/>
          </p:nvSpPr>
          <p:spPr bwMode="auto">
            <a:xfrm flipV="1">
              <a:off x="800" y="1623"/>
              <a:ext cx="90" cy="4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 flipV="1">
              <a:off x="799" y="1651"/>
              <a:ext cx="90" cy="4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5480808" y="3068960"/>
            <a:ext cx="3452616" cy="1953451"/>
            <a:chOff x="4283968" y="2060848"/>
            <a:chExt cx="4239448" cy="4320480"/>
          </a:xfrm>
        </p:grpSpPr>
        <p:sp>
          <p:nvSpPr>
            <p:cNvPr id="35" name="Abgerundetes Rechteck 34"/>
            <p:cNvSpPr/>
            <p:nvPr/>
          </p:nvSpPr>
          <p:spPr>
            <a:xfrm>
              <a:off x="4283968" y="2060848"/>
              <a:ext cx="4239448" cy="4320480"/>
            </a:xfrm>
            <a:prstGeom prst="roundRect">
              <a:avLst>
                <a:gd name="adj" fmla="val 9415"/>
              </a:avLst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Text Box 52"/>
            <p:cNvSpPr txBox="1">
              <a:spLocks noChangeArrowheads="1"/>
            </p:cNvSpPr>
            <p:nvPr/>
          </p:nvSpPr>
          <p:spPr bwMode="auto">
            <a:xfrm>
              <a:off x="4427984" y="2311674"/>
              <a:ext cx="3960438" cy="3703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74663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>
                <a:spcBef>
                  <a:spcPct val="10000"/>
                </a:spcBef>
              </a:pPr>
              <a:r>
                <a:rPr lang="en-US" sz="1800" b="1" dirty="0" smtClean="0">
                  <a:latin typeface="+mn-lt"/>
                </a:rPr>
                <a:t>Can we challenge experiments?</a:t>
              </a:r>
              <a:endParaRPr lang="en-US" sz="1800" b="1" dirty="0" smtClean="0">
                <a:latin typeface="+mn-lt"/>
              </a:endParaRPr>
            </a:p>
            <a:p>
              <a:pPr marL="177800" indent="-177800">
                <a:spcBef>
                  <a:spcPct val="10000"/>
                </a:spcBef>
                <a:buFont typeface="Wingdings" panose="05000000000000000000" pitchFamily="2" charset="2"/>
                <a:buChar char="§"/>
              </a:pPr>
              <a:r>
                <a:rPr lang="en-US" sz="1600" dirty="0" smtClean="0">
                  <a:latin typeface="+mn-lt"/>
                </a:rPr>
                <a:t>No, but some open experimental questions persist</a:t>
              </a:r>
              <a:endParaRPr lang="en-US" sz="1600" dirty="0">
                <a:latin typeface="+mn-lt"/>
              </a:endParaRPr>
            </a:p>
            <a:p>
              <a:pPr marL="177800" indent="-177800">
                <a:spcBef>
                  <a:spcPct val="10000"/>
                </a:spcBef>
                <a:buFont typeface="Wingdings" panose="05000000000000000000" pitchFamily="2" charset="2"/>
                <a:buChar char="§"/>
              </a:pPr>
              <a:r>
                <a:rPr lang="en-US" sz="1600" dirty="0" smtClean="0">
                  <a:latin typeface="+mn-lt"/>
                </a:rPr>
                <a:t>For us: Re-optimize LJ parameters,</a:t>
              </a:r>
              <a:br>
                <a:rPr lang="en-US" sz="1600" dirty="0" smtClean="0">
                  <a:latin typeface="+mn-lt"/>
                </a:rPr>
              </a:br>
              <a:r>
                <a:rPr lang="en-US" sz="1600" dirty="0" smtClean="0">
                  <a:latin typeface="+mn-lt"/>
                </a:rPr>
                <a:t>add few explicit waters</a:t>
              </a:r>
              <a:endParaRPr lang="en-US" sz="1600" dirty="0" smtClean="0">
                <a:latin typeface="+mn-lt"/>
              </a:endParaRPr>
            </a:p>
            <a:p>
              <a:pPr marL="177800" indent="-177800">
                <a:spcBef>
                  <a:spcPct val="10000"/>
                </a:spcBef>
                <a:buFont typeface="Wingdings" panose="05000000000000000000" pitchFamily="2" charset="2"/>
                <a:buChar char="§"/>
              </a:pPr>
              <a:r>
                <a:rPr lang="en-US" sz="1600" dirty="0" smtClean="0">
                  <a:latin typeface="+mn-lt"/>
                </a:rPr>
                <a:t>Extend experimental data base</a:t>
              </a:r>
              <a:endParaRPr lang="en-US" sz="16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848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2843213" y="1558925"/>
            <a:ext cx="6308725" cy="5326063"/>
            <a:chOff x="1791" y="982"/>
            <a:chExt cx="3974" cy="3355"/>
          </a:xfrm>
        </p:grpSpPr>
        <p:pic>
          <p:nvPicPr>
            <p:cNvPr id="206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1213"/>
              <a:ext cx="3928" cy="3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7" name="Rectangle 4"/>
            <p:cNvSpPr>
              <a:spLocks noChangeArrowheads="1"/>
            </p:cNvSpPr>
            <p:nvPr/>
          </p:nvSpPr>
          <p:spPr bwMode="auto">
            <a:xfrm>
              <a:off x="1791" y="982"/>
              <a:ext cx="91" cy="33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</p:grpSp>
      <p:pic>
        <p:nvPicPr>
          <p:cNvPr id="205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9975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logo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11125"/>
            <a:ext cx="95885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logo2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974725"/>
            <a:ext cx="6731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268538" y="333375"/>
            <a:ext cx="4445000" cy="10350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r" eaLnBrk="1" hangingPunct="1">
              <a:defRPr/>
            </a:pPr>
            <a:r>
              <a:rPr lang="en-GB" sz="60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GCC </a:t>
            </a:r>
            <a:r>
              <a:rPr lang="en-GB" sz="60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2019</a:t>
            </a:r>
            <a:endParaRPr lang="en-GB" dirty="0">
              <a:latin typeface="Arial" pitchFamily="34" charset="0"/>
            </a:endParaRPr>
          </a:p>
        </p:txBody>
      </p:sp>
      <p:sp>
        <p:nvSpPr>
          <p:cNvPr id="2055" name="Rectangle 38"/>
          <p:cNvSpPr>
            <a:spLocks noChangeArrowheads="1"/>
          </p:cNvSpPr>
          <p:nvPr/>
        </p:nvSpPr>
        <p:spPr bwMode="auto">
          <a:xfrm>
            <a:off x="2195513" y="0"/>
            <a:ext cx="288925" cy="162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0" y="1484313"/>
            <a:ext cx="9148763" cy="604837"/>
          </a:xfrm>
          <a:prstGeom prst="rect">
            <a:avLst/>
          </a:prstGeom>
          <a:solidFill>
            <a:srgbClr val="008080"/>
          </a:solidFill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altLang="zh-CN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Sun" pitchFamily="2" charset="-122"/>
              </a:rPr>
              <a:t>Registration is still open</a:t>
            </a:r>
            <a:endParaRPr lang="en-US" altLang="zh-CN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Sun" pitchFamily="2" charset="-122"/>
            </a:endParaRPr>
          </a:p>
          <a:p>
            <a:pPr eaLnBrk="1" hangingPunct="1">
              <a:defRPr/>
            </a:pPr>
            <a:endParaRPr lang="en-US" dirty="0">
              <a:latin typeface="Arial" pitchFamily="34" charset="0"/>
            </a:endParaRPr>
          </a:p>
        </p:txBody>
      </p:sp>
      <p:pic>
        <p:nvPicPr>
          <p:cNvPr id="2057" name="Picture 37" descr="Untitled-2 cop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1503363"/>
            <a:ext cx="10668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Line 31"/>
          <p:cNvSpPr>
            <a:spLocks noChangeShapeType="1"/>
          </p:cNvSpPr>
          <p:nvPr/>
        </p:nvSpPr>
        <p:spPr bwMode="auto">
          <a:xfrm>
            <a:off x="0" y="5541963"/>
            <a:ext cx="9144000" cy="0"/>
          </a:xfrm>
          <a:prstGeom prst="line">
            <a:avLst/>
          </a:prstGeom>
          <a:noFill/>
          <a:ln w="25400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059" name="Grafik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250"/>
            <a:ext cx="173355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Grafik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5556250"/>
            <a:ext cx="1963737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Grafik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5556250"/>
            <a:ext cx="195580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Grafik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5556250"/>
            <a:ext cx="1954213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Grafik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5556250"/>
            <a:ext cx="195262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Rectangle 19"/>
          <p:cNvSpPr>
            <a:spLocks noChangeArrowheads="1"/>
          </p:cNvSpPr>
          <p:nvPr/>
        </p:nvSpPr>
        <p:spPr bwMode="auto">
          <a:xfrm>
            <a:off x="0" y="2467922"/>
            <a:ext cx="914400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de-DE" b="1" dirty="0">
                <a:solidFill>
                  <a:srgbClr val="000000"/>
                </a:solidFill>
              </a:rPr>
              <a:t>15</a:t>
            </a:r>
            <a:r>
              <a:rPr lang="en-AU" altLang="de-DE" b="1" baseline="30000" dirty="0">
                <a:solidFill>
                  <a:srgbClr val="000000"/>
                </a:solidFill>
              </a:rPr>
              <a:t>th</a:t>
            </a:r>
            <a:r>
              <a:rPr lang="en-AU" altLang="de-DE" b="1" dirty="0">
                <a:solidFill>
                  <a:srgbClr val="000000"/>
                </a:solidFill>
              </a:rPr>
              <a:t> GERMAN CONFERENCE ON </a:t>
            </a:r>
            <a:br>
              <a:rPr lang="en-AU" altLang="de-DE" b="1" dirty="0">
                <a:solidFill>
                  <a:srgbClr val="000000"/>
                </a:solidFill>
              </a:rPr>
            </a:br>
            <a:r>
              <a:rPr lang="en-AU" altLang="de-DE" b="1" dirty="0">
                <a:solidFill>
                  <a:srgbClr val="000000"/>
                </a:solidFill>
              </a:rPr>
              <a:t>CHEMINFORMATICS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de-DE" b="1" dirty="0">
                <a:solidFill>
                  <a:srgbClr val="C00000"/>
                </a:solidFill>
              </a:rPr>
              <a:t>November 3-5, 2019</a:t>
            </a:r>
            <a:endParaRPr lang="en-GB" altLang="de-DE" dirty="0">
              <a:solidFill>
                <a:srgbClr val="C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de-DE" sz="2000" dirty="0"/>
              <a:t>in </a:t>
            </a:r>
            <a:r>
              <a:rPr lang="en-US" altLang="de-DE" sz="2000" dirty="0"/>
              <a:t>Mainz / </a:t>
            </a:r>
            <a:r>
              <a:rPr lang="en-US" altLang="de-DE" sz="2000" dirty="0" smtClean="0"/>
              <a:t>Germany</a:t>
            </a:r>
          </a:p>
          <a:p>
            <a:pPr algn="ctr">
              <a:spcBef>
                <a:spcPct val="0"/>
              </a:spcBef>
              <a:buNone/>
            </a:pPr>
            <a:r>
              <a:rPr lang="de-DE" sz="2000" dirty="0"/>
              <a:t>https://</a:t>
            </a:r>
            <a:r>
              <a:rPr lang="de-DE" sz="2000" dirty="0" smtClean="0"/>
              <a:t>www.gdch.de/gcc2019</a:t>
            </a:r>
            <a:endParaRPr lang="en-US" altLang="de-DE" sz="2000" dirty="0"/>
          </a:p>
        </p:txBody>
      </p:sp>
      <p:sp>
        <p:nvSpPr>
          <p:cNvPr id="2065" name="Rechteck 19"/>
          <p:cNvSpPr>
            <a:spLocks noChangeArrowheads="1"/>
          </p:cNvSpPr>
          <p:nvPr/>
        </p:nvSpPr>
        <p:spPr bwMode="auto">
          <a:xfrm>
            <a:off x="2287588" y="4724400"/>
            <a:ext cx="4572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800" b="1"/>
              <a:t>Computers in Chemistry (CIC)</a:t>
            </a:r>
            <a:br>
              <a:rPr lang="en-US" altLang="de-DE" sz="1800" b="1"/>
            </a:br>
            <a:r>
              <a:rPr lang="en-US" altLang="de-DE" sz="1100"/>
              <a:t>subdivision of the GDCh</a:t>
            </a:r>
          </a:p>
        </p:txBody>
      </p:sp>
    </p:spTree>
    <p:extLst>
      <p:ext uri="{BB962C8B-B14F-4D97-AF65-F5344CB8AC3E}">
        <p14:creationId xmlns:p14="http://schemas.microsoft.com/office/powerpoint/2010/main" val="497696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843213" y="1558925"/>
            <a:ext cx="6308725" cy="5326063"/>
            <a:chOff x="1791" y="982"/>
            <a:chExt cx="3974" cy="3355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1213"/>
              <a:ext cx="3928" cy="3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0" name="Rectangle 4"/>
            <p:cNvSpPr>
              <a:spLocks noChangeArrowheads="1"/>
            </p:cNvSpPr>
            <p:nvPr/>
          </p:nvSpPr>
          <p:spPr bwMode="auto">
            <a:xfrm>
              <a:off x="1791" y="982"/>
              <a:ext cx="91" cy="33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</p:grpSp>
      <p:pic>
        <p:nvPicPr>
          <p:cNvPr id="307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9975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" descr="logo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11125"/>
            <a:ext cx="95885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logo2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974725"/>
            <a:ext cx="6731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268538" y="333375"/>
            <a:ext cx="4445000" cy="10350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r" eaLnBrk="1" hangingPunct="1">
              <a:defRPr/>
            </a:pPr>
            <a:r>
              <a:rPr lang="en-GB" sz="60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GCC </a:t>
            </a:r>
            <a:r>
              <a:rPr lang="en-GB" sz="60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2019</a:t>
            </a:r>
            <a:endParaRPr lang="en-GB" dirty="0">
              <a:latin typeface="Arial" pitchFamily="34" charset="0"/>
            </a:endParaRPr>
          </a:p>
        </p:txBody>
      </p:sp>
      <p:sp>
        <p:nvSpPr>
          <p:cNvPr id="3079" name="Rectangle 38"/>
          <p:cNvSpPr>
            <a:spLocks noChangeArrowheads="1"/>
          </p:cNvSpPr>
          <p:nvPr/>
        </p:nvSpPr>
        <p:spPr bwMode="auto">
          <a:xfrm>
            <a:off x="2195513" y="0"/>
            <a:ext cx="288925" cy="162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0" y="1484313"/>
            <a:ext cx="9148763" cy="604837"/>
          </a:xfrm>
          <a:prstGeom prst="rect">
            <a:avLst/>
          </a:prstGeom>
          <a:solidFill>
            <a:srgbClr val="008080"/>
          </a:solidFill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altLang="zh-CN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Sun" pitchFamily="2" charset="-122"/>
              </a:rPr>
              <a:t>Keynote speakers</a:t>
            </a:r>
            <a:endParaRPr lang="en-US" altLang="zh-CN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Sun" pitchFamily="2" charset="-122"/>
            </a:endParaRPr>
          </a:p>
          <a:p>
            <a:pPr eaLnBrk="1" hangingPunct="1">
              <a:defRPr/>
            </a:pPr>
            <a:endParaRPr lang="en-US" dirty="0">
              <a:latin typeface="Arial" pitchFamily="34" charset="0"/>
            </a:endParaRPr>
          </a:p>
        </p:txBody>
      </p:sp>
      <p:pic>
        <p:nvPicPr>
          <p:cNvPr id="3081" name="Picture 37" descr="Untitled-2 cop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1503363"/>
            <a:ext cx="10668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Line 31"/>
          <p:cNvSpPr>
            <a:spLocks noChangeShapeType="1"/>
          </p:cNvSpPr>
          <p:nvPr/>
        </p:nvSpPr>
        <p:spPr bwMode="auto">
          <a:xfrm>
            <a:off x="0" y="5541963"/>
            <a:ext cx="9144000" cy="0"/>
          </a:xfrm>
          <a:prstGeom prst="line">
            <a:avLst/>
          </a:prstGeom>
          <a:noFill/>
          <a:ln w="25400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3083" name="Grafik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250"/>
            <a:ext cx="173355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Grafik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5556250"/>
            <a:ext cx="1963737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Grafik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5556250"/>
            <a:ext cx="195580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Grafik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5556250"/>
            <a:ext cx="1954213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Grafik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5556250"/>
            <a:ext cx="195262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Inhaltsplatzhalter 3"/>
          <p:cNvSpPr txBox="1">
            <a:spLocks/>
          </p:cNvSpPr>
          <p:nvPr/>
        </p:nvSpPr>
        <p:spPr bwMode="auto">
          <a:xfrm>
            <a:off x="395288" y="2317750"/>
            <a:ext cx="7993062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73050" indent="-273050" algn="l">
              <a:buFont typeface="Wingdings" panose="05000000000000000000" pitchFamily="2" charset="2"/>
              <a:buChar char="§"/>
              <a:defRPr/>
            </a:pPr>
            <a:r>
              <a:rPr lang="de-DE" altLang="de-DE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Michael Beck, Bayer/DE</a:t>
            </a:r>
          </a:p>
          <a:p>
            <a:pPr marL="273050" indent="-273050" algn="l">
              <a:buFont typeface="Wingdings" panose="05000000000000000000" pitchFamily="2" charset="2"/>
              <a:buChar char="§"/>
              <a:defRPr/>
            </a:pPr>
            <a:r>
              <a:rPr lang="de-DE" altLang="de-DE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de-DE" altLang="de-DE" sz="20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Chodera</a:t>
            </a:r>
            <a:r>
              <a:rPr lang="de-DE" altLang="de-DE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, MSKCC/US</a:t>
            </a:r>
          </a:p>
          <a:p>
            <a:pPr marL="273050" indent="-273050" algn="l">
              <a:buFont typeface="Wingdings" panose="05000000000000000000" pitchFamily="2" charset="2"/>
              <a:buChar char="§"/>
              <a:defRPr/>
            </a:pPr>
            <a:r>
              <a:rPr lang="de-DE" altLang="de-DE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Kate Holloway, </a:t>
            </a:r>
            <a:r>
              <a:rPr lang="de-DE" altLang="de-DE" sz="20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GfreeBio</a:t>
            </a:r>
            <a:r>
              <a:rPr lang="de-DE" altLang="de-DE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/US</a:t>
            </a:r>
          </a:p>
          <a:p>
            <a:pPr marL="273050" indent="-273050" algn="l">
              <a:buFont typeface="Wingdings" panose="05000000000000000000" pitchFamily="2" charset="2"/>
              <a:buChar char="§"/>
              <a:defRPr/>
            </a:pPr>
            <a:r>
              <a:rPr lang="de-DE" altLang="de-DE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Nicole Jung, KIT/DE</a:t>
            </a:r>
          </a:p>
          <a:p>
            <a:pPr marL="273050" indent="-273050" algn="l">
              <a:buFont typeface="Wingdings" panose="05000000000000000000" pitchFamily="2" charset="2"/>
              <a:buChar char="§"/>
              <a:defRPr/>
            </a:pPr>
            <a:r>
              <a:rPr lang="de-DE" altLang="de-DE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Esther Kellenberger, University </a:t>
            </a:r>
            <a:r>
              <a:rPr lang="de-DE" altLang="de-DE" sz="20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 Strasbourg/FR</a:t>
            </a:r>
          </a:p>
          <a:p>
            <a:pPr marL="273050" indent="-273050" algn="l">
              <a:buFont typeface="Wingdings" panose="05000000000000000000" pitchFamily="2" charset="2"/>
              <a:buChar char="§"/>
              <a:defRPr/>
            </a:pPr>
            <a:r>
              <a:rPr lang="de-DE" altLang="de-DE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Alpha Lee, University </a:t>
            </a:r>
            <a:r>
              <a:rPr lang="de-DE" altLang="de-DE" sz="20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 Cambridge/UK</a:t>
            </a:r>
          </a:p>
          <a:p>
            <a:pPr marL="273050" indent="-273050" algn="l">
              <a:buFont typeface="Wingdings" panose="05000000000000000000" pitchFamily="2" charset="2"/>
              <a:buChar char="§"/>
              <a:defRPr/>
            </a:pPr>
            <a:r>
              <a:rPr lang="de-DE" altLang="de-DE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Stefan </a:t>
            </a:r>
            <a:r>
              <a:rPr lang="de-DE" altLang="de-DE" sz="20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Raunser</a:t>
            </a:r>
            <a:r>
              <a:rPr lang="de-DE" altLang="de-DE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, MPI Dortmund/DE</a:t>
            </a:r>
          </a:p>
          <a:p>
            <a:pPr marL="273050" indent="-273050" algn="l">
              <a:buFont typeface="Wingdings" panose="05000000000000000000" pitchFamily="2" charset="2"/>
              <a:buChar char="§"/>
              <a:defRPr/>
            </a:pPr>
            <a:r>
              <a:rPr lang="de-DE" altLang="de-DE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Horst </a:t>
            </a:r>
            <a:r>
              <a:rPr lang="de-DE" altLang="de-DE" sz="20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Weiss</a:t>
            </a:r>
            <a:r>
              <a:rPr lang="de-DE" altLang="de-DE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, BASF/DE</a:t>
            </a:r>
            <a:endParaRPr lang="de-DE" altLang="de-DE" sz="20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765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2843213" y="1558925"/>
            <a:ext cx="6308725" cy="5326063"/>
            <a:chOff x="1791" y="982"/>
            <a:chExt cx="3974" cy="3355"/>
          </a:xfrm>
        </p:grpSpPr>
        <p:pic>
          <p:nvPicPr>
            <p:cNvPr id="411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1213"/>
              <a:ext cx="3928" cy="3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6" name="Rectangle 4"/>
            <p:cNvSpPr>
              <a:spLocks noChangeArrowheads="1"/>
            </p:cNvSpPr>
            <p:nvPr/>
          </p:nvSpPr>
          <p:spPr bwMode="auto">
            <a:xfrm>
              <a:off x="1791" y="982"/>
              <a:ext cx="91" cy="33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</p:grp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9975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 descr="logo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11125"/>
            <a:ext cx="95885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logo2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974725"/>
            <a:ext cx="6731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38"/>
          <p:cNvSpPr>
            <a:spLocks noChangeArrowheads="1"/>
          </p:cNvSpPr>
          <p:nvPr/>
        </p:nvSpPr>
        <p:spPr bwMode="auto">
          <a:xfrm>
            <a:off x="2195513" y="0"/>
            <a:ext cx="288925" cy="162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0" y="1484313"/>
            <a:ext cx="9148763" cy="604837"/>
          </a:xfrm>
          <a:prstGeom prst="rect">
            <a:avLst/>
          </a:prstGeom>
          <a:solidFill>
            <a:srgbClr val="008080"/>
          </a:solidFill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altLang="zh-CN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Sun" pitchFamily="2" charset="-122"/>
              </a:rPr>
              <a:t>Save the date</a:t>
            </a:r>
            <a:endParaRPr lang="en-US" altLang="zh-CN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Sun" pitchFamily="2" charset="-122"/>
            </a:endParaRPr>
          </a:p>
          <a:p>
            <a:pPr eaLnBrk="1" hangingPunct="1">
              <a:defRPr/>
            </a:pPr>
            <a:endParaRPr lang="en-US" dirty="0">
              <a:latin typeface="Arial" pitchFamily="34" charset="0"/>
            </a:endParaRPr>
          </a:p>
        </p:txBody>
      </p:sp>
      <p:pic>
        <p:nvPicPr>
          <p:cNvPr id="4104" name="Picture 37" descr="Untitled-2 cop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1503363"/>
            <a:ext cx="10668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Line 31"/>
          <p:cNvSpPr>
            <a:spLocks noChangeShapeType="1"/>
          </p:cNvSpPr>
          <p:nvPr/>
        </p:nvSpPr>
        <p:spPr bwMode="auto">
          <a:xfrm>
            <a:off x="0" y="5541963"/>
            <a:ext cx="9144000" cy="0"/>
          </a:xfrm>
          <a:prstGeom prst="line">
            <a:avLst/>
          </a:prstGeom>
          <a:noFill/>
          <a:ln w="25400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4106" name="Grafik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250"/>
            <a:ext cx="173355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Grafik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5556250"/>
            <a:ext cx="1963737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Grafik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5556250"/>
            <a:ext cx="195580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Grafik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5556250"/>
            <a:ext cx="1954213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Grafik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5556250"/>
            <a:ext cx="195262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Rectangle 19"/>
          <p:cNvSpPr>
            <a:spLocks noChangeArrowheads="1"/>
          </p:cNvSpPr>
          <p:nvPr/>
        </p:nvSpPr>
        <p:spPr bwMode="auto">
          <a:xfrm>
            <a:off x="0" y="2636838"/>
            <a:ext cx="9144000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de-DE" b="1">
                <a:solidFill>
                  <a:srgbClr val="000000"/>
                </a:solidFill>
              </a:rPr>
              <a:t>16</a:t>
            </a:r>
            <a:r>
              <a:rPr lang="en-AU" altLang="de-DE" b="1" baseline="30000">
                <a:solidFill>
                  <a:srgbClr val="000000"/>
                </a:solidFill>
              </a:rPr>
              <a:t>th</a:t>
            </a:r>
            <a:r>
              <a:rPr lang="en-AU" altLang="de-DE" b="1">
                <a:solidFill>
                  <a:srgbClr val="000000"/>
                </a:solidFill>
              </a:rPr>
              <a:t> GERMAN CONFERENCE ON </a:t>
            </a:r>
            <a:br>
              <a:rPr lang="en-AU" altLang="de-DE" b="1">
                <a:solidFill>
                  <a:srgbClr val="000000"/>
                </a:solidFill>
              </a:rPr>
            </a:br>
            <a:r>
              <a:rPr lang="en-AU" altLang="de-DE" b="1">
                <a:solidFill>
                  <a:srgbClr val="000000"/>
                </a:solidFill>
              </a:rPr>
              <a:t>CHEMINFORMATICS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de-DE" b="1">
                <a:solidFill>
                  <a:srgbClr val="000000"/>
                </a:solidFill>
              </a:rPr>
              <a:t>and EuroSAMPL satellite workshop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de-DE" b="1">
                <a:solidFill>
                  <a:srgbClr val="C00000"/>
                </a:solidFill>
              </a:rPr>
              <a:t>November 1-5, 2020</a:t>
            </a:r>
            <a:endParaRPr lang="en-GB" altLang="de-DE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de-DE" sz="2000"/>
              <a:t>in </a:t>
            </a:r>
            <a:r>
              <a:rPr lang="en-US" altLang="de-DE" sz="2000"/>
              <a:t>Mainz / Germany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259632" y="363720"/>
            <a:ext cx="6552009" cy="10350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r>
              <a:rPr lang="en-GB" sz="40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GCC </a:t>
            </a:r>
            <a:r>
              <a:rPr lang="en-GB" sz="40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2020/</a:t>
            </a:r>
            <a:r>
              <a:rPr lang="en-GB" sz="4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EuroSAMPL</a:t>
            </a:r>
            <a:endParaRPr lang="en-GB" sz="4000" dirty="0">
              <a:latin typeface="Arial" pitchFamily="34" charset="0"/>
            </a:endParaRPr>
          </a:p>
        </p:txBody>
      </p:sp>
      <p:pic>
        <p:nvPicPr>
          <p:cNvPr id="411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724400"/>
            <a:ext cx="10080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08500"/>
            <a:ext cx="792162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231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548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Thermodynamics in solution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0" name="Picture 2" descr="C:\Users\Redcab\Documents\Uni\MasterArbeit\Vortrag\pcm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2970982"/>
            <a:ext cx="1682154" cy="16821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C:\Users\Redcab\Documents\Uni\MasterArbeit\Vortrag\new_all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25144"/>
            <a:ext cx="1682153" cy="16821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Inhaltsplatzhalter 15" descr="2Dw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4665" y="1268413"/>
            <a:ext cx="1549351" cy="1570010"/>
          </a:xfrm>
          <a:prstGeom prst="rect">
            <a:avLst/>
          </a:prstGeom>
        </p:spPr>
      </p:pic>
      <p:sp>
        <p:nvSpPr>
          <p:cNvPr id="43" name="Rechteck 42"/>
          <p:cNvSpPr/>
          <p:nvPr/>
        </p:nvSpPr>
        <p:spPr>
          <a:xfrm>
            <a:off x="7279753" y="1319725"/>
            <a:ext cx="1019175" cy="32385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explicit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7132115" y="3086869"/>
            <a:ext cx="1314450" cy="32385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 smtClean="0">
                <a:solidFill>
                  <a:schemeClr val="tx1"/>
                </a:solidFill>
              </a:rPr>
              <a:t>continuum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7260269" y="4841031"/>
            <a:ext cx="1058142" cy="32385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3D RISM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46" name="Text Box 37"/>
          <p:cNvSpPr txBox="1">
            <a:spLocks noChangeArrowheads="1"/>
          </p:cNvSpPr>
          <p:nvPr/>
        </p:nvSpPr>
        <p:spPr bwMode="auto">
          <a:xfrm>
            <a:off x="309880" y="1011792"/>
            <a:ext cx="6710392" cy="272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latin typeface="+mn-lt"/>
              </a:rPr>
              <a:t>Summary of methods</a:t>
            </a:r>
          </a:p>
          <a:p>
            <a:pPr marL="355600" lvl="0" indent="-1778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Direct (atomistic) simulation: histogram counting (</a:t>
            </a:r>
            <a:r>
              <a:rPr lang="en-US" sz="1800" b="1" i="1" dirty="0">
                <a:solidFill>
                  <a:prstClr val="black"/>
                </a:solidFill>
                <a:latin typeface="Calibri"/>
              </a:rPr>
              <a:t>g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), thermodynamic (coupling parameter) integration 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1800" b="1" i="1" dirty="0" smtClean="0">
                <a:solidFill>
                  <a:prstClr val="black"/>
                </a:solidFill>
                <a:latin typeface="Calibri"/>
                <a:sym typeface="Symbol"/>
              </a:rPr>
              <a:t>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),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sz="1800" dirty="0">
                <a:solidFill>
                  <a:prstClr val="black"/>
                </a:solidFill>
                <a:latin typeface="Calibri"/>
              </a:rPr>
            </a:br>
            <a:r>
              <a:rPr lang="en-US" sz="1800" dirty="0">
                <a:solidFill>
                  <a:prstClr val="black"/>
                </a:solidFill>
                <a:latin typeface="Calibri"/>
              </a:rPr>
              <a:t>free energy perturbation, umbrella sampling, …</a:t>
            </a:r>
          </a:p>
          <a:p>
            <a:pPr marL="355600" lvl="0" indent="-1778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Continuum methods: Poisson-Boltzmann/surface-area (PB/SA), generalized Born (GB/SA), …</a:t>
            </a:r>
          </a:p>
          <a:p>
            <a:pPr marL="355600" lvl="0" indent="-1778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>
                <a:solidFill>
                  <a:srgbClr val="C00000"/>
                </a:solidFill>
                <a:latin typeface="Calibri"/>
              </a:rPr>
              <a:t>Integral equation theory (Ornstein-Zernike/RISM/closure): </a:t>
            </a:r>
            <a:r>
              <a:rPr lang="en-US" sz="1800" i="1" dirty="0">
                <a:solidFill>
                  <a:srgbClr val="C00000"/>
                </a:solidFill>
                <a:latin typeface="Calibri"/>
              </a:rPr>
              <a:t>g</a:t>
            </a:r>
            <a:r>
              <a:rPr lang="en-US" sz="1800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1800" b="1" i="1" dirty="0">
                <a:solidFill>
                  <a:srgbClr val="C00000"/>
                </a:solidFill>
                <a:latin typeface="Calibri"/>
                <a:sym typeface="Symbol"/>
              </a:rPr>
              <a:t></a:t>
            </a:r>
            <a:endParaRPr lang="en-US" sz="1800" dirty="0">
              <a:solidFill>
                <a:srgbClr val="C00000"/>
              </a:solidFill>
              <a:latin typeface="Calibri"/>
            </a:endParaRPr>
          </a:p>
          <a:p>
            <a:pPr marL="355600" lvl="0" indent="-1778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i="1" dirty="0">
                <a:solidFill>
                  <a:srgbClr val="C00000"/>
                </a:solidFill>
                <a:latin typeface="Calibri"/>
              </a:rPr>
              <a:t>Classical density functional theory (</a:t>
            </a:r>
            <a:r>
              <a:rPr lang="en-US" sz="1800" i="1" dirty="0" err="1">
                <a:solidFill>
                  <a:srgbClr val="C00000"/>
                </a:solidFill>
                <a:latin typeface="Calibri"/>
              </a:rPr>
              <a:t>cDFT</a:t>
            </a:r>
            <a:r>
              <a:rPr lang="en-US" sz="1800" i="1" dirty="0">
                <a:solidFill>
                  <a:srgbClr val="C00000"/>
                </a:solidFill>
                <a:latin typeface="Calibri"/>
              </a:rPr>
              <a:t>)</a:t>
            </a:r>
          </a:p>
        </p:txBody>
      </p:sp>
      <p:sp>
        <p:nvSpPr>
          <p:cNvPr id="47" name="Text Box 37"/>
          <p:cNvSpPr txBox="1">
            <a:spLocks noChangeArrowheads="1"/>
          </p:cNvSpPr>
          <p:nvPr/>
        </p:nvSpPr>
        <p:spPr bwMode="auto">
          <a:xfrm>
            <a:off x="309880" y="4017545"/>
            <a:ext cx="6566376" cy="201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latin typeface="+mn-lt"/>
              </a:rPr>
              <a:t>Solute description is usually </a:t>
            </a:r>
            <a:r>
              <a:rPr lang="en-US" sz="2000" b="1" dirty="0" smtClean="0">
                <a:latin typeface="+mn-lt"/>
              </a:rPr>
              <a:t>granular/particulate</a:t>
            </a:r>
            <a:endParaRPr lang="en-US" sz="1800" dirty="0" smtClean="0">
              <a:solidFill>
                <a:prstClr val="black"/>
              </a:solidFill>
              <a:latin typeface="Calibri"/>
            </a:endParaRPr>
          </a:p>
          <a:p>
            <a:pPr marL="355600" lvl="0" indent="-1778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Fixed point charges (AMBER, CHARMM, …) + repulsion/dispersion</a:t>
            </a:r>
          </a:p>
          <a:p>
            <a:pPr marL="355600" lvl="0" indent="-1778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>
                <a:latin typeface="Calibri"/>
              </a:rPr>
              <a:t>Classical polarizable force field (AMOEBA, </a:t>
            </a:r>
            <a:r>
              <a:rPr lang="en-US" sz="1800" dirty="0" err="1">
                <a:latin typeface="Calibri"/>
              </a:rPr>
              <a:t>hpCADD</a:t>
            </a:r>
            <a:r>
              <a:rPr lang="en-US" sz="1800" dirty="0">
                <a:latin typeface="Calibri"/>
              </a:rPr>
              <a:t>,  …)</a:t>
            </a:r>
          </a:p>
          <a:p>
            <a:pPr marL="355600" lvl="0" indent="-1778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>
                <a:solidFill>
                  <a:srgbClr val="C00000"/>
                </a:solidFill>
                <a:latin typeface="Calibri"/>
              </a:rPr>
              <a:t>Quantum-chemical electronically polarizable </a:t>
            </a:r>
            <a:r>
              <a:rPr lang="en-US" sz="1800" dirty="0" smtClean="0">
                <a:solidFill>
                  <a:srgbClr val="C00000"/>
                </a:solidFill>
                <a:latin typeface="Calibri"/>
              </a:rPr>
              <a:t>models</a:t>
            </a:r>
            <a:r>
              <a:rPr lang="en-US" sz="1800" dirty="0">
                <a:latin typeface="Calibri"/>
              </a:rPr>
              <a:t/>
            </a:r>
            <a:br>
              <a:rPr lang="en-US" sz="1800" dirty="0">
                <a:latin typeface="Calibri"/>
              </a:rPr>
            </a:br>
            <a:r>
              <a:rPr lang="en-US" sz="1800" dirty="0" smtClean="0">
                <a:latin typeface="Calibri"/>
              </a:rPr>
              <a:t>(PCM, COSMO</a:t>
            </a:r>
            <a:r>
              <a:rPr lang="en-US" sz="1800" dirty="0" smtClean="0">
                <a:latin typeface="Calibri"/>
              </a:rPr>
              <a:t>(-RS), </a:t>
            </a:r>
            <a:r>
              <a:rPr lang="en-US" sz="1800" dirty="0" smtClean="0">
                <a:solidFill>
                  <a:srgbClr val="C00000"/>
                </a:solidFill>
                <a:latin typeface="Calibri"/>
              </a:rPr>
              <a:t>EC-RISM</a:t>
            </a:r>
            <a:r>
              <a:rPr lang="en-US" sz="1800" dirty="0">
                <a:latin typeface="Calibri"/>
              </a:rPr>
              <a:t>, …)</a:t>
            </a:r>
          </a:p>
        </p:txBody>
      </p:sp>
    </p:spTree>
    <p:extLst>
      <p:ext uri="{BB962C8B-B14F-4D97-AF65-F5344CB8AC3E}">
        <p14:creationId xmlns:p14="http://schemas.microsoft.com/office/powerpoint/2010/main" val="234162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 Box 37"/>
          <p:cNvSpPr txBox="1">
            <a:spLocks noChangeArrowheads="1"/>
          </p:cNvSpPr>
          <p:nvPr/>
        </p:nvSpPr>
        <p:spPr bwMode="auto">
          <a:xfrm>
            <a:off x="296232" y="1013426"/>
            <a:ext cx="85962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</a:pPr>
            <a:r>
              <a:rPr lang="en-US" sz="2000" b="1" dirty="0" smtClean="0">
                <a:latin typeface="+mn-lt"/>
              </a:rPr>
              <a:t>Microstate transition and partition function </a:t>
            </a:r>
            <a:r>
              <a:rPr lang="en-US" sz="2000" b="1" dirty="0" smtClean="0">
                <a:latin typeface="+mn-lt"/>
              </a:rPr>
              <a:t>equivalence for </a:t>
            </a:r>
            <a:r>
              <a:rPr lang="en-US" sz="2000" b="1" i="1" dirty="0" smtClean="0">
                <a:solidFill>
                  <a:srgbClr val="C00000"/>
                </a:solidFill>
                <a:latin typeface="+mn-lt"/>
              </a:rPr>
              <a:t>m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 = 1</a:t>
            </a:r>
            <a:r>
              <a:rPr lang="en-US" sz="2000" b="1" dirty="0" smtClean="0">
                <a:latin typeface="+mn-lt"/>
              </a:rPr>
              <a:t> only</a:t>
            </a:r>
            <a:endParaRPr lang="en-US" sz="1800" dirty="0" smtClean="0"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side remark: </a:t>
            </a:r>
            <a:r>
              <a:rPr lang="en-US" dirty="0" err="1" smtClean="0">
                <a:solidFill>
                  <a:srgbClr val="FFFF00"/>
                </a:solidFill>
              </a:rPr>
              <a:t>p</a:t>
            </a:r>
            <a:r>
              <a:rPr lang="en-US" i="1" dirty="0" err="1" smtClean="0">
                <a:solidFill>
                  <a:srgbClr val="FFFF00"/>
                </a:solidFill>
              </a:rPr>
              <a:t>K</a:t>
            </a:r>
            <a:r>
              <a:rPr lang="en-US" baseline="-25000" dirty="0" err="1" smtClean="0">
                <a:solidFill>
                  <a:srgbClr val="FFFF00"/>
                </a:solidFill>
              </a:rPr>
              <a:t>a</a:t>
            </a:r>
            <a:r>
              <a:rPr lang="en-US" dirty="0" smtClean="0">
                <a:solidFill>
                  <a:srgbClr val="FFFF00"/>
                </a:solidFill>
              </a:rPr>
              <a:t> calculations for multistate species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sp>
        <p:nvSpPr>
          <p:cNvPr id="120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4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8" name="Rectangle 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296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000629"/>
            <a:ext cx="5544616" cy="287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882579"/>
              </p:ext>
            </p:extLst>
          </p:nvPr>
        </p:nvGraphicFramePr>
        <p:xfrm>
          <a:off x="633413" y="1761183"/>
          <a:ext cx="7886700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51" name="Equation" r:id="rId4" imgW="5257800" imgH="634680" progId="Equation.DSMT4">
                  <p:embed/>
                </p:oleObj>
              </mc:Choice>
              <mc:Fallback>
                <p:oleObj name="Equation" r:id="rId4" imgW="525780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1761183"/>
                        <a:ext cx="7886700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34C101E3-0279-4578-B59C-52880DDE2006}"/>
              </a:ext>
            </a:extLst>
          </p:cNvPr>
          <p:cNvSpPr/>
          <p:nvPr/>
        </p:nvSpPr>
        <p:spPr>
          <a:xfrm>
            <a:off x="323528" y="5879013"/>
            <a:ext cx="8641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200" dirty="0" smtClean="0"/>
          </a:p>
          <a:p>
            <a:r>
              <a:rPr lang="de-DE" sz="1200" dirty="0"/>
              <a:t>N. </a:t>
            </a:r>
            <a:r>
              <a:rPr lang="de-DE" sz="1200" dirty="0" err="1"/>
              <a:t>Tielker</a:t>
            </a:r>
            <a:r>
              <a:rPr lang="de-DE" sz="1200" dirty="0"/>
              <a:t>, </a:t>
            </a:r>
            <a:r>
              <a:rPr lang="de-DE" sz="1200" dirty="0" smtClean="0"/>
              <a:t>L</a:t>
            </a:r>
            <a:r>
              <a:rPr lang="de-DE" sz="1200" dirty="0"/>
              <a:t>. Eberlein, C. </a:t>
            </a:r>
            <a:r>
              <a:rPr lang="de-DE" sz="1200" dirty="0" err="1"/>
              <a:t>Chodun</a:t>
            </a:r>
            <a:r>
              <a:rPr lang="de-DE" sz="1200" dirty="0"/>
              <a:t>, S. </a:t>
            </a:r>
            <a:r>
              <a:rPr lang="de-DE" sz="1200" dirty="0" err="1" smtClean="0"/>
              <a:t>Güssregen</a:t>
            </a:r>
            <a:r>
              <a:rPr lang="de-DE" sz="1200" dirty="0" smtClean="0"/>
              <a:t>, S</a:t>
            </a:r>
            <a:r>
              <a:rPr lang="de-DE" sz="1200" dirty="0"/>
              <a:t>. M. Kast, </a:t>
            </a:r>
            <a:r>
              <a:rPr lang="de-DE" sz="1200" i="1" dirty="0"/>
              <a:t>J. </a:t>
            </a:r>
            <a:r>
              <a:rPr lang="de-DE" sz="1200" i="1" dirty="0" smtClean="0"/>
              <a:t>Mol</a:t>
            </a:r>
            <a:r>
              <a:rPr lang="de-DE" sz="1200" i="1" dirty="0"/>
              <a:t>. </a:t>
            </a:r>
            <a:r>
              <a:rPr lang="de-DE" sz="1200" i="1" dirty="0" smtClean="0"/>
              <a:t>Model. </a:t>
            </a:r>
            <a:r>
              <a:rPr lang="de-DE" sz="1200" dirty="0"/>
              <a:t>25, 139 (</a:t>
            </a:r>
            <a:r>
              <a:rPr lang="de-DE" sz="1200" dirty="0" smtClean="0"/>
              <a:t>2019)</a:t>
            </a:r>
            <a:endParaRPr lang="en-US" sz="1200" dirty="0">
              <a:cs typeface="Times New Roman" pitchFamily="18" charset="0"/>
            </a:endParaRPr>
          </a:p>
          <a:p>
            <a:endParaRPr lang="de-DE" sz="1200" dirty="0">
              <a:latin typeface="+mj-lt"/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539552" y="1728104"/>
            <a:ext cx="8136904" cy="1008112"/>
          </a:xfrm>
          <a:prstGeom prst="roundRect">
            <a:avLst>
              <a:gd name="adj" fmla="val 13120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686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side remark: </a:t>
            </a:r>
            <a:r>
              <a:rPr lang="en-US" dirty="0" err="1">
                <a:solidFill>
                  <a:srgbClr val="FFFF00"/>
                </a:solidFill>
              </a:rPr>
              <a:t>p</a:t>
            </a:r>
            <a:r>
              <a:rPr lang="en-US" i="1" dirty="0" err="1">
                <a:solidFill>
                  <a:srgbClr val="FFFF00"/>
                </a:solidFill>
              </a:rPr>
              <a:t>K</a:t>
            </a:r>
            <a:r>
              <a:rPr lang="en-US" baseline="-25000" dirty="0" err="1">
                <a:solidFill>
                  <a:srgbClr val="FFFF00"/>
                </a:solidFill>
              </a:rPr>
              <a:t>a</a:t>
            </a:r>
            <a:r>
              <a:rPr lang="en-US" dirty="0">
                <a:solidFill>
                  <a:srgbClr val="FFFF00"/>
                </a:solidFill>
              </a:rPr>
              <a:t> calculations for multistate species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sp>
        <p:nvSpPr>
          <p:cNvPr id="120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4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8" name="Rectangle 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724664"/>
              </p:ext>
            </p:extLst>
          </p:nvPr>
        </p:nvGraphicFramePr>
        <p:xfrm>
          <a:off x="633413" y="1761183"/>
          <a:ext cx="7886700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75" name="Equation" r:id="rId3" imgW="5257800" imgH="634680" progId="Equation.DSMT4">
                  <p:embed/>
                </p:oleObj>
              </mc:Choice>
              <mc:Fallback>
                <p:oleObj name="Equation" r:id="rId3" imgW="525780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1761183"/>
                        <a:ext cx="7886700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1458" name="Picture 9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642" y="3011810"/>
            <a:ext cx="5029772" cy="284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bgerundetes Rechteck 30"/>
          <p:cNvSpPr/>
          <p:nvPr/>
        </p:nvSpPr>
        <p:spPr>
          <a:xfrm>
            <a:off x="539552" y="1728104"/>
            <a:ext cx="8136904" cy="1008112"/>
          </a:xfrm>
          <a:prstGeom prst="roundRect">
            <a:avLst>
              <a:gd name="adj" fmla="val 13120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="" xmlns:a16="http://schemas.microsoft.com/office/drawing/2014/main" id="{34C101E3-0279-4578-B59C-52880DDE2006}"/>
              </a:ext>
            </a:extLst>
          </p:cNvPr>
          <p:cNvSpPr/>
          <p:nvPr/>
        </p:nvSpPr>
        <p:spPr>
          <a:xfrm>
            <a:off x="323528" y="5879013"/>
            <a:ext cx="8641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200" dirty="0" smtClean="0"/>
          </a:p>
          <a:p>
            <a:r>
              <a:rPr lang="de-DE" sz="1200" dirty="0"/>
              <a:t>N. </a:t>
            </a:r>
            <a:r>
              <a:rPr lang="de-DE" sz="1200" dirty="0" err="1"/>
              <a:t>Tielker</a:t>
            </a:r>
            <a:r>
              <a:rPr lang="de-DE" sz="1200" dirty="0"/>
              <a:t>, </a:t>
            </a:r>
            <a:r>
              <a:rPr lang="de-DE" sz="1200" dirty="0" smtClean="0"/>
              <a:t>L</a:t>
            </a:r>
            <a:r>
              <a:rPr lang="de-DE" sz="1200" dirty="0"/>
              <a:t>. Eberlein, C. </a:t>
            </a:r>
            <a:r>
              <a:rPr lang="de-DE" sz="1200" dirty="0" err="1"/>
              <a:t>Chodun</a:t>
            </a:r>
            <a:r>
              <a:rPr lang="de-DE" sz="1200" dirty="0"/>
              <a:t>, S. </a:t>
            </a:r>
            <a:r>
              <a:rPr lang="de-DE" sz="1200" dirty="0" err="1" smtClean="0"/>
              <a:t>Güssregen</a:t>
            </a:r>
            <a:r>
              <a:rPr lang="de-DE" sz="1200" dirty="0" smtClean="0"/>
              <a:t>, S</a:t>
            </a:r>
            <a:r>
              <a:rPr lang="de-DE" sz="1200" dirty="0"/>
              <a:t>. M. Kast, </a:t>
            </a:r>
            <a:r>
              <a:rPr lang="de-DE" sz="1200" i="1" dirty="0"/>
              <a:t>J. </a:t>
            </a:r>
            <a:r>
              <a:rPr lang="de-DE" sz="1200" i="1" dirty="0" smtClean="0"/>
              <a:t>Mol</a:t>
            </a:r>
            <a:r>
              <a:rPr lang="de-DE" sz="1200" i="1" dirty="0"/>
              <a:t>. </a:t>
            </a:r>
            <a:r>
              <a:rPr lang="de-DE" sz="1200" i="1" dirty="0" smtClean="0"/>
              <a:t>Model. </a:t>
            </a:r>
            <a:r>
              <a:rPr lang="de-DE" sz="1200" dirty="0"/>
              <a:t>25, 139 (</a:t>
            </a:r>
            <a:r>
              <a:rPr lang="de-DE" sz="1200" dirty="0" smtClean="0"/>
              <a:t>2019)</a:t>
            </a:r>
            <a:endParaRPr lang="en-US" sz="1200" dirty="0">
              <a:cs typeface="Times New Roman" pitchFamily="18" charset="0"/>
            </a:endParaRPr>
          </a:p>
          <a:p>
            <a:endParaRPr lang="de-DE" sz="1200" dirty="0">
              <a:latin typeface="+mj-lt"/>
            </a:endParaRPr>
          </a:p>
        </p:txBody>
      </p:sp>
      <p:sp>
        <p:nvSpPr>
          <p:cNvPr id="12" name="Text Box 37"/>
          <p:cNvSpPr txBox="1">
            <a:spLocks noChangeArrowheads="1"/>
          </p:cNvSpPr>
          <p:nvPr/>
        </p:nvSpPr>
        <p:spPr bwMode="auto">
          <a:xfrm>
            <a:off x="296232" y="1013426"/>
            <a:ext cx="85962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</a:pPr>
            <a:r>
              <a:rPr lang="en-US" sz="2000" b="1" dirty="0" smtClean="0">
                <a:latin typeface="+mn-lt"/>
              </a:rPr>
              <a:t>Microstate transition and partition function </a:t>
            </a:r>
            <a:r>
              <a:rPr lang="en-US" sz="2000" b="1" dirty="0" smtClean="0">
                <a:latin typeface="+mn-lt"/>
              </a:rPr>
              <a:t>equivalence for </a:t>
            </a:r>
            <a:r>
              <a:rPr lang="en-US" sz="2000" b="1" i="1" dirty="0" smtClean="0">
                <a:solidFill>
                  <a:srgbClr val="C00000"/>
                </a:solidFill>
                <a:latin typeface="+mn-lt"/>
              </a:rPr>
              <a:t>m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 = 1</a:t>
            </a:r>
            <a:r>
              <a:rPr lang="en-US" sz="2000" b="1" dirty="0" smtClean="0">
                <a:latin typeface="+mn-lt"/>
              </a:rPr>
              <a:t> only</a:t>
            </a:r>
            <a:endParaRPr lang="en-US" sz="1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81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 Box 37"/>
          <p:cNvSpPr txBox="1">
            <a:spLocks noChangeArrowheads="1"/>
          </p:cNvSpPr>
          <p:nvPr/>
        </p:nvSpPr>
        <p:spPr bwMode="auto">
          <a:xfrm>
            <a:off x="294953" y="4642503"/>
            <a:ext cx="5472608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55600" lvl="0" indent="-1778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D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istribution functions</a:t>
            </a:r>
          </a:p>
          <a:p>
            <a:pPr marL="355600" indent="-1778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Potent. of mean force </a:t>
            </a:r>
          </a:p>
          <a:p>
            <a:pPr marL="355600" indent="-1778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Partial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molar volume </a:t>
            </a:r>
            <a:endParaRPr lang="en-US" sz="1800" dirty="0" smtClean="0">
              <a:solidFill>
                <a:prstClr val="black"/>
              </a:solidFill>
              <a:latin typeface="Calibri"/>
            </a:endParaRPr>
          </a:p>
          <a:p>
            <a:pPr marL="355600" indent="-1778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Chemical potential</a:t>
            </a: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43012"/>
              </p:ext>
            </p:extLst>
          </p:nvPr>
        </p:nvGraphicFramePr>
        <p:xfrm>
          <a:off x="2843808" y="5043068"/>
          <a:ext cx="1524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73" name="Equation" r:id="rId5" imgW="1015920" imgH="203040" progId="Equation.DSMT4">
                  <p:embed/>
                </p:oleObj>
              </mc:Choice>
              <mc:Fallback>
                <p:oleObj name="Equation" r:id="rId5" imgW="1015920" imgH="203040" progId="Equation.DSMT4">
                  <p:embed/>
                  <p:pic>
                    <p:nvPicPr>
                      <p:cNvPr id="0" name="Objek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5043068"/>
                        <a:ext cx="1524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Text Box 37"/>
          <p:cNvSpPr txBox="1">
            <a:spLocks noChangeArrowheads="1"/>
          </p:cNvSpPr>
          <p:nvPr/>
        </p:nvSpPr>
        <p:spPr bwMode="auto">
          <a:xfrm>
            <a:off x="296232" y="1013426"/>
            <a:ext cx="5472608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latin typeface="+mn-lt"/>
              </a:rPr>
              <a:t>Workflow</a:t>
            </a:r>
          </a:p>
          <a:p>
            <a:pPr marL="355600" lvl="0" indent="-1778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Solute-molecule/solvent-atom (</a:t>
            </a:r>
            <a:r>
              <a:rPr lang="el-GR" sz="1800" i="1" dirty="0">
                <a:solidFill>
                  <a:prstClr val="black"/>
                </a:solidFill>
                <a:latin typeface="Calibri"/>
              </a:rPr>
              <a:t>γ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) interaction on grid</a:t>
            </a:r>
          </a:p>
          <a:p>
            <a:pPr marL="355600" lvl="0" indent="-1778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Coupled nonlinear integral equation/closure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US" sz="1200" dirty="0" smtClean="0">
                <a:solidFill>
                  <a:prstClr val="black"/>
                </a:solidFill>
                <a:latin typeface="Calibri"/>
              </a:rPr>
            </a:b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(Imai /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Beglov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, Roux /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Kovalenko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, Hirata / Kast)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marL="177800" lvl="0" indent="0">
              <a:spcBef>
                <a:spcPts val="0"/>
              </a:spcBef>
              <a:spcAft>
                <a:spcPts val="600"/>
              </a:spcAft>
            </a:pPr>
            <a:endParaRPr lang="en-US" sz="1800" b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continuum solvation: </a:t>
            </a:r>
            <a:r>
              <a:rPr lang="en-US" dirty="0">
                <a:solidFill>
                  <a:srgbClr val="FFFF00"/>
                </a:solidFill>
              </a:rPr>
              <a:t>3D </a:t>
            </a:r>
            <a:r>
              <a:rPr lang="en-US" dirty="0" smtClean="0">
                <a:solidFill>
                  <a:srgbClr val="FFFF00"/>
                </a:solidFill>
              </a:rPr>
              <a:t>RISM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54" name="Group 44"/>
          <p:cNvGrpSpPr>
            <a:grpSpLocks/>
          </p:cNvGrpSpPr>
          <p:nvPr/>
        </p:nvGrpSpPr>
        <p:grpSpPr bwMode="auto">
          <a:xfrm>
            <a:off x="6645136" y="1006519"/>
            <a:ext cx="1911812" cy="1401736"/>
            <a:chOff x="657" y="845"/>
            <a:chExt cx="1804" cy="1360"/>
          </a:xfrm>
        </p:grpSpPr>
        <p:pic>
          <p:nvPicPr>
            <p:cNvPr id="55" name="Picture 193" descr="grid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845"/>
              <a:ext cx="1299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6" name="Gerade Verbindung mit Pfeil 55"/>
            <p:cNvCxnSpPr>
              <a:cxnSpLocks noChangeShapeType="1"/>
            </p:cNvCxnSpPr>
            <p:nvPr/>
          </p:nvCxnSpPr>
          <p:spPr bwMode="auto">
            <a:xfrm flipH="1" flipV="1">
              <a:off x="1955" y="1222"/>
              <a:ext cx="381" cy="300"/>
            </a:xfrm>
            <a:prstGeom prst="straightConnector1">
              <a:avLst/>
            </a:prstGeom>
            <a:noFill/>
            <a:ln w="12700" algn="ctr">
              <a:solidFill>
                <a:srgbClr val="CC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Gerade Verbindung mit Pfeil 56"/>
            <p:cNvCxnSpPr>
              <a:cxnSpLocks noChangeShapeType="1"/>
            </p:cNvCxnSpPr>
            <p:nvPr/>
          </p:nvCxnSpPr>
          <p:spPr bwMode="auto">
            <a:xfrm flipH="1">
              <a:off x="1651" y="1522"/>
              <a:ext cx="685" cy="301"/>
            </a:xfrm>
            <a:prstGeom prst="straightConnector1">
              <a:avLst/>
            </a:prstGeom>
            <a:noFill/>
            <a:ln w="12700" algn="ctr">
              <a:solidFill>
                <a:srgbClr val="CC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58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3896138"/>
                </p:ext>
              </p:extLst>
            </p:nvPr>
          </p:nvGraphicFramePr>
          <p:xfrm>
            <a:off x="2348" y="1438"/>
            <a:ext cx="113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974" name="Formel" r:id="rId8" imgW="177480" imgH="266400" progId="Equation.3">
                    <p:embed/>
                  </p:oleObj>
                </mc:Choice>
                <mc:Fallback>
                  <p:oleObj name="Formel" r:id="rId8" imgW="17748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8" y="1438"/>
                          <a:ext cx="113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9" name="Gerade Verbindung mit Pfeil 31"/>
            <p:cNvCxnSpPr>
              <a:cxnSpLocks noChangeShapeType="1"/>
            </p:cNvCxnSpPr>
            <p:nvPr/>
          </p:nvCxnSpPr>
          <p:spPr bwMode="auto">
            <a:xfrm flipH="1">
              <a:off x="1948" y="1522"/>
              <a:ext cx="388" cy="3"/>
            </a:xfrm>
            <a:prstGeom prst="straightConnector1">
              <a:avLst/>
            </a:prstGeom>
            <a:noFill/>
            <a:ln w="12700" algn="ctr">
              <a:solidFill>
                <a:srgbClr val="CC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" name="Oval 50"/>
            <p:cNvSpPr>
              <a:spLocks noChangeArrowheads="1"/>
            </p:cNvSpPr>
            <p:nvPr/>
          </p:nvSpPr>
          <p:spPr bwMode="auto">
            <a:xfrm>
              <a:off x="1563" y="1613"/>
              <a:ext cx="212" cy="423"/>
            </a:xfrm>
            <a:prstGeom prst="ellips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pic>
        <p:nvPicPr>
          <p:cNvPr id="66" name="cyclo_wat.mpg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6081745" y="4571320"/>
            <a:ext cx="2424522" cy="1929516"/>
          </a:xfrm>
          <a:prstGeom prst="rect">
            <a:avLst/>
          </a:prstGeom>
        </p:spPr>
      </p:pic>
      <p:pic>
        <p:nvPicPr>
          <p:cNvPr id="68" name="Picture 41" descr="ramp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47780" y="4652853"/>
            <a:ext cx="126239" cy="176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 Box 11"/>
          <p:cNvSpPr txBox="1">
            <a:spLocks noChangeArrowheads="1"/>
          </p:cNvSpPr>
          <p:nvPr/>
        </p:nvSpPr>
        <p:spPr bwMode="auto">
          <a:xfrm>
            <a:off x="5105532" y="2916073"/>
            <a:ext cx="3312368" cy="99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spcAft>
                <a:spcPts val="300"/>
              </a:spcAft>
              <a:tabLst>
                <a:tab pos="273050" algn="l"/>
              </a:tabLst>
            </a:pPr>
            <a:r>
              <a:rPr lang="el-GR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sz="1400" b="1" dirty="0" smtClean="0">
                <a:cs typeface="Times New Roman" pitchFamily="18" charset="0"/>
              </a:rPr>
              <a:t> (</a:t>
            </a:r>
            <a:r>
              <a:rPr lang="en-US" sz="1400" b="1" dirty="0" smtClean="0"/>
              <a:t>solvent site susceptibility)</a:t>
            </a:r>
          </a:p>
          <a:p>
            <a:pPr marL="180975" indent="-180975" algn="l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US" sz="1400" dirty="0" smtClean="0"/>
              <a:t>precomputed, 1D RISM</a:t>
            </a:r>
          </a:p>
          <a:p>
            <a:pPr marL="180975" indent="-180975" algn="l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US" sz="1400" dirty="0" smtClean="0"/>
              <a:t>HNC, MD-parametrized, self-consistent</a:t>
            </a:r>
          </a:p>
          <a:p>
            <a:pPr marL="180975" indent="-180975" algn="l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US" sz="1400" dirty="0" smtClean="0">
                <a:ea typeface="Akkurat" pitchFamily="2" charset="0"/>
                <a:cs typeface="Akkurat" pitchFamily="2" charset="0"/>
              </a:rPr>
              <a:t>SPC/E, electrolytes, </a:t>
            </a:r>
            <a:r>
              <a:rPr lang="en-US" sz="1400" dirty="0" err="1" smtClean="0">
                <a:ea typeface="Akkurat" pitchFamily="2" charset="0"/>
                <a:cs typeface="Akkurat" pitchFamily="2" charset="0"/>
              </a:rPr>
              <a:t>nonaq</a:t>
            </a:r>
            <a:r>
              <a:rPr lang="en-US" sz="1400" dirty="0" smtClean="0">
                <a:ea typeface="Akkurat" pitchFamily="2" charset="0"/>
                <a:cs typeface="Akkurat" pitchFamily="2" charset="0"/>
              </a:rPr>
              <a:t>. models, …</a:t>
            </a:r>
            <a:endParaRPr lang="en-US" sz="1400" dirty="0"/>
          </a:p>
        </p:txBody>
      </p:sp>
      <p:sp>
        <p:nvSpPr>
          <p:cNvPr id="101" name="Abgerundetes Rechteck 100"/>
          <p:cNvSpPr/>
          <p:nvPr/>
        </p:nvSpPr>
        <p:spPr>
          <a:xfrm>
            <a:off x="611561" y="2479386"/>
            <a:ext cx="7848872" cy="1944216"/>
          </a:xfrm>
          <a:prstGeom prst="roundRect">
            <a:avLst>
              <a:gd name="adj" fmla="val 8338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3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564980"/>
              </p:ext>
            </p:extLst>
          </p:nvPr>
        </p:nvGraphicFramePr>
        <p:xfrm>
          <a:off x="834694" y="3418523"/>
          <a:ext cx="320040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75" name="Equation" r:id="rId12" imgW="2133360" imgH="291960" progId="Equation.DSMT4">
                  <p:embed/>
                </p:oleObj>
              </mc:Choice>
              <mc:Fallback>
                <p:oleObj name="Equation" r:id="rId12" imgW="21333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694" y="3418523"/>
                        <a:ext cx="3200400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022788"/>
              </p:ext>
            </p:extLst>
          </p:nvPr>
        </p:nvGraphicFramePr>
        <p:xfrm>
          <a:off x="816249" y="3041584"/>
          <a:ext cx="41529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76" name="Equation" r:id="rId14" imgW="2768400" imgH="241200" progId="Equation.DSMT4">
                  <p:embed/>
                </p:oleObj>
              </mc:Choice>
              <mc:Fallback>
                <p:oleObj name="Equation" r:id="rId14" imgW="2768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249" y="3041584"/>
                        <a:ext cx="4152900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k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075018"/>
              </p:ext>
            </p:extLst>
          </p:nvPr>
        </p:nvGraphicFramePr>
        <p:xfrm>
          <a:off x="824584" y="2653788"/>
          <a:ext cx="1238220" cy="30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77" name="Equation" r:id="rId16" imgW="825480" imgH="203040" progId="Equation.DSMT4">
                  <p:embed/>
                </p:oleObj>
              </mc:Choice>
              <mc:Fallback>
                <p:oleObj name="Equation" r:id="rId16" imgW="825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584" y="2653788"/>
                        <a:ext cx="1238220" cy="3045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uppieren 23"/>
          <p:cNvGrpSpPr/>
          <p:nvPr/>
        </p:nvGrpSpPr>
        <p:grpSpPr>
          <a:xfrm>
            <a:off x="755576" y="3475481"/>
            <a:ext cx="2617523" cy="841304"/>
            <a:chOff x="952757" y="3347846"/>
            <a:chExt cx="2617523" cy="841304"/>
          </a:xfrm>
        </p:grpSpPr>
        <p:grpSp>
          <p:nvGrpSpPr>
            <p:cNvPr id="15" name="Gruppieren 14"/>
            <p:cNvGrpSpPr/>
            <p:nvPr/>
          </p:nvGrpSpPr>
          <p:grpSpPr>
            <a:xfrm>
              <a:off x="1835696" y="3789040"/>
              <a:ext cx="873977" cy="400110"/>
              <a:chOff x="1638722" y="3573518"/>
              <a:chExt cx="873977" cy="400110"/>
            </a:xfrm>
          </p:grpSpPr>
          <p:sp>
            <p:nvSpPr>
              <p:cNvPr id="99" name="Abgerundetes Rechteck 98"/>
              <p:cNvSpPr/>
              <p:nvPr/>
            </p:nvSpPr>
            <p:spPr>
              <a:xfrm>
                <a:off x="1638722" y="3573518"/>
                <a:ext cx="873976" cy="398642"/>
              </a:xfrm>
              <a:prstGeom prst="roundRect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00" name="Text Box 23"/>
              <p:cNvSpPr txBox="1">
                <a:spLocks noChangeArrowheads="1"/>
              </p:cNvSpPr>
              <p:nvPr/>
            </p:nvSpPr>
            <p:spPr bwMode="auto">
              <a:xfrm>
                <a:off x="1653707" y="3573518"/>
                <a:ext cx="85899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b="1" i="1" dirty="0">
                    <a:solidFill>
                      <a:srgbClr val="C5281A"/>
                    </a:solidFill>
                  </a:rPr>
                  <a:t>p</a:t>
                </a:r>
                <a:r>
                  <a:rPr lang="en-US" sz="2000" b="1" dirty="0" smtClean="0">
                    <a:solidFill>
                      <a:srgbClr val="C5281A"/>
                    </a:solidFill>
                  </a:rPr>
                  <a:t>, </a:t>
                </a:r>
                <a:r>
                  <a:rPr lang="en-US" sz="2000" b="1" i="1" dirty="0" smtClean="0">
                    <a:solidFill>
                      <a:srgbClr val="C5281A"/>
                    </a:solidFill>
                  </a:rPr>
                  <a:t>T</a:t>
                </a:r>
                <a:r>
                  <a:rPr lang="en-US" sz="2000" b="1" dirty="0" smtClean="0">
                    <a:solidFill>
                      <a:srgbClr val="C5281A"/>
                    </a:solidFill>
                  </a:rPr>
                  <a:t>, </a:t>
                </a:r>
                <a:r>
                  <a:rPr lang="en-US" sz="2000" b="1" i="1" dirty="0" smtClean="0">
                    <a:solidFill>
                      <a:srgbClr val="C5281A"/>
                    </a:solidFill>
                  </a:rPr>
                  <a:t>x</a:t>
                </a:r>
                <a:endParaRPr lang="en-US" sz="2000" b="1" dirty="0">
                  <a:solidFill>
                    <a:srgbClr val="C5281A"/>
                  </a:solidFill>
                </a:endParaRPr>
              </a:p>
            </p:txBody>
          </p:sp>
        </p:grpSp>
        <p:sp>
          <p:nvSpPr>
            <p:cNvPr id="97" name="Ellipse 96"/>
            <p:cNvSpPr/>
            <p:nvPr/>
          </p:nvSpPr>
          <p:spPr>
            <a:xfrm>
              <a:off x="952757" y="3347846"/>
              <a:ext cx="373948" cy="349634"/>
            </a:xfrm>
            <a:prstGeom prst="ellipse">
              <a:avLst/>
            </a:prstGeom>
            <a:noFill/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98" name="Gewinkelte Verbindung 97"/>
            <p:cNvCxnSpPr>
              <a:stCxn id="99" idx="1"/>
              <a:endCxn id="97" idx="4"/>
            </p:cNvCxnSpPr>
            <p:nvPr/>
          </p:nvCxnSpPr>
          <p:spPr>
            <a:xfrm rot="10800000">
              <a:off x="1139732" y="3697481"/>
              <a:ext cx="695965" cy="290881"/>
            </a:xfrm>
            <a:prstGeom prst="bentConnector2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Ellipse 101"/>
            <p:cNvSpPr/>
            <p:nvPr/>
          </p:nvSpPr>
          <p:spPr>
            <a:xfrm>
              <a:off x="3196332" y="3347846"/>
              <a:ext cx="373948" cy="349634"/>
            </a:xfrm>
            <a:prstGeom prst="ellipse">
              <a:avLst/>
            </a:prstGeom>
            <a:noFill/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04" name="Gewinkelte Verbindung 103"/>
            <p:cNvCxnSpPr>
              <a:stCxn id="100" idx="3"/>
              <a:endCxn id="102" idx="4"/>
            </p:cNvCxnSpPr>
            <p:nvPr/>
          </p:nvCxnSpPr>
          <p:spPr>
            <a:xfrm flipV="1">
              <a:off x="2709673" y="3697480"/>
              <a:ext cx="673633" cy="291615"/>
            </a:xfrm>
            <a:prstGeom prst="bentConnector2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uppieren 104"/>
          <p:cNvGrpSpPr/>
          <p:nvPr/>
        </p:nvGrpSpPr>
        <p:grpSpPr>
          <a:xfrm>
            <a:off x="3923928" y="3956745"/>
            <a:ext cx="1223244" cy="344664"/>
            <a:chOff x="7761523" y="5316584"/>
            <a:chExt cx="2015332" cy="704704"/>
          </a:xfrm>
        </p:grpSpPr>
        <p:sp>
          <p:nvSpPr>
            <p:cNvPr id="106" name="Abgerundetes Rechteck 105"/>
            <p:cNvSpPr/>
            <p:nvPr/>
          </p:nvSpPr>
          <p:spPr>
            <a:xfrm rot="16200000">
              <a:off x="7745060" y="5333047"/>
              <a:ext cx="704704" cy="67177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Abgerundetes Rechteck 106"/>
            <p:cNvSpPr/>
            <p:nvPr/>
          </p:nvSpPr>
          <p:spPr>
            <a:xfrm rot="16200000">
              <a:off x="9088615" y="5333047"/>
              <a:ext cx="704704" cy="671777"/>
            </a:xfrm>
            <a:prstGeom prst="roundRect">
              <a:avLst/>
            </a:prstGeom>
            <a:gradFill>
              <a:gsLst>
                <a:gs pos="60000">
                  <a:srgbClr val="B8CAEB">
                    <a:lumMod val="79000"/>
                  </a:srgbClr>
                </a:gs>
                <a:gs pos="42000">
                  <a:srgbClr val="B3C7EA"/>
                </a:gs>
                <a:gs pos="21000">
                  <a:srgbClr val="AEC3E9">
                    <a:lumMod val="74000"/>
                  </a:srgbClr>
                </a:gs>
                <a:gs pos="0">
                  <a:schemeClr val="accent1">
                    <a:tint val="66000"/>
                    <a:satMod val="160000"/>
                  </a:schemeClr>
                </a:gs>
                <a:gs pos="8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  <a:lumMod val="83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8" name="Rechteck 107"/>
            <p:cNvSpPr/>
            <p:nvPr/>
          </p:nvSpPr>
          <p:spPr>
            <a:xfrm rot="16200000">
              <a:off x="8790273" y="5596928"/>
              <a:ext cx="704704" cy="144016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9" name="Line 8"/>
            <p:cNvSpPr>
              <a:spLocks noChangeShapeType="1"/>
            </p:cNvSpPr>
            <p:nvPr/>
          </p:nvSpPr>
          <p:spPr bwMode="auto">
            <a:xfrm>
              <a:off x="8530889" y="5661248"/>
              <a:ext cx="432048" cy="0"/>
            </a:xfrm>
            <a:prstGeom prst="lin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de-DE"/>
            </a:p>
          </p:txBody>
        </p:sp>
      </p:grpSp>
      <p:sp>
        <p:nvSpPr>
          <p:cNvPr id="35" name="Ellipse 34"/>
          <p:cNvSpPr/>
          <p:nvPr/>
        </p:nvSpPr>
        <p:spPr>
          <a:xfrm>
            <a:off x="3918646" y="3044330"/>
            <a:ext cx="373948" cy="349634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6" name="Gewinkelte Verbindung 35"/>
          <p:cNvCxnSpPr>
            <a:stCxn id="41" idx="3"/>
            <a:endCxn id="35" idx="0"/>
          </p:cNvCxnSpPr>
          <p:nvPr/>
        </p:nvCxnSpPr>
        <p:spPr>
          <a:xfrm>
            <a:off x="3285736" y="2787914"/>
            <a:ext cx="819884" cy="256416"/>
          </a:xfrm>
          <a:prstGeom prst="bentConnector2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pieren 4"/>
          <p:cNvGrpSpPr/>
          <p:nvPr/>
        </p:nvGrpSpPr>
        <p:grpSpPr>
          <a:xfrm>
            <a:off x="2411760" y="2588593"/>
            <a:ext cx="946737" cy="400149"/>
            <a:chOff x="2411760" y="2492896"/>
            <a:chExt cx="946737" cy="400149"/>
          </a:xfrm>
        </p:grpSpPr>
        <p:sp>
          <p:nvSpPr>
            <p:cNvPr id="39" name="Text Box 23"/>
            <p:cNvSpPr txBox="1">
              <a:spLocks noChangeArrowheads="1"/>
            </p:cNvSpPr>
            <p:nvPr/>
          </p:nvSpPr>
          <p:spPr bwMode="auto">
            <a:xfrm>
              <a:off x="2422393" y="2492935"/>
              <a:ext cx="9361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i="1" dirty="0" smtClean="0">
                  <a:solidFill>
                    <a:srgbClr val="C5281A"/>
                  </a:solidFill>
                </a:rPr>
                <a:t>bridge</a:t>
              </a:r>
              <a:endParaRPr lang="en-US" sz="2000" b="1" dirty="0">
                <a:solidFill>
                  <a:srgbClr val="C5281A"/>
                </a:solidFill>
              </a:endParaRPr>
            </a:p>
          </p:txBody>
        </p:sp>
        <p:sp>
          <p:nvSpPr>
            <p:cNvPr id="41" name="Abgerundetes Rechteck 40"/>
            <p:cNvSpPr/>
            <p:nvPr/>
          </p:nvSpPr>
          <p:spPr>
            <a:xfrm>
              <a:off x="2411760" y="2492896"/>
              <a:ext cx="873976" cy="398642"/>
            </a:xfrm>
            <a:prstGeom prst="roundRect">
              <a:avLst/>
            </a:prstGeom>
            <a:noFill/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</a:endParaRPr>
            </a:p>
          </p:txBody>
        </p:sp>
      </p:grpSp>
      <p:graphicFrame>
        <p:nvGraphicFramePr>
          <p:cNvPr id="19" name="Obj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283436"/>
              </p:ext>
            </p:extLst>
          </p:nvPr>
        </p:nvGraphicFramePr>
        <p:xfrm>
          <a:off x="2843213" y="5703888"/>
          <a:ext cx="31051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78" name="Equation" r:id="rId18" imgW="2070000" imgH="457200" progId="Equation.DSMT4">
                  <p:embed/>
                </p:oleObj>
              </mc:Choice>
              <mc:Fallback>
                <p:oleObj name="Equation" r:id="rId18" imgW="2070000" imgH="457200" progId="Equation.DSMT4">
                  <p:embed/>
                  <p:pic>
                    <p:nvPicPr>
                      <p:cNvPr id="0" name="Object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5703888"/>
                        <a:ext cx="31051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k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572000"/>
              </p:ext>
            </p:extLst>
          </p:nvPr>
        </p:nvGraphicFramePr>
        <p:xfrm>
          <a:off x="2843808" y="5381842"/>
          <a:ext cx="761940" cy="30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79" name="Equation" r:id="rId20" imgW="507960" imgH="203040" progId="Equation.DSMT4">
                  <p:embed/>
                </p:oleObj>
              </mc:Choice>
              <mc:Fallback>
                <p:oleObj name="Equation" r:id="rId20" imgW="507960" imgH="203040" progId="Equation.DSMT4">
                  <p:embed/>
                  <p:pic>
                    <p:nvPicPr>
                      <p:cNvPr id="0" name="Objek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5381842"/>
                        <a:ext cx="761940" cy="304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k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274590"/>
              </p:ext>
            </p:extLst>
          </p:nvPr>
        </p:nvGraphicFramePr>
        <p:xfrm>
          <a:off x="2843808" y="4693661"/>
          <a:ext cx="1219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80" name="Equation" r:id="rId22" imgW="812520" imgH="203040" progId="Equation.DSMT4">
                  <p:embed/>
                </p:oleObj>
              </mc:Choice>
              <mc:Fallback>
                <p:oleObj name="Equation" r:id="rId22" imgW="812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4693661"/>
                        <a:ext cx="1219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Picture 2" descr="artdens_kcv_memb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012160" y="4509120"/>
            <a:ext cx="28371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 Box 37"/>
          <p:cNvSpPr txBox="1">
            <a:spLocks noChangeArrowheads="1"/>
          </p:cNvSpPr>
          <p:nvPr/>
        </p:nvSpPr>
        <p:spPr bwMode="auto">
          <a:xfrm>
            <a:off x="4139952" y="6110712"/>
            <a:ext cx="1800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Fedorov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/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Borgis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/ Kast)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3222898" y="6011763"/>
            <a:ext cx="864096" cy="488968"/>
          </a:xfrm>
          <a:prstGeom prst="ellipse">
            <a:avLst/>
          </a:prstGeom>
          <a:noFill/>
          <a:ln w="349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09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33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23" repeatCount="indefinite" fill="hold" display="0">
                  <p:stCondLst>
                    <p:cond delay="indefinite"/>
                  </p:stCondLst>
                </p:cTn>
                <p:tgtEl>
                  <p:spTgt spid="66"/>
                </p:tgtEl>
              </p:cMediaNode>
            </p:video>
          </p:childTnLst>
        </p:cTn>
      </p:par>
    </p:tnLst>
    <p:bldLst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continuum solvation: EC-RISM</a:t>
            </a:r>
            <a:endParaRPr lang="en-US" dirty="0"/>
          </a:p>
        </p:txBody>
      </p:sp>
      <p:pic>
        <p:nvPicPr>
          <p:cNvPr id="35" name="Picture 2" descr="ecris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988" y="3142127"/>
            <a:ext cx="438150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 Box 52"/>
          <p:cNvSpPr txBox="1">
            <a:spLocks noChangeArrowheads="1"/>
          </p:cNvSpPr>
          <p:nvPr/>
        </p:nvSpPr>
        <p:spPr bwMode="auto">
          <a:xfrm>
            <a:off x="288101" y="1024161"/>
            <a:ext cx="85529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ct val="10000"/>
              </a:spcBef>
            </a:pPr>
            <a:r>
              <a:rPr lang="en-US" sz="2000" b="1" dirty="0">
                <a:latin typeface="+mn-lt"/>
              </a:rPr>
              <a:t>Self-consistent treatment of </a:t>
            </a:r>
            <a:r>
              <a:rPr lang="en-US" sz="2000" b="1" dirty="0" smtClean="0">
                <a:latin typeface="+mn-lt"/>
              </a:rPr>
              <a:t>electronic and </a:t>
            </a:r>
            <a:r>
              <a:rPr lang="en-US" sz="2000" b="1" dirty="0">
                <a:latin typeface="+mn-lt"/>
              </a:rPr>
              <a:t>solvent </a:t>
            </a:r>
            <a:r>
              <a:rPr lang="en-US" sz="2000" b="1" dirty="0" smtClean="0">
                <a:latin typeface="+mn-lt"/>
              </a:rPr>
              <a:t>polarization: 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EC-RISM(-QM)</a:t>
            </a:r>
            <a:endParaRPr lang="en-US" sz="2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323528" y="5888502"/>
            <a:ext cx="69659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cs typeface="Times New Roman" pitchFamily="18" charset="0"/>
              </a:rPr>
              <a:t>T. </a:t>
            </a:r>
            <a:r>
              <a:rPr lang="en-US" sz="1200" dirty="0" err="1">
                <a:cs typeface="Times New Roman" pitchFamily="18" charset="0"/>
              </a:rPr>
              <a:t>Kloss</a:t>
            </a:r>
            <a:r>
              <a:rPr lang="en-US" sz="1200" dirty="0">
                <a:cs typeface="Times New Roman" pitchFamily="18" charset="0"/>
              </a:rPr>
              <a:t>, J. </a:t>
            </a:r>
            <a:r>
              <a:rPr lang="en-US" sz="1200" dirty="0" err="1">
                <a:cs typeface="Times New Roman" pitchFamily="18" charset="0"/>
              </a:rPr>
              <a:t>Heil</a:t>
            </a:r>
            <a:r>
              <a:rPr lang="en-US" sz="1200" dirty="0">
                <a:cs typeface="Times New Roman" pitchFamily="18" charset="0"/>
              </a:rPr>
              <a:t>, S. M. </a:t>
            </a:r>
            <a:r>
              <a:rPr lang="en-US" sz="1200" dirty="0" err="1">
                <a:cs typeface="Times New Roman" pitchFamily="18" charset="0"/>
              </a:rPr>
              <a:t>Kast</a:t>
            </a:r>
            <a:r>
              <a:rPr lang="en-US" sz="1200" dirty="0">
                <a:cs typeface="Times New Roman" pitchFamily="18" charset="0"/>
              </a:rPr>
              <a:t>,  </a:t>
            </a:r>
            <a:r>
              <a:rPr lang="en-US" sz="1200" i="1" dirty="0">
                <a:cs typeface="Times New Roman" pitchFamily="18" charset="0"/>
              </a:rPr>
              <a:t>J. Phys. Chem. B</a:t>
            </a:r>
            <a:r>
              <a:rPr lang="en-US" sz="1200" dirty="0">
                <a:cs typeface="Times New Roman" pitchFamily="18" charset="0"/>
              </a:rPr>
              <a:t> 112, 4337 (2008)</a:t>
            </a:r>
          </a:p>
          <a:p>
            <a:r>
              <a:rPr lang="de-DE" sz="1200" dirty="0"/>
              <a:t>N. </a:t>
            </a:r>
            <a:r>
              <a:rPr lang="de-DE" sz="1200" dirty="0" err="1"/>
              <a:t>Tielker</a:t>
            </a:r>
            <a:r>
              <a:rPr lang="de-DE" sz="1200" dirty="0"/>
              <a:t>, D. </a:t>
            </a:r>
            <a:r>
              <a:rPr lang="de-DE" sz="1200" dirty="0" err="1"/>
              <a:t>Tomazic</a:t>
            </a:r>
            <a:r>
              <a:rPr lang="de-DE" sz="1200" dirty="0"/>
              <a:t>, J. Heil, T. Kloss, S. Ehrhart, S. </a:t>
            </a:r>
            <a:r>
              <a:rPr lang="de-DE" sz="1200" dirty="0" err="1" smtClean="0"/>
              <a:t>Güssregen</a:t>
            </a:r>
            <a:r>
              <a:rPr lang="de-DE" sz="1200" dirty="0" smtClean="0"/>
              <a:t>, </a:t>
            </a:r>
            <a:r>
              <a:rPr lang="de-DE" sz="1200" i="1" dirty="0"/>
              <a:t>J. </a:t>
            </a:r>
            <a:r>
              <a:rPr lang="de-DE" sz="1200" i="1" dirty="0" err="1"/>
              <a:t>Comput</a:t>
            </a:r>
            <a:r>
              <a:rPr lang="de-DE" sz="1200" i="1" dirty="0"/>
              <a:t>.-</a:t>
            </a:r>
            <a:r>
              <a:rPr lang="de-DE" sz="1200" i="1" dirty="0" err="1"/>
              <a:t>Aided</a:t>
            </a:r>
            <a:r>
              <a:rPr lang="de-DE" sz="1200" i="1" dirty="0"/>
              <a:t> Mol. Des. </a:t>
            </a:r>
            <a:r>
              <a:rPr lang="de-DE" sz="1200" dirty="0"/>
              <a:t>30, </a:t>
            </a:r>
            <a:r>
              <a:rPr lang="de-DE" sz="1200" dirty="0" smtClean="0"/>
              <a:t>1035 </a:t>
            </a:r>
            <a:r>
              <a:rPr lang="de-DE" sz="1200" dirty="0"/>
              <a:t>(2016</a:t>
            </a:r>
            <a:r>
              <a:rPr lang="de-DE" sz="1200" dirty="0" smtClean="0"/>
              <a:t>)</a:t>
            </a:r>
            <a:endParaRPr lang="en-US" sz="1200" dirty="0">
              <a:cs typeface="Times New Roman" pitchFamily="18" charset="0"/>
            </a:endParaRPr>
          </a:p>
        </p:txBody>
      </p:sp>
      <p:graphicFrame>
        <p:nvGraphicFramePr>
          <p:cNvPr id="3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467612"/>
              </p:ext>
            </p:extLst>
          </p:nvPr>
        </p:nvGraphicFramePr>
        <p:xfrm>
          <a:off x="4464312" y="2726346"/>
          <a:ext cx="4495500" cy="419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722" name="Equation" r:id="rId4" imgW="2997000" imgH="279360" progId="Equation.DSMT4">
                  <p:embed/>
                </p:oleObj>
              </mc:Choice>
              <mc:Fallback>
                <p:oleObj name="Equation" r:id="rId4" imgW="29970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312" y="2726346"/>
                        <a:ext cx="4495500" cy="419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609770"/>
              </p:ext>
            </p:extLst>
          </p:nvPr>
        </p:nvGraphicFramePr>
        <p:xfrm>
          <a:off x="4648522" y="3134866"/>
          <a:ext cx="40195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723" name="Equation" r:id="rId6" imgW="2679480" imgH="291960" progId="Equation.DSMT4">
                  <p:embed/>
                </p:oleObj>
              </mc:Choice>
              <mc:Fallback>
                <p:oleObj name="Equation" r:id="rId6" imgW="26794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522" y="3134866"/>
                        <a:ext cx="401955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k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573190"/>
              </p:ext>
            </p:extLst>
          </p:nvPr>
        </p:nvGraphicFramePr>
        <p:xfrm>
          <a:off x="5111750" y="1760538"/>
          <a:ext cx="29908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724" name="Equation" r:id="rId8" imgW="1993680" imgH="241200" progId="Equation.DSMT4">
                  <p:embed/>
                </p:oleObj>
              </mc:Choice>
              <mc:Fallback>
                <p:oleObj name="Equation" r:id="rId8" imgW="1993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0" y="1760538"/>
                        <a:ext cx="299085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uppieren 40"/>
          <p:cNvGrpSpPr/>
          <p:nvPr/>
        </p:nvGrpSpPr>
        <p:grpSpPr>
          <a:xfrm>
            <a:off x="422529" y="1664425"/>
            <a:ext cx="3960688" cy="4104456"/>
            <a:chOff x="395288" y="1628800"/>
            <a:chExt cx="3960688" cy="4104456"/>
          </a:xfrm>
        </p:grpSpPr>
        <p:sp>
          <p:nvSpPr>
            <p:cNvPr id="42" name="AutoShape 5"/>
            <p:cNvSpPr>
              <a:spLocks noChangeArrowheads="1"/>
            </p:cNvSpPr>
            <p:nvPr/>
          </p:nvSpPr>
          <p:spPr bwMode="auto">
            <a:xfrm>
              <a:off x="540067" y="5198074"/>
              <a:ext cx="1371600" cy="38100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r>
                <a:rPr lang="en-US" sz="1400" smtClean="0"/>
                <a:t>stop: </a:t>
              </a:r>
              <a:r>
                <a:rPr lang="en-US" sz="1400" i="1" smtClean="0">
                  <a:sym typeface="Symbol" pitchFamily="18" charset="2"/>
                </a:rPr>
                <a:t></a:t>
              </a:r>
              <a:r>
                <a:rPr lang="en-US" sz="1400" smtClean="0"/>
                <a:t> </a:t>
              </a:r>
              <a:r>
                <a:rPr lang="en-US" sz="1400" baseline="-25000" smtClean="0">
                  <a:cs typeface="Arial" pitchFamily="34" charset="0"/>
                </a:rPr>
                <a:t>tot</a:t>
              </a:r>
              <a:r>
                <a:rPr lang="en-US" sz="1400" b="1" baseline="-25000" smtClean="0">
                  <a:cs typeface="Arial" pitchFamily="34" charset="0"/>
                </a:rPr>
                <a:t> </a:t>
              </a:r>
              <a:r>
                <a:rPr lang="en-US" sz="1400" b="1" smtClean="0">
                  <a:cs typeface="Arial" pitchFamily="34" charset="0"/>
                  <a:sym typeface="Calibri" pitchFamily="34" charset="0"/>
                </a:rPr>
                <a:t>≈ </a:t>
              </a:r>
              <a:r>
                <a:rPr lang="en-US" sz="1400" i="1" smtClean="0">
                  <a:sym typeface="Symbol" pitchFamily="18" charset="2"/>
                </a:rPr>
                <a:t></a:t>
              </a:r>
              <a:r>
                <a:rPr lang="en-US" sz="1400" b="1" smtClean="0">
                  <a:cs typeface="Arial" pitchFamily="34" charset="0"/>
                  <a:sym typeface="Calibri" pitchFamily="34" charset="0"/>
                </a:rPr>
                <a:t> </a:t>
              </a:r>
              <a:r>
                <a:rPr lang="en-US" sz="1400" baseline="-25000" smtClean="0">
                  <a:cs typeface="Arial" pitchFamily="34" charset="0"/>
                </a:rPr>
                <a:t>solv</a:t>
              </a:r>
              <a:endParaRPr lang="en-US" sz="1400" baseline="-25000">
                <a:cs typeface="Arial" pitchFamily="34" charset="0"/>
              </a:endParaRPr>
            </a:p>
          </p:txBody>
        </p:sp>
        <p:sp>
          <p:nvSpPr>
            <p:cNvPr id="43" name="AutoShape 6"/>
            <p:cNvSpPr>
              <a:spLocks noChangeArrowheads="1"/>
            </p:cNvSpPr>
            <p:nvPr/>
          </p:nvSpPr>
          <p:spPr bwMode="auto">
            <a:xfrm>
              <a:off x="501967" y="4131274"/>
              <a:ext cx="1447800" cy="609600"/>
            </a:xfrm>
            <a:prstGeom prst="flowChartDecision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1400" dirty="0" smtClean="0"/>
                <a:t>converged?</a:t>
              </a:r>
              <a:endParaRPr lang="en-US" sz="1400" dirty="0"/>
            </a:p>
          </p:txBody>
        </p:sp>
        <p:sp>
          <p:nvSpPr>
            <p:cNvPr id="44" name="Rectangle 8"/>
            <p:cNvSpPr>
              <a:spLocks noChangeArrowheads="1"/>
            </p:cNvSpPr>
            <p:nvPr/>
          </p:nvSpPr>
          <p:spPr bwMode="auto">
            <a:xfrm>
              <a:off x="2711767" y="4169374"/>
              <a:ext cx="15240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</a:pPr>
              <a:r>
                <a:rPr lang="en-US" sz="1400" b="1" dirty="0" smtClean="0"/>
                <a:t>3D RISM:</a:t>
              </a:r>
            </a:p>
            <a:p>
              <a:pPr algn="l" eaLnBrk="1" hangingPunct="1">
                <a:spcBef>
                  <a:spcPct val="0"/>
                </a:spcBef>
              </a:pPr>
              <a:r>
                <a:rPr lang="en-US" sz="1400" dirty="0" smtClean="0"/>
                <a:t>compute </a:t>
              </a:r>
              <a:r>
                <a:rPr lang="en-US" sz="1400" i="1" dirty="0" smtClean="0"/>
                <a:t>g</a:t>
              </a:r>
              <a:r>
                <a:rPr lang="en-US" sz="1400" dirty="0" smtClean="0"/>
                <a:t>(</a:t>
              </a:r>
              <a:r>
                <a:rPr lang="en-US" sz="1400" b="1" dirty="0" smtClean="0"/>
                <a:t>r</a:t>
              </a:r>
              <a:r>
                <a:rPr lang="en-US" sz="1400" dirty="0" smtClean="0"/>
                <a:t>), </a:t>
              </a:r>
              <a:r>
                <a:rPr lang="en-US" sz="1400" i="1" dirty="0" smtClean="0">
                  <a:sym typeface="Symbol" pitchFamily="18" charset="2"/>
                </a:rPr>
                <a:t></a:t>
              </a:r>
              <a:r>
                <a:rPr lang="en-US" sz="800" i="1" dirty="0" smtClean="0">
                  <a:cs typeface="Arial" pitchFamily="34" charset="0"/>
                </a:rPr>
                <a:t> </a:t>
              </a:r>
              <a:r>
                <a:rPr lang="en-US" sz="1400" baseline="30000" dirty="0" smtClean="0">
                  <a:cs typeface="Arial" pitchFamily="34" charset="0"/>
                </a:rPr>
                <a:t>ex</a:t>
              </a:r>
              <a:endParaRPr lang="en-US" sz="1400" baseline="30000" dirty="0"/>
            </a:p>
          </p:txBody>
        </p:sp>
        <p:cxnSp>
          <p:nvCxnSpPr>
            <p:cNvPr id="45" name="AutoShape 12"/>
            <p:cNvCxnSpPr>
              <a:cxnSpLocks noChangeShapeType="1"/>
              <a:stCxn id="43" idx="2"/>
              <a:endCxn id="42" idx="0"/>
            </p:cNvCxnSpPr>
            <p:nvPr/>
          </p:nvCxnSpPr>
          <p:spPr bwMode="auto">
            <a:xfrm>
              <a:off x="1225867" y="4740874"/>
              <a:ext cx="0" cy="457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AutoShape 13"/>
            <p:cNvCxnSpPr>
              <a:cxnSpLocks noChangeShapeType="1"/>
              <a:stCxn id="43" idx="3"/>
              <a:endCxn id="44" idx="1"/>
            </p:cNvCxnSpPr>
            <p:nvPr/>
          </p:nvCxnSpPr>
          <p:spPr bwMode="auto">
            <a:xfrm>
              <a:off x="1949767" y="4436074"/>
              <a:ext cx="7620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Text Box 15"/>
            <p:cNvSpPr txBox="1">
              <a:spLocks noChangeArrowheads="1"/>
            </p:cNvSpPr>
            <p:nvPr/>
          </p:nvSpPr>
          <p:spPr bwMode="auto">
            <a:xfrm>
              <a:off x="1187767" y="4807549"/>
              <a:ext cx="358775" cy="246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lang="en-US" sz="1000" b="1" i="1" smtClean="0"/>
                <a:t>yes</a:t>
              </a:r>
              <a:endParaRPr lang="en-US" sz="1000" b="1" i="1"/>
            </a:p>
          </p:txBody>
        </p:sp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2025967" y="4213824"/>
              <a:ext cx="3302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lang="en-US" sz="1000" b="1" i="1" smtClean="0"/>
                <a:t>no</a:t>
              </a:r>
              <a:endParaRPr lang="en-US" sz="1000" b="1" i="1"/>
            </a:p>
          </p:txBody>
        </p:sp>
        <p:grpSp>
          <p:nvGrpSpPr>
            <p:cNvPr id="49" name="Group 28"/>
            <p:cNvGrpSpPr>
              <a:grpSpLocks/>
            </p:cNvGrpSpPr>
            <p:nvPr/>
          </p:nvGrpSpPr>
          <p:grpSpPr bwMode="auto">
            <a:xfrm>
              <a:off x="719455" y="2175474"/>
              <a:ext cx="3516312" cy="1992313"/>
              <a:chOff x="521" y="1246"/>
              <a:chExt cx="2215" cy="1255"/>
            </a:xfrm>
          </p:grpSpPr>
          <p:sp>
            <p:nvSpPr>
              <p:cNvPr id="61" name="AutoShape 4"/>
              <p:cNvSpPr>
                <a:spLocks noChangeArrowheads="1"/>
              </p:cNvSpPr>
              <p:nvPr/>
            </p:nvSpPr>
            <p:spPr bwMode="auto">
              <a:xfrm>
                <a:off x="521" y="1246"/>
                <a:ext cx="626" cy="2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1400" dirty="0" smtClean="0"/>
                  <a:t>start: </a:t>
                </a:r>
                <a:r>
                  <a:rPr lang="en-US" sz="1400" i="1" dirty="0" smtClean="0">
                    <a:sym typeface="Symbol" pitchFamily="18" charset="2"/>
                  </a:rPr>
                  <a:t></a:t>
                </a:r>
                <a:r>
                  <a:rPr lang="en-US" sz="1400" baseline="-25000" dirty="0" err="1" smtClean="0">
                    <a:cs typeface="Arial" pitchFamily="34" charset="0"/>
                  </a:rPr>
                  <a:t>vac</a:t>
                </a:r>
                <a:endParaRPr lang="en-US" sz="1400" baseline="-25000" dirty="0"/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591" y="1798"/>
                <a:ext cx="487" cy="31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1400" b="1" dirty="0" smtClean="0">
                    <a:solidFill>
                      <a:srgbClr val="C5281A"/>
                    </a:solidFill>
                  </a:rPr>
                  <a:t>fit </a:t>
                </a:r>
                <a:r>
                  <a:rPr lang="en-US" sz="1400" b="1" i="1" dirty="0" smtClean="0">
                    <a:solidFill>
                      <a:srgbClr val="C5281A"/>
                    </a:solidFill>
                  </a:rPr>
                  <a:t>q</a:t>
                </a:r>
                <a:r>
                  <a:rPr lang="en-US" sz="600" b="1" baseline="-25000" dirty="0" smtClean="0">
                    <a:solidFill>
                      <a:srgbClr val="C5281A"/>
                    </a:solidFill>
                  </a:rPr>
                  <a:t> </a:t>
                </a:r>
                <a:r>
                  <a:rPr lang="en-US" sz="1400" b="1" baseline="-25000" dirty="0" smtClean="0">
                    <a:solidFill>
                      <a:srgbClr val="C5281A"/>
                    </a:solidFill>
                  </a:rPr>
                  <a:t>u</a:t>
                </a:r>
                <a:r>
                  <a:rPr lang="en-US" sz="1400" b="1" baseline="-25000" dirty="0" smtClean="0"/>
                  <a:t> </a:t>
                </a:r>
                <a:r>
                  <a:rPr lang="en-US" sz="1400" b="1" dirty="0" smtClean="0"/>
                  <a:t>/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sz="1400" b="1" dirty="0" smtClean="0">
                    <a:solidFill>
                      <a:srgbClr val="000099"/>
                    </a:solidFill>
                  </a:rPr>
                  <a:t>exact </a:t>
                </a:r>
                <a:r>
                  <a:rPr lang="en-US" sz="1400" b="1" i="1" dirty="0" err="1" smtClean="0">
                    <a:solidFill>
                      <a:srgbClr val="000099"/>
                    </a:solidFill>
                  </a:rPr>
                  <a:t>u</a:t>
                </a:r>
                <a:r>
                  <a:rPr lang="en-US" sz="1400" b="1" baseline="30000" dirty="0" err="1" smtClean="0">
                    <a:solidFill>
                      <a:srgbClr val="000099"/>
                    </a:solidFill>
                  </a:rPr>
                  <a:t>C</a:t>
                </a:r>
                <a:endParaRPr lang="en-US" sz="1400" b="1" baseline="30000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65" name="Rectangle 9"/>
              <p:cNvSpPr>
                <a:spLocks noChangeArrowheads="1"/>
              </p:cNvSpPr>
              <p:nvPr/>
            </p:nvSpPr>
            <p:spPr bwMode="auto">
              <a:xfrm>
                <a:off x="1296" y="1637"/>
                <a:ext cx="1440" cy="63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</a:pPr>
                <a:r>
                  <a:rPr lang="en-US" sz="1400" dirty="0" smtClean="0">
                    <a:solidFill>
                      <a:srgbClr val="C00000"/>
                    </a:solidFill>
                  </a:rPr>
                  <a:t>construct cluster of</a:t>
                </a:r>
              </a:p>
              <a:p>
                <a:pPr algn="l" eaLnBrk="1" hangingPunct="1">
                  <a:spcBef>
                    <a:spcPct val="0"/>
                  </a:spcBef>
                </a:pPr>
                <a:r>
                  <a:rPr lang="en-US" sz="1400" dirty="0" smtClean="0">
                    <a:solidFill>
                      <a:srgbClr val="C00000"/>
                    </a:solidFill>
                  </a:rPr>
                  <a:t>embedding point charges</a:t>
                </a:r>
                <a:endParaRPr lang="en-US" sz="1400" dirty="0" smtClean="0"/>
              </a:p>
              <a:p>
                <a:pPr algn="l" eaLnBrk="1" hangingPunct="1">
                  <a:spcBef>
                    <a:spcPct val="0"/>
                  </a:spcBef>
                </a:pPr>
                <a:r>
                  <a:rPr lang="en-US" sz="1400" i="1" dirty="0" smtClean="0"/>
                  <a:t>q</a:t>
                </a:r>
                <a:r>
                  <a:rPr lang="en-US" sz="1400" dirty="0" smtClean="0"/>
                  <a:t>(</a:t>
                </a:r>
                <a:r>
                  <a:rPr lang="en-US" sz="1400" b="1" dirty="0" err="1" smtClean="0"/>
                  <a:t>r</a:t>
                </a:r>
                <a:r>
                  <a:rPr lang="en-US" sz="1400" i="1" baseline="-25000" dirty="0" err="1" smtClean="0"/>
                  <a:t>i</a:t>
                </a:r>
                <a:r>
                  <a:rPr lang="en-US" sz="1400" dirty="0" smtClean="0"/>
                  <a:t>), compute </a:t>
                </a:r>
                <a:r>
                  <a:rPr lang="en-US" sz="1400" i="1" dirty="0" smtClean="0">
                    <a:sym typeface="Symbol" pitchFamily="18" charset="2"/>
                  </a:rPr>
                  <a:t></a:t>
                </a:r>
                <a:r>
                  <a:rPr lang="en-US" sz="1400" baseline="-25000" dirty="0" smtClean="0">
                    <a:cs typeface="Arial" pitchFamily="34" charset="0"/>
                  </a:rPr>
                  <a:t>tot</a:t>
                </a:r>
              </a:p>
              <a:p>
                <a:pPr algn="l" eaLnBrk="1" hangingPunct="1">
                  <a:spcBef>
                    <a:spcPct val="0"/>
                  </a:spcBef>
                </a:pPr>
                <a:r>
                  <a:rPr lang="en-US" sz="1600" b="1" baseline="-25000" dirty="0" smtClean="0">
                    <a:cs typeface="Arial" pitchFamily="34" charset="0"/>
                  </a:rPr>
                  <a:t>(</a:t>
                </a:r>
                <a:r>
                  <a:rPr lang="en-US" sz="1600" b="1" i="1" baseline="-25000" dirty="0" smtClean="0">
                    <a:cs typeface="Arial" pitchFamily="34" charset="0"/>
                  </a:rPr>
                  <a:t>Gaussian/</a:t>
                </a:r>
                <a:r>
                  <a:rPr lang="en-US" sz="1600" b="1" i="1" baseline="-25000" dirty="0" err="1" smtClean="0">
                    <a:cs typeface="Arial" pitchFamily="34" charset="0"/>
                  </a:rPr>
                  <a:t>Turbomole</a:t>
                </a:r>
                <a:r>
                  <a:rPr lang="en-US" sz="1600" b="1" i="1" baseline="-25000" dirty="0" smtClean="0">
                    <a:cs typeface="Arial" pitchFamily="34" charset="0"/>
                  </a:rPr>
                  <a:t>/ORCA/EMPIRE</a:t>
                </a:r>
                <a:r>
                  <a:rPr lang="en-US" sz="1600" b="1" baseline="-25000" dirty="0" smtClean="0">
                    <a:cs typeface="Arial" pitchFamily="34" charset="0"/>
                  </a:rPr>
                  <a:t>)</a:t>
                </a:r>
                <a:endParaRPr lang="en-US" sz="1600" b="1" baseline="-25000" dirty="0">
                  <a:cs typeface="Arial" pitchFamily="34" charset="0"/>
                </a:endParaRPr>
              </a:p>
            </p:txBody>
          </p:sp>
          <p:cxnSp>
            <p:nvCxnSpPr>
              <p:cNvPr id="67" name="AutoShape 10"/>
              <p:cNvCxnSpPr>
                <a:cxnSpLocks noChangeShapeType="1"/>
                <a:stCxn id="61" idx="2"/>
                <a:endCxn id="62" idx="0"/>
              </p:cNvCxnSpPr>
              <p:nvPr/>
            </p:nvCxnSpPr>
            <p:spPr bwMode="auto">
              <a:xfrm>
                <a:off x="834" y="1486"/>
                <a:ext cx="1" cy="3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AutoShape 11"/>
              <p:cNvCxnSpPr>
                <a:cxnSpLocks noChangeShapeType="1"/>
                <a:stCxn id="62" idx="2"/>
                <a:endCxn id="43" idx="0"/>
              </p:cNvCxnSpPr>
              <p:nvPr/>
            </p:nvCxnSpPr>
            <p:spPr bwMode="auto">
              <a:xfrm>
                <a:off x="834" y="2115"/>
                <a:ext cx="5" cy="35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AutoShape 14"/>
              <p:cNvCxnSpPr>
                <a:cxnSpLocks noChangeShapeType="1"/>
                <a:stCxn id="65" idx="1"/>
                <a:endCxn id="62" idx="3"/>
              </p:cNvCxnSpPr>
              <p:nvPr/>
            </p:nvCxnSpPr>
            <p:spPr bwMode="auto">
              <a:xfrm flipH="1">
                <a:off x="1078" y="1955"/>
                <a:ext cx="218" cy="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3" name="Line 17"/>
              <p:cNvSpPr>
                <a:spLocks noChangeShapeType="1"/>
              </p:cNvSpPr>
              <p:nvPr/>
            </p:nvSpPr>
            <p:spPr bwMode="auto">
              <a:xfrm flipH="1">
                <a:off x="2245" y="2272"/>
                <a:ext cx="0" cy="2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50" name="Picture 2" descr="C:\Users\Redcab\Documents\Uni\MasterArbeit\Vortrag\pcm5.png"/>
            <p:cNvPicPr>
              <a:picLocks noChangeAspect="1" noChangeArrowheads="1"/>
            </p:cNvPicPr>
            <p:nvPr/>
          </p:nvPicPr>
          <p:blipFill>
            <a:blip r:embed="rId10" cstate="print">
              <a:extLst/>
            </a:blip>
            <a:srcRect/>
            <a:stretch>
              <a:fillRect/>
            </a:stretch>
          </p:blipFill>
          <p:spPr bwMode="auto">
            <a:xfrm>
              <a:off x="2031284" y="1790895"/>
              <a:ext cx="909727" cy="9086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51" name="Picture 6" descr="C:\Users\Redcab\Documents\Uni\MasterArbeit\Vortrag\new_all3.png"/>
            <p:cNvPicPr>
              <a:picLocks noChangeAspect="1" noChangeArrowheads="1"/>
            </p:cNvPicPr>
            <p:nvPr/>
          </p:nvPicPr>
          <p:blipFill>
            <a:blip r:embed="rId11" cstate="print">
              <a:extLst/>
            </a:blip>
            <a:srcRect/>
            <a:stretch>
              <a:fillRect/>
            </a:stretch>
          </p:blipFill>
          <p:spPr bwMode="auto">
            <a:xfrm>
              <a:off x="3274407" y="1792390"/>
              <a:ext cx="908738" cy="9094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52" name="Pfeil nach unten 51"/>
            <p:cNvSpPr>
              <a:spLocks noChangeArrowheads="1"/>
            </p:cNvSpPr>
            <p:nvPr/>
          </p:nvSpPr>
          <p:spPr bwMode="auto">
            <a:xfrm rot="16200000">
              <a:off x="3071336" y="2134661"/>
              <a:ext cx="77787" cy="222250"/>
            </a:xfrm>
            <a:prstGeom prst="downArrow">
              <a:avLst>
                <a:gd name="adj1" fmla="val 50000"/>
                <a:gd name="adj2" fmla="val 107144"/>
              </a:avLst>
            </a:prstGeom>
            <a:solidFill>
              <a:srgbClr val="84B8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="ctr"/>
            <a:lstStyle/>
            <a:p>
              <a:pPr eaLnBrk="1" hangingPunct="1">
                <a:spcBef>
                  <a:spcPct val="0"/>
                </a:spcBef>
              </a:pPr>
              <a:endParaRPr lang="en-US">
                <a:solidFill>
                  <a:srgbClr val="FFFFFF"/>
                </a:solidFill>
                <a:latin typeface="ヒラギノ角ゴ Pro W3"/>
              </a:endParaRPr>
            </a:p>
          </p:txBody>
        </p:sp>
        <p:sp>
          <p:nvSpPr>
            <p:cNvPr id="53" name="Abgerundetes Rechteck 52"/>
            <p:cNvSpPr/>
            <p:nvPr/>
          </p:nvSpPr>
          <p:spPr>
            <a:xfrm>
              <a:off x="395288" y="1628800"/>
              <a:ext cx="3960688" cy="4104456"/>
            </a:xfrm>
            <a:prstGeom prst="roundRect">
              <a:avLst>
                <a:gd name="adj" fmla="val 8272"/>
              </a:avLst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4" name="Abgerundetes Rechteck 73"/>
          <p:cNvSpPr/>
          <p:nvPr/>
        </p:nvSpPr>
        <p:spPr>
          <a:xfrm>
            <a:off x="4563616" y="1689949"/>
            <a:ext cx="4176464" cy="874956"/>
          </a:xfrm>
          <a:prstGeom prst="roundRect">
            <a:avLst>
              <a:gd name="adj" fmla="val 17161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5" name="Gruppieren 74"/>
          <p:cNvGrpSpPr/>
          <p:nvPr/>
        </p:nvGrpSpPr>
        <p:grpSpPr>
          <a:xfrm>
            <a:off x="1480920" y="1687160"/>
            <a:ext cx="4454616" cy="4302190"/>
            <a:chOff x="1633320" y="1687160"/>
            <a:chExt cx="4454616" cy="4302190"/>
          </a:xfrm>
        </p:grpSpPr>
        <p:sp>
          <p:nvSpPr>
            <p:cNvPr id="76" name="Ellipse 75"/>
            <p:cNvSpPr/>
            <p:nvPr/>
          </p:nvSpPr>
          <p:spPr>
            <a:xfrm>
              <a:off x="5135972" y="1687160"/>
              <a:ext cx="522972" cy="488968"/>
            </a:xfrm>
            <a:prstGeom prst="ellipse">
              <a:avLst/>
            </a:prstGeom>
            <a:noFill/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Ellipse 76"/>
            <p:cNvSpPr/>
            <p:nvPr/>
          </p:nvSpPr>
          <p:spPr>
            <a:xfrm>
              <a:off x="1633320" y="5201904"/>
              <a:ext cx="504056" cy="471282"/>
            </a:xfrm>
            <a:prstGeom prst="ellipse">
              <a:avLst/>
            </a:prstGeom>
            <a:noFill/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8" name="Gewinkelte Verbindung 77"/>
            <p:cNvCxnSpPr>
              <a:stCxn id="77" idx="0"/>
              <a:endCxn id="89" idx="0"/>
            </p:cNvCxnSpPr>
            <p:nvPr/>
          </p:nvCxnSpPr>
          <p:spPr>
            <a:xfrm rot="5400000" flipH="1" flipV="1">
              <a:off x="2694852" y="4378752"/>
              <a:ext cx="13648" cy="1632656"/>
            </a:xfrm>
            <a:prstGeom prst="bentConnector3">
              <a:avLst>
                <a:gd name="adj1" fmla="val 1774971"/>
              </a:avLst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uppieren 78"/>
            <p:cNvGrpSpPr/>
            <p:nvPr/>
          </p:nvGrpSpPr>
          <p:grpSpPr>
            <a:xfrm>
              <a:off x="2689912" y="5188256"/>
              <a:ext cx="1656184" cy="400110"/>
              <a:chOff x="2555776" y="5085184"/>
              <a:chExt cx="1656184" cy="400110"/>
            </a:xfrm>
          </p:grpSpPr>
          <p:sp>
            <p:nvSpPr>
              <p:cNvPr id="89" name="Text Box 23"/>
              <p:cNvSpPr txBox="1">
                <a:spLocks noChangeArrowheads="1"/>
              </p:cNvSpPr>
              <p:nvPr/>
            </p:nvSpPr>
            <p:spPr bwMode="auto">
              <a:xfrm>
                <a:off x="2555776" y="5085184"/>
                <a:ext cx="165618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5281A"/>
                    </a:solidFill>
                  </a:rPr>
                  <a:t>spectroscopy</a:t>
                </a:r>
                <a:endParaRPr lang="en-US" sz="2000" b="1" dirty="0">
                  <a:solidFill>
                    <a:srgbClr val="C5281A"/>
                  </a:solidFill>
                </a:endParaRPr>
              </a:p>
            </p:txBody>
          </p:sp>
          <p:sp>
            <p:nvSpPr>
              <p:cNvPr id="90" name="Abgerundetes Rechteck 89"/>
              <p:cNvSpPr/>
              <p:nvPr/>
            </p:nvSpPr>
            <p:spPr>
              <a:xfrm>
                <a:off x="2555776" y="5085184"/>
                <a:ext cx="1594056" cy="398642"/>
              </a:xfrm>
              <a:prstGeom prst="roundRect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" pitchFamily="34" charset="0"/>
                </a:endParaRPr>
              </a:p>
            </p:txBody>
          </p:sp>
        </p:grpSp>
        <p:cxnSp>
          <p:nvCxnSpPr>
            <p:cNvPr id="80" name="Gewinkelte Verbindung 79"/>
            <p:cNvCxnSpPr>
              <a:stCxn id="76" idx="4"/>
              <a:endCxn id="88" idx="0"/>
            </p:cNvCxnSpPr>
            <p:nvPr/>
          </p:nvCxnSpPr>
          <p:spPr>
            <a:xfrm rot="16200000" flipH="1">
              <a:off x="4503608" y="3069978"/>
              <a:ext cx="1790334" cy="2634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uppieren 80"/>
            <p:cNvGrpSpPr/>
            <p:nvPr/>
          </p:nvGrpSpPr>
          <p:grpSpPr>
            <a:xfrm>
              <a:off x="4788024" y="3964994"/>
              <a:ext cx="1299912" cy="400110"/>
              <a:chOff x="7236296" y="1732746"/>
              <a:chExt cx="1299912" cy="400110"/>
            </a:xfrm>
          </p:grpSpPr>
          <p:sp>
            <p:nvSpPr>
              <p:cNvPr id="87" name="Text Box 23"/>
              <p:cNvSpPr txBox="1">
                <a:spLocks noChangeArrowheads="1"/>
              </p:cNvSpPr>
              <p:nvPr/>
            </p:nvSpPr>
            <p:spPr bwMode="auto">
              <a:xfrm>
                <a:off x="7240064" y="1732746"/>
                <a:ext cx="129614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5281A"/>
                    </a:solidFill>
                  </a:rPr>
                  <a:t>c</a:t>
                </a:r>
                <a:r>
                  <a:rPr lang="en-US" sz="2000" b="1" dirty="0" smtClean="0">
                    <a:solidFill>
                      <a:srgbClr val="C5281A"/>
                    </a:solidFill>
                  </a:rPr>
                  <a:t>hemistry</a:t>
                </a:r>
                <a:endParaRPr lang="en-US" sz="2000" b="1" dirty="0">
                  <a:solidFill>
                    <a:srgbClr val="C5281A"/>
                  </a:solidFill>
                </a:endParaRPr>
              </a:p>
            </p:txBody>
          </p:sp>
          <p:sp>
            <p:nvSpPr>
              <p:cNvPr id="88" name="Abgerundetes Rechteck 87"/>
              <p:cNvSpPr/>
              <p:nvPr/>
            </p:nvSpPr>
            <p:spPr>
              <a:xfrm>
                <a:off x="7236296" y="1734214"/>
                <a:ext cx="1224136" cy="398642"/>
              </a:xfrm>
              <a:prstGeom prst="roundRect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" pitchFamily="34" charset="0"/>
                </a:endParaRPr>
              </a:p>
            </p:txBody>
          </p:sp>
        </p:grpSp>
        <p:sp>
          <p:nvSpPr>
            <p:cNvPr id="82" name="Ellipse 81"/>
            <p:cNvSpPr/>
            <p:nvPr/>
          </p:nvSpPr>
          <p:spPr>
            <a:xfrm>
              <a:off x="3550240" y="4365104"/>
              <a:ext cx="504056" cy="471282"/>
            </a:xfrm>
            <a:prstGeom prst="ellipse">
              <a:avLst/>
            </a:prstGeom>
            <a:noFill/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83" name="Gewinkelte Verbindung 82"/>
            <p:cNvCxnSpPr>
              <a:stCxn id="82" idx="4"/>
              <a:endCxn id="86" idx="0"/>
            </p:cNvCxnSpPr>
            <p:nvPr/>
          </p:nvCxnSpPr>
          <p:spPr>
            <a:xfrm rot="16200000" flipH="1">
              <a:off x="4170747" y="4467906"/>
              <a:ext cx="752854" cy="1489813"/>
            </a:xfrm>
            <a:prstGeom prst="bentConnector3">
              <a:avLst>
                <a:gd name="adj1" fmla="val 19182"/>
              </a:avLst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uppieren 83"/>
            <p:cNvGrpSpPr/>
            <p:nvPr/>
          </p:nvGrpSpPr>
          <p:grpSpPr>
            <a:xfrm>
              <a:off x="4716017" y="5589240"/>
              <a:ext cx="1224136" cy="400110"/>
              <a:chOff x="2555776" y="5085184"/>
              <a:chExt cx="1005540" cy="400110"/>
            </a:xfrm>
          </p:grpSpPr>
          <p:sp>
            <p:nvSpPr>
              <p:cNvPr id="85" name="Text Box 23"/>
              <p:cNvSpPr txBox="1">
                <a:spLocks noChangeArrowheads="1"/>
              </p:cNvSpPr>
              <p:nvPr/>
            </p:nvSpPr>
            <p:spPr bwMode="auto">
              <a:xfrm>
                <a:off x="2555777" y="5085184"/>
                <a:ext cx="1005539" cy="4001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5281A"/>
                    </a:solidFill>
                  </a:rPr>
                  <a:t>structure</a:t>
                </a:r>
                <a:endParaRPr lang="en-US" sz="2000" b="1" dirty="0">
                  <a:solidFill>
                    <a:srgbClr val="C5281A"/>
                  </a:solidFill>
                </a:endParaRPr>
              </a:p>
            </p:txBody>
          </p:sp>
          <p:sp>
            <p:nvSpPr>
              <p:cNvPr id="86" name="Abgerundetes Rechteck 85"/>
              <p:cNvSpPr/>
              <p:nvPr/>
            </p:nvSpPr>
            <p:spPr>
              <a:xfrm>
                <a:off x="2555776" y="5085184"/>
                <a:ext cx="946390" cy="398642"/>
              </a:xfrm>
              <a:prstGeom prst="roundRect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" pitchFamily="34" charset="0"/>
                </a:endParaRPr>
              </a:p>
            </p:txBody>
          </p:sp>
        </p:grpSp>
      </p:grp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628560"/>
              </p:ext>
            </p:extLst>
          </p:nvPr>
        </p:nvGraphicFramePr>
        <p:xfrm>
          <a:off x="4707632" y="2204864"/>
          <a:ext cx="2171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725" name="Equation" r:id="rId12" imgW="1447560" imgH="203040" progId="Equation.DSMT4">
                  <p:embed/>
                </p:oleObj>
              </mc:Choice>
              <mc:Fallback>
                <p:oleObj name="Equation" r:id="rId12" imgW="1447560" imgH="203040" progId="Equation.DSMT4">
                  <p:embed/>
                  <p:pic>
                    <p:nvPicPr>
                      <p:cNvPr id="0" name="Objek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7632" y="2204864"/>
                        <a:ext cx="21717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895433"/>
              </p:ext>
            </p:extLst>
          </p:nvPr>
        </p:nvGraphicFramePr>
        <p:xfrm>
          <a:off x="7144072" y="2233613"/>
          <a:ext cx="15240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726" name="Equation" r:id="rId14" imgW="1015920" imgH="164880" progId="Equation.DSMT4">
                  <p:embed/>
                </p:oleObj>
              </mc:Choice>
              <mc:Fallback>
                <p:oleObj name="Equation" r:id="rId14" imgW="1015920" imgH="164880" progId="Equation.DSMT4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4072" y="2233613"/>
                        <a:ext cx="152400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Ellipse 53"/>
          <p:cNvSpPr/>
          <p:nvPr/>
        </p:nvSpPr>
        <p:spPr>
          <a:xfrm>
            <a:off x="7199337" y="1691283"/>
            <a:ext cx="522972" cy="488968"/>
          </a:xfrm>
          <a:prstGeom prst="ellipse">
            <a:avLst/>
          </a:prstGeom>
          <a:noFill/>
          <a:ln w="349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582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SAMPL2 (2009): </a:t>
            </a:r>
            <a:r>
              <a:rPr lang="en-US" dirty="0" err="1" smtClean="0"/>
              <a:t>Tautomers</a:t>
            </a:r>
            <a:endParaRPr lang="en-US" dirty="0"/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323528" y="5805264"/>
            <a:ext cx="68500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200" dirty="0" smtClean="0"/>
              <a:t>M. T. </a:t>
            </a:r>
            <a:r>
              <a:rPr lang="de-DE" sz="1200" dirty="0" err="1" smtClean="0"/>
              <a:t>Geballe</a:t>
            </a:r>
            <a:r>
              <a:rPr lang="de-DE" sz="1200" dirty="0" smtClean="0"/>
              <a:t>, A. G. </a:t>
            </a:r>
            <a:r>
              <a:rPr lang="de-DE" sz="1200" dirty="0" err="1" smtClean="0"/>
              <a:t>Skillman</a:t>
            </a:r>
            <a:r>
              <a:rPr lang="de-DE" sz="1200" dirty="0" smtClean="0"/>
              <a:t>, A. Nicholls, J. P. Guthrie, P. J. Taylor, </a:t>
            </a:r>
            <a:r>
              <a:rPr lang="de-DE" sz="1200" i="1" dirty="0"/>
              <a:t>J. </a:t>
            </a:r>
            <a:r>
              <a:rPr lang="de-DE" sz="1200" i="1" dirty="0" err="1"/>
              <a:t>Comput</a:t>
            </a:r>
            <a:r>
              <a:rPr lang="de-DE" sz="1200" i="1" dirty="0"/>
              <a:t>.-</a:t>
            </a:r>
            <a:r>
              <a:rPr lang="de-DE" sz="1200" i="1" dirty="0" err="1"/>
              <a:t>Aided</a:t>
            </a:r>
            <a:r>
              <a:rPr lang="de-DE" sz="1200" i="1" dirty="0"/>
              <a:t> Mol. Des. </a:t>
            </a:r>
            <a:r>
              <a:rPr lang="de-DE" sz="1200" dirty="0" smtClean="0"/>
              <a:t>24, 259 </a:t>
            </a:r>
            <a:r>
              <a:rPr lang="de-DE" sz="1200" dirty="0"/>
              <a:t>(</a:t>
            </a:r>
            <a:r>
              <a:rPr lang="de-DE" sz="1200" dirty="0" smtClean="0"/>
              <a:t>2010)</a:t>
            </a:r>
            <a:endParaRPr lang="en-US" sz="1200" dirty="0">
              <a:cs typeface="Times New Roman" pitchFamily="18" charset="0"/>
            </a:endParaRPr>
          </a:p>
          <a:p>
            <a:r>
              <a:rPr lang="de-DE" sz="1200" dirty="0" smtClean="0"/>
              <a:t>S. M. Kast, </a:t>
            </a:r>
            <a:r>
              <a:rPr lang="de-DE" sz="1200" dirty="0"/>
              <a:t>J. </a:t>
            </a:r>
            <a:r>
              <a:rPr lang="de-DE" sz="1200" dirty="0" smtClean="0"/>
              <a:t>Heil, </a:t>
            </a:r>
            <a:r>
              <a:rPr lang="de-DE" sz="1200" dirty="0"/>
              <a:t>S. </a:t>
            </a:r>
            <a:r>
              <a:rPr lang="de-DE" sz="1200" dirty="0" err="1" smtClean="0"/>
              <a:t>Güssregen</a:t>
            </a:r>
            <a:r>
              <a:rPr lang="de-DE" sz="1200" dirty="0" smtClean="0"/>
              <a:t>, K. F. Schmidt, </a:t>
            </a:r>
            <a:r>
              <a:rPr lang="de-DE" sz="1200" i="1" dirty="0"/>
              <a:t>J. </a:t>
            </a:r>
            <a:r>
              <a:rPr lang="de-DE" sz="1200" i="1" dirty="0" err="1"/>
              <a:t>Comput</a:t>
            </a:r>
            <a:r>
              <a:rPr lang="de-DE" sz="1200" i="1" dirty="0"/>
              <a:t>.-</a:t>
            </a:r>
            <a:r>
              <a:rPr lang="de-DE" sz="1200" i="1" dirty="0" err="1"/>
              <a:t>Aided</a:t>
            </a:r>
            <a:r>
              <a:rPr lang="de-DE" sz="1200" i="1" dirty="0"/>
              <a:t> Mol. Des. </a:t>
            </a:r>
            <a:r>
              <a:rPr lang="de-DE" sz="1200" dirty="0" smtClean="0"/>
              <a:t>24, 343 </a:t>
            </a:r>
            <a:r>
              <a:rPr lang="de-DE" sz="1200" dirty="0"/>
              <a:t>(</a:t>
            </a:r>
            <a:r>
              <a:rPr lang="de-DE" sz="1200" dirty="0" smtClean="0"/>
              <a:t>2010)</a:t>
            </a:r>
            <a:endParaRPr lang="en-US" sz="1200" dirty="0">
              <a:cs typeface="Times New Roman" pitchFamily="18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309880" y="1011792"/>
            <a:ext cx="8395573" cy="4721464"/>
            <a:chOff x="309880" y="1011792"/>
            <a:chExt cx="8395573" cy="4721464"/>
          </a:xfrm>
        </p:grpSpPr>
        <p:sp>
          <p:nvSpPr>
            <p:cNvPr id="54" name="Text Box 37"/>
            <p:cNvSpPr txBox="1">
              <a:spLocks noChangeArrowheads="1"/>
            </p:cNvSpPr>
            <p:nvPr/>
          </p:nvSpPr>
          <p:spPr bwMode="auto">
            <a:xfrm>
              <a:off x="309880" y="1011792"/>
              <a:ext cx="5486256" cy="3000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74663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>
                <a:spcBef>
                  <a:spcPts val="0"/>
                </a:spcBef>
                <a:spcAft>
                  <a:spcPts val="600"/>
                </a:spcAft>
              </a:pPr>
              <a:r>
                <a:rPr lang="en-US" sz="2000" b="1" dirty="0" smtClean="0">
                  <a:latin typeface="+mn-lt"/>
                </a:rPr>
                <a:t>Workflow</a:t>
              </a:r>
            </a:p>
            <a:p>
              <a:pPr marL="355600" lvl="0" indent="-177800"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Exhaustive conformer / OH </a:t>
              </a:r>
              <a:r>
                <a:rPr lang="en-US" sz="1800" dirty="0" err="1" smtClean="0">
                  <a:solidFill>
                    <a:prstClr val="black"/>
                  </a:solidFill>
                  <a:latin typeface="Calibri"/>
                </a:rPr>
                <a:t>rotamer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 search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  <a:p>
              <a:pPr marL="355600" lvl="0" indent="-177800"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Geometry optimization: </a:t>
              </a:r>
              <a:r>
                <a:rPr lang="en-US" sz="1800" dirty="0">
                  <a:solidFill>
                    <a:prstClr val="black"/>
                  </a:solidFill>
                  <a:latin typeface="Calibri"/>
                </a:rPr>
                <a:t>B3LYP/6-311++G(</a:t>
              </a:r>
              <a:r>
                <a:rPr lang="en-US" sz="1800" dirty="0" err="1">
                  <a:solidFill>
                    <a:prstClr val="black"/>
                  </a:solidFill>
                  <a:latin typeface="Calibri"/>
                </a:rPr>
                <a:t>d,p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)/PCM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  <a:p>
              <a:pPr marL="355600" lvl="0" indent="-177800"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1800" dirty="0" smtClean="0">
                  <a:latin typeface="Calibri"/>
                </a:rPr>
                <a:t>Testing production level on </a:t>
              </a:r>
              <a:r>
                <a:rPr lang="en-US" sz="1800" b="1" dirty="0" smtClean="0">
                  <a:solidFill>
                    <a:srgbClr val="000099"/>
                  </a:solidFill>
                  <a:latin typeface="Calibri"/>
                </a:rPr>
                <a:t>explanatory</a:t>
              </a:r>
              <a:r>
                <a:rPr lang="en-US" sz="1800" dirty="0" smtClean="0">
                  <a:latin typeface="Calibri"/>
                </a:rPr>
                <a:t> compounds</a:t>
              </a:r>
              <a:br>
                <a:rPr lang="en-US" sz="1800" dirty="0" smtClean="0">
                  <a:latin typeface="Calibri"/>
                </a:rPr>
              </a:br>
              <a:r>
                <a:rPr lang="en-US" sz="1800" dirty="0" smtClean="0">
                  <a:latin typeface="Calibri"/>
                  <a:sym typeface="Symbol"/>
                </a:rPr>
                <a:t> </a:t>
              </a:r>
              <a:r>
                <a:rPr lang="en-US" sz="1800" dirty="0" smtClean="0">
                  <a:latin typeface="Calibri"/>
                  <a:sym typeface="Symbol"/>
                </a:rPr>
                <a:t>MP2/</a:t>
              </a:r>
              <a:r>
                <a:rPr lang="en-US" sz="1800" dirty="0" err="1" smtClean="0">
                  <a:latin typeface="Calibri"/>
                  <a:sym typeface="Symbol"/>
                </a:rPr>
                <a:t>aug</a:t>
              </a:r>
              <a:r>
                <a:rPr lang="en-US" sz="1800" dirty="0" smtClean="0">
                  <a:latin typeface="Calibri"/>
                  <a:sym typeface="Symbol"/>
                </a:rPr>
                <a:t>-cc-</a:t>
              </a:r>
              <a:r>
                <a:rPr lang="en-US" sz="1800" dirty="0" err="1" smtClean="0">
                  <a:latin typeface="Calibri"/>
                  <a:sym typeface="Symbol"/>
                </a:rPr>
                <a:t>pVDZ</a:t>
              </a:r>
              <a:r>
                <a:rPr lang="en-US" sz="1800" dirty="0" smtClean="0">
                  <a:latin typeface="Calibri"/>
                  <a:sym typeface="Symbol"/>
                </a:rPr>
                <a:t>/EC-RISM/PSE-3(</a:t>
              </a:r>
              <a:r>
                <a:rPr lang="en-US" sz="1800" dirty="0" err="1" smtClean="0">
                  <a:latin typeface="Calibri"/>
                  <a:sym typeface="Symbol"/>
                </a:rPr>
                <a:t>mSPC</a:t>
              </a:r>
              <a:r>
                <a:rPr lang="en-US" sz="1800" dirty="0" smtClean="0">
                  <a:latin typeface="Calibri"/>
                  <a:sym typeface="Symbol"/>
                </a:rPr>
                <a:t>/E), no thermal corrections, single geometry, </a:t>
              </a:r>
              <a:r>
                <a:rPr lang="en-US" sz="1800" dirty="0" err="1" smtClean="0">
                  <a:latin typeface="Calibri"/>
                  <a:sym typeface="Symbol"/>
                </a:rPr>
                <a:t>ChelpG</a:t>
              </a:r>
              <a:r>
                <a:rPr lang="en-US" sz="1800" dirty="0" smtClean="0">
                  <a:latin typeface="Calibri"/>
                  <a:sym typeface="Symbol"/>
                </a:rPr>
                <a:t> charges, </a:t>
              </a:r>
              <a:r>
                <a:rPr lang="en-US" sz="1800" dirty="0" smtClean="0">
                  <a:latin typeface="Calibri"/>
                  <a:sym typeface="Symbol"/>
                </a:rPr>
                <a:t>GAFF</a:t>
              </a:r>
              <a:endParaRPr lang="en-US" sz="1800" dirty="0">
                <a:latin typeface="Calibri"/>
              </a:endParaRPr>
            </a:p>
            <a:p>
              <a:pPr marL="355600" lvl="0" indent="-177800"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1800" dirty="0" smtClean="0">
                  <a:latin typeface="Calibri"/>
                </a:rPr>
                <a:t>Prediction for </a:t>
              </a:r>
              <a:r>
                <a:rPr lang="en-US" sz="1800" b="1" dirty="0" smtClean="0">
                  <a:solidFill>
                    <a:srgbClr val="C00000"/>
                  </a:solidFill>
                  <a:latin typeface="Calibri"/>
                </a:rPr>
                <a:t>obscure</a:t>
              </a:r>
              <a:r>
                <a:rPr lang="en-US" sz="1800" dirty="0" smtClean="0">
                  <a:latin typeface="Calibri"/>
                </a:rPr>
                <a:t> compounds</a:t>
              </a:r>
            </a:p>
            <a:p>
              <a:pPr marL="355600" lvl="0" indent="-177800"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1800" dirty="0" smtClean="0">
                  <a:latin typeface="Calibri"/>
                </a:rPr>
                <a:t> </a:t>
              </a:r>
              <a:endParaRPr lang="en-US" sz="1800" dirty="0">
                <a:latin typeface="Calibri"/>
              </a:endParaRPr>
            </a:p>
          </p:txBody>
        </p:sp>
        <p:pic>
          <p:nvPicPr>
            <p:cNvPr id="32665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1124744"/>
              <a:ext cx="2981325" cy="130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665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2708920"/>
              <a:ext cx="2705100" cy="128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666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5129" y="4290789"/>
              <a:ext cx="2543175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6661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6777" y="4218781"/>
              <a:ext cx="2247900" cy="151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Text Box 37"/>
            <p:cNvSpPr txBox="1">
              <a:spLocks noChangeArrowheads="1"/>
            </p:cNvSpPr>
            <p:nvPr/>
          </p:nvSpPr>
          <p:spPr bwMode="auto">
            <a:xfrm>
              <a:off x="6732240" y="2411363"/>
              <a:ext cx="151216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74663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1" dirty="0" smtClean="0">
                  <a:solidFill>
                    <a:srgbClr val="000099"/>
                  </a:solidFill>
                  <a:latin typeface="Calibri"/>
                </a:rPr>
                <a:t>explanatory</a:t>
              </a:r>
              <a:endParaRPr lang="en-US" sz="1800" b="1" dirty="0">
                <a:latin typeface="Calibri"/>
              </a:endParaRPr>
            </a:p>
          </p:txBody>
        </p:sp>
        <p:sp>
          <p:nvSpPr>
            <p:cNvPr id="56" name="Text Box 37"/>
            <p:cNvSpPr txBox="1">
              <a:spLocks noChangeArrowheads="1"/>
            </p:cNvSpPr>
            <p:nvPr/>
          </p:nvSpPr>
          <p:spPr bwMode="auto">
            <a:xfrm>
              <a:off x="3857600" y="3995772"/>
              <a:ext cx="93610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74663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1" dirty="0" smtClean="0">
                  <a:solidFill>
                    <a:srgbClr val="C00000"/>
                  </a:solidFill>
                  <a:latin typeface="Calibri"/>
                </a:rPr>
                <a:t>obscure</a:t>
              </a:r>
              <a:endParaRPr lang="en-US" sz="1800" b="1" dirty="0">
                <a:solidFill>
                  <a:srgbClr val="C00000"/>
                </a:solidFill>
                <a:latin typeface="Calibri"/>
              </a:endParaRPr>
            </a:p>
          </p:txBody>
        </p:sp>
        <p:graphicFrame>
          <p:nvGraphicFramePr>
            <p:cNvPr id="6" name="Objek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3590123"/>
                </p:ext>
              </p:extLst>
            </p:nvPr>
          </p:nvGraphicFramePr>
          <p:xfrm>
            <a:off x="727001" y="3628256"/>
            <a:ext cx="2438400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699" name="Equation" r:id="rId7" imgW="1625400" imgH="241200" progId="Equation.DSMT4">
                    <p:embed/>
                  </p:oleObj>
                </mc:Choice>
                <mc:Fallback>
                  <p:oleObj name="Equation" r:id="rId7" imgW="1625400" imgH="241200" progId="Equation.DSMT4">
                    <p:embed/>
                    <p:pic>
                      <p:nvPicPr>
                        <p:cNvPr id="0" name="Objek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7001" y="3628256"/>
                          <a:ext cx="2438400" cy="361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85671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SAMPL2 (2009): </a:t>
            </a:r>
            <a:r>
              <a:rPr lang="en-US" dirty="0" err="1" smtClean="0"/>
              <a:t>Tautomers</a:t>
            </a:r>
            <a:endParaRPr lang="en-US" dirty="0"/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323528" y="5805264"/>
            <a:ext cx="68500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200" dirty="0" smtClean="0"/>
              <a:t>M. T. </a:t>
            </a:r>
            <a:r>
              <a:rPr lang="de-DE" sz="1200" dirty="0" err="1" smtClean="0"/>
              <a:t>Geballe</a:t>
            </a:r>
            <a:r>
              <a:rPr lang="de-DE" sz="1200" dirty="0" smtClean="0"/>
              <a:t>, A. G. </a:t>
            </a:r>
            <a:r>
              <a:rPr lang="de-DE" sz="1200" dirty="0" err="1" smtClean="0"/>
              <a:t>Skillman</a:t>
            </a:r>
            <a:r>
              <a:rPr lang="de-DE" sz="1200" dirty="0" smtClean="0"/>
              <a:t>, A. Nicholls, J. P. Guthrie, P. J. Taylor, </a:t>
            </a:r>
            <a:r>
              <a:rPr lang="de-DE" sz="1200" i="1" dirty="0"/>
              <a:t>J. </a:t>
            </a:r>
            <a:r>
              <a:rPr lang="de-DE" sz="1200" i="1" dirty="0" err="1"/>
              <a:t>Comput</a:t>
            </a:r>
            <a:r>
              <a:rPr lang="de-DE" sz="1200" i="1" dirty="0"/>
              <a:t>.-</a:t>
            </a:r>
            <a:r>
              <a:rPr lang="de-DE" sz="1200" i="1" dirty="0" err="1"/>
              <a:t>Aided</a:t>
            </a:r>
            <a:r>
              <a:rPr lang="de-DE" sz="1200" i="1" dirty="0"/>
              <a:t> Mol. Des. </a:t>
            </a:r>
            <a:r>
              <a:rPr lang="de-DE" sz="1200" dirty="0" smtClean="0"/>
              <a:t>24, 259 </a:t>
            </a:r>
            <a:r>
              <a:rPr lang="de-DE" sz="1200" dirty="0"/>
              <a:t>(</a:t>
            </a:r>
            <a:r>
              <a:rPr lang="de-DE" sz="1200" dirty="0" smtClean="0"/>
              <a:t>2010)</a:t>
            </a:r>
            <a:endParaRPr lang="en-US" sz="1200" dirty="0">
              <a:cs typeface="Times New Roman" pitchFamily="18" charset="0"/>
            </a:endParaRPr>
          </a:p>
          <a:p>
            <a:r>
              <a:rPr lang="de-DE" sz="1200" dirty="0" smtClean="0"/>
              <a:t>S. M. Kast, </a:t>
            </a:r>
            <a:r>
              <a:rPr lang="de-DE" sz="1200" dirty="0"/>
              <a:t>J. </a:t>
            </a:r>
            <a:r>
              <a:rPr lang="de-DE" sz="1200" dirty="0" smtClean="0"/>
              <a:t>Heil, </a:t>
            </a:r>
            <a:r>
              <a:rPr lang="de-DE" sz="1200" dirty="0"/>
              <a:t>S. </a:t>
            </a:r>
            <a:r>
              <a:rPr lang="de-DE" sz="1200" dirty="0" err="1" smtClean="0"/>
              <a:t>Güssregen</a:t>
            </a:r>
            <a:r>
              <a:rPr lang="de-DE" sz="1200" dirty="0" smtClean="0"/>
              <a:t>, K. F. Schmidt, </a:t>
            </a:r>
            <a:r>
              <a:rPr lang="de-DE" sz="1200" i="1" dirty="0"/>
              <a:t>J. </a:t>
            </a:r>
            <a:r>
              <a:rPr lang="de-DE" sz="1200" i="1" dirty="0" err="1"/>
              <a:t>Comput</a:t>
            </a:r>
            <a:r>
              <a:rPr lang="de-DE" sz="1200" i="1" dirty="0"/>
              <a:t>.-</a:t>
            </a:r>
            <a:r>
              <a:rPr lang="de-DE" sz="1200" i="1" dirty="0" err="1"/>
              <a:t>Aided</a:t>
            </a:r>
            <a:r>
              <a:rPr lang="de-DE" sz="1200" i="1" dirty="0"/>
              <a:t> Mol. Des. </a:t>
            </a:r>
            <a:r>
              <a:rPr lang="de-DE" sz="1200" dirty="0" smtClean="0"/>
              <a:t>24, 343 </a:t>
            </a:r>
            <a:r>
              <a:rPr lang="de-DE" sz="1200" dirty="0"/>
              <a:t>(</a:t>
            </a:r>
            <a:r>
              <a:rPr lang="de-DE" sz="1200" dirty="0" smtClean="0"/>
              <a:t>2010)</a:t>
            </a:r>
            <a:endParaRPr lang="en-US" sz="1200" dirty="0">
              <a:cs typeface="Times New Roman" pitchFamily="18" charset="0"/>
            </a:endParaRPr>
          </a:p>
        </p:txBody>
      </p:sp>
      <p:grpSp>
        <p:nvGrpSpPr>
          <p:cNvPr id="11" name="Group 100"/>
          <p:cNvGrpSpPr>
            <a:grpSpLocks/>
          </p:cNvGrpSpPr>
          <p:nvPr/>
        </p:nvGrpSpPr>
        <p:grpSpPr bwMode="auto">
          <a:xfrm>
            <a:off x="990600" y="2348880"/>
            <a:ext cx="3109913" cy="2921000"/>
            <a:chOff x="652" y="1136"/>
            <a:chExt cx="1959" cy="1840"/>
          </a:xfrm>
        </p:grpSpPr>
        <p:pic>
          <p:nvPicPr>
            <p:cNvPr id="12" name="Picture 45" descr="pcm_esp_1-6+10-1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" y="1136"/>
              <a:ext cx="1959" cy="1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96"/>
            <p:cNvSpPr txBox="1">
              <a:spLocks noChangeArrowheads="1"/>
            </p:cNvSpPr>
            <p:nvPr/>
          </p:nvSpPr>
          <p:spPr bwMode="auto">
            <a:xfrm>
              <a:off x="1120" y="1237"/>
              <a:ext cx="664" cy="2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lnSpc>
                  <a:spcPct val="110000"/>
                </a:lnSpc>
                <a:spcBef>
                  <a:spcPct val="0"/>
                </a:spcBef>
              </a:pPr>
              <a:r>
                <a:rPr lang="en-US" altLang="de-DE" sz="1600" b="1" dirty="0"/>
                <a:t>EC-RISM</a:t>
              </a:r>
            </a:p>
          </p:txBody>
        </p:sp>
      </p:grpSp>
      <p:grpSp>
        <p:nvGrpSpPr>
          <p:cNvPr id="14" name="Group 101"/>
          <p:cNvGrpSpPr>
            <a:grpSpLocks/>
          </p:cNvGrpSpPr>
          <p:nvPr/>
        </p:nvGrpSpPr>
        <p:grpSpPr bwMode="auto">
          <a:xfrm>
            <a:off x="4814888" y="2348880"/>
            <a:ext cx="3109912" cy="2921000"/>
            <a:chOff x="2832" y="1136"/>
            <a:chExt cx="1959" cy="1840"/>
          </a:xfrm>
        </p:grpSpPr>
        <p:pic>
          <p:nvPicPr>
            <p:cNvPr id="15" name="Picture 46" descr="pcm_pcm_1-6+10-1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136"/>
              <a:ext cx="1959" cy="1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 Box 97"/>
            <p:cNvSpPr txBox="1">
              <a:spLocks noChangeArrowheads="1"/>
            </p:cNvSpPr>
            <p:nvPr/>
          </p:nvSpPr>
          <p:spPr bwMode="auto">
            <a:xfrm>
              <a:off x="3288" y="1237"/>
              <a:ext cx="408" cy="2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lnSpc>
                  <a:spcPct val="110000"/>
                </a:lnSpc>
                <a:spcBef>
                  <a:spcPct val="0"/>
                </a:spcBef>
              </a:pPr>
              <a:r>
                <a:rPr lang="en-US" altLang="de-DE" sz="1600" b="1" dirty="0"/>
                <a:t>PCM</a:t>
              </a:r>
            </a:p>
          </p:txBody>
        </p:sp>
      </p:grpSp>
      <p:sp>
        <p:nvSpPr>
          <p:cNvPr id="17" name="Text Box 37"/>
          <p:cNvSpPr txBox="1">
            <a:spLocks noChangeArrowheads="1"/>
          </p:cNvSpPr>
          <p:nvPr/>
        </p:nvSpPr>
        <p:spPr bwMode="auto">
          <a:xfrm>
            <a:off x="1907704" y="2996952"/>
            <a:ext cx="12961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rgbClr val="000099"/>
                </a:solidFill>
                <a:latin typeface="+mn-lt"/>
              </a:rPr>
              <a:t>RMSE 0.57</a:t>
            </a:r>
          </a:p>
        </p:txBody>
      </p:sp>
      <p:sp>
        <p:nvSpPr>
          <p:cNvPr id="18" name="Text Box 37"/>
          <p:cNvSpPr txBox="1">
            <a:spLocks noChangeArrowheads="1"/>
          </p:cNvSpPr>
          <p:nvPr/>
        </p:nvSpPr>
        <p:spPr bwMode="auto">
          <a:xfrm>
            <a:off x="2771800" y="4124697"/>
            <a:ext cx="12961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rgbClr val="C00000"/>
                </a:solidFill>
                <a:latin typeface="+mn-lt"/>
              </a:rPr>
              <a:t>RMSE 2.91</a:t>
            </a:r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5724128" y="2996952"/>
            <a:ext cx="12961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rgbClr val="000099"/>
                </a:solidFill>
                <a:latin typeface="+mn-lt"/>
              </a:rPr>
              <a:t>RMSE 1.10</a:t>
            </a:r>
          </a:p>
        </p:txBody>
      </p:sp>
      <p:sp>
        <p:nvSpPr>
          <p:cNvPr id="20" name="Text Box 37"/>
          <p:cNvSpPr txBox="1">
            <a:spLocks noChangeArrowheads="1"/>
          </p:cNvSpPr>
          <p:nvPr/>
        </p:nvSpPr>
        <p:spPr bwMode="auto">
          <a:xfrm>
            <a:off x="6516216" y="4124697"/>
            <a:ext cx="12961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rgbClr val="C00000"/>
                </a:solidFill>
                <a:latin typeface="+mn-lt"/>
              </a:rPr>
              <a:t>RMSE 1.84</a:t>
            </a:r>
          </a:p>
        </p:txBody>
      </p:sp>
      <p:sp>
        <p:nvSpPr>
          <p:cNvPr id="22" name="Text Box 37"/>
          <p:cNvSpPr txBox="1">
            <a:spLocks noChangeArrowheads="1"/>
          </p:cNvSpPr>
          <p:nvPr/>
        </p:nvSpPr>
        <p:spPr bwMode="auto">
          <a:xfrm>
            <a:off x="309880" y="1011792"/>
            <a:ext cx="7718504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Results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– </a:t>
            </a:r>
            <a:r>
              <a:rPr lang="en-US" sz="2000" b="1" dirty="0" smtClean="0">
                <a:solidFill>
                  <a:srgbClr val="000099"/>
                </a:solidFill>
                <a:latin typeface="Calibri"/>
              </a:rPr>
              <a:t>explanatory</a:t>
            </a:r>
            <a:r>
              <a:rPr lang="en-US" sz="2000" b="1" dirty="0" smtClean="0">
                <a:solidFill>
                  <a:srgbClr val="000099"/>
                </a:solidFill>
                <a:latin typeface="Calibri"/>
              </a:rPr>
              <a:t>: 5-rings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/ </a:t>
            </a:r>
            <a:r>
              <a:rPr lang="en-US" sz="2000" b="1" dirty="0" smtClean="0">
                <a:solidFill>
                  <a:srgbClr val="C00000"/>
                </a:solidFill>
                <a:latin typeface="Calibri"/>
              </a:rPr>
              <a:t>obscure: </a:t>
            </a:r>
            <a:r>
              <a:rPr lang="en-US" sz="2000" b="1" dirty="0" smtClean="0">
                <a:solidFill>
                  <a:srgbClr val="C00000"/>
                </a:solidFill>
                <a:latin typeface="Calibri"/>
              </a:rPr>
              <a:t>6-rings</a:t>
            </a:r>
            <a:endParaRPr lang="en-US" sz="2000" b="1" dirty="0" smtClean="0">
              <a:latin typeface="+mn-lt"/>
            </a:endParaRPr>
          </a:p>
          <a:p>
            <a:pPr marL="355600" lvl="0" indent="-1778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 smtClean="0">
                <a:latin typeface="Calibri"/>
                <a:sym typeface="Symbol"/>
              </a:rPr>
              <a:t>MP2/</a:t>
            </a:r>
            <a:r>
              <a:rPr lang="en-US" sz="1800" dirty="0" err="1" smtClean="0">
                <a:latin typeface="Calibri"/>
                <a:sym typeface="Symbol"/>
              </a:rPr>
              <a:t>aug</a:t>
            </a:r>
            <a:r>
              <a:rPr lang="en-US" sz="1800" dirty="0" smtClean="0">
                <a:latin typeface="Calibri"/>
                <a:sym typeface="Symbol"/>
              </a:rPr>
              <a:t>-cc-</a:t>
            </a:r>
            <a:r>
              <a:rPr lang="en-US" sz="1800" dirty="0" err="1" smtClean="0">
                <a:latin typeface="Calibri"/>
                <a:sym typeface="Symbol"/>
              </a:rPr>
              <a:t>pVDZ</a:t>
            </a:r>
            <a:r>
              <a:rPr lang="en-US" sz="1800" dirty="0" smtClean="0">
                <a:latin typeface="Calibri"/>
                <a:sym typeface="Symbol"/>
              </a:rPr>
              <a:t>/EC-RISM/PSE-3//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B3LYP/6-311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++G(</a:t>
            </a:r>
            <a:r>
              <a:rPr lang="en-US" sz="1800" dirty="0" err="1">
                <a:solidFill>
                  <a:prstClr val="black"/>
                </a:solidFill>
                <a:latin typeface="Calibri"/>
              </a:rPr>
              <a:t>d,p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)/PCM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228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SAMPL5 (2015): log </a:t>
            </a:r>
            <a:r>
              <a:rPr lang="en-US" i="1" dirty="0" smtClean="0"/>
              <a:t>D</a:t>
            </a:r>
            <a:r>
              <a:rPr lang="en-US" baseline="-25000" dirty="0" smtClean="0"/>
              <a:t>7.4</a:t>
            </a:r>
            <a:r>
              <a:rPr lang="en-US" dirty="0" smtClean="0"/>
              <a:t> (water/cyclohexane)</a:t>
            </a:r>
            <a:endParaRPr lang="en-US" dirty="0"/>
          </a:p>
        </p:txBody>
      </p:sp>
      <p:sp>
        <p:nvSpPr>
          <p:cNvPr id="12" name="Text Box 37"/>
          <p:cNvSpPr txBox="1">
            <a:spLocks noChangeArrowheads="1"/>
          </p:cNvSpPr>
          <p:nvPr/>
        </p:nvSpPr>
        <p:spPr bwMode="auto">
          <a:xfrm>
            <a:off x="309880" y="1011792"/>
            <a:ext cx="8222560" cy="413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latin typeface="+mn-lt"/>
              </a:rPr>
              <a:t>Workflow</a:t>
            </a:r>
          </a:p>
          <a:p>
            <a:pPr marL="355600" lvl="0" indent="-1778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Neutral tautomer determination at pH 7.4 (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MoKa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/Corina) 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marL="355600" lvl="0" indent="-1778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Conformational sampling (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RDKit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/Amber/GAFF/AM1-BCC/ALPB)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marL="355600" lvl="0" indent="-1778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 smtClean="0">
                <a:latin typeface="Calibri"/>
              </a:rPr>
              <a:t>Filtered set (5 kcal/</a:t>
            </a:r>
            <a:r>
              <a:rPr lang="en-US" sz="1800" dirty="0" err="1" smtClean="0">
                <a:latin typeface="Calibri"/>
              </a:rPr>
              <a:t>mol</a:t>
            </a:r>
            <a:r>
              <a:rPr lang="en-US" sz="1800" dirty="0" smtClean="0">
                <a:latin typeface="Calibri"/>
              </a:rPr>
              <a:t>): 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geometry optimization B3LYP/6-311+G(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d,p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)/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PCM(w/c), selection of global optimum</a:t>
            </a:r>
          </a:p>
          <a:p>
            <a:pPr marL="355600" lvl="0" indent="-1778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p</a:t>
            </a:r>
            <a:r>
              <a:rPr lang="en-US" sz="1800" i="1" dirty="0" err="1" smtClean="0">
                <a:solidFill>
                  <a:prstClr val="black"/>
                </a:solidFill>
                <a:latin typeface="Calibri"/>
              </a:rPr>
              <a:t>K</a:t>
            </a:r>
            <a:r>
              <a:rPr lang="en-US" sz="1800" baseline="-25000" dirty="0" err="1" smtClean="0">
                <a:solidFill>
                  <a:prstClr val="black"/>
                </a:solidFill>
                <a:latin typeface="Calibri"/>
              </a:rPr>
              <a:t>a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-guided ionization in water, neutral forms in cyclohexane assumed</a:t>
            </a:r>
            <a:endParaRPr lang="en-US" sz="1800" dirty="0">
              <a:latin typeface="Calibri"/>
            </a:endParaRPr>
          </a:p>
          <a:p>
            <a:pPr marL="355600" lvl="0" indent="-1778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 smtClean="0">
                <a:latin typeface="Calibri"/>
              </a:rPr>
              <a:t>Calibration of solvation free energies (w/c) on MNSOL dataset</a:t>
            </a:r>
          </a:p>
          <a:p>
            <a:pPr marL="355600" lvl="0" indent="-1778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 smtClean="0">
                <a:latin typeface="Calibri"/>
              </a:rPr>
              <a:t>Production: </a:t>
            </a:r>
            <a:r>
              <a:rPr lang="en-US" sz="1800" dirty="0" smtClean="0">
                <a:latin typeface="Calibri"/>
                <a:sym typeface="Symbol"/>
              </a:rPr>
              <a:t>MP2/6-311+G(</a:t>
            </a:r>
            <a:r>
              <a:rPr lang="en-US" sz="1800" dirty="0" err="1" smtClean="0">
                <a:latin typeface="Calibri"/>
                <a:sym typeface="Symbol"/>
              </a:rPr>
              <a:t>d,p</a:t>
            </a:r>
            <a:r>
              <a:rPr lang="en-US" sz="1800" dirty="0" smtClean="0">
                <a:latin typeface="Calibri"/>
                <a:sym typeface="Symbol"/>
              </a:rPr>
              <a:t>)/EC-RISM/PSE-2(</a:t>
            </a:r>
            <a:r>
              <a:rPr lang="en-US" sz="1800" dirty="0" err="1" smtClean="0">
                <a:latin typeface="Calibri"/>
                <a:sym typeface="Symbol"/>
              </a:rPr>
              <a:t>mSPC</a:t>
            </a:r>
            <a:r>
              <a:rPr lang="en-US" sz="1800" dirty="0" smtClean="0">
                <a:latin typeface="Calibri"/>
                <a:sym typeface="Symbol"/>
              </a:rPr>
              <a:t>/</a:t>
            </a:r>
            <a:r>
              <a:rPr lang="en-US" sz="1800" dirty="0" err="1" smtClean="0">
                <a:latin typeface="Calibri"/>
                <a:sym typeface="Symbol"/>
              </a:rPr>
              <a:t>E,uacyc</a:t>
            </a:r>
            <a:r>
              <a:rPr lang="en-US" sz="1800" dirty="0" smtClean="0">
                <a:latin typeface="Calibri"/>
                <a:sym typeface="Symbol"/>
              </a:rPr>
              <a:t>), </a:t>
            </a:r>
            <a:r>
              <a:rPr lang="en-US" sz="1800" dirty="0">
                <a:latin typeface="Calibri"/>
                <a:sym typeface="Symbol"/>
              </a:rPr>
              <a:t>no thermal corrections, single geometry, </a:t>
            </a:r>
            <a:r>
              <a:rPr lang="en-US" sz="1800" dirty="0" err="1">
                <a:latin typeface="Calibri"/>
                <a:sym typeface="Symbol"/>
              </a:rPr>
              <a:t>ChelpG</a:t>
            </a:r>
            <a:r>
              <a:rPr lang="en-US" sz="1800" dirty="0">
                <a:latin typeface="Calibri"/>
                <a:sym typeface="Symbol"/>
              </a:rPr>
              <a:t> charges, </a:t>
            </a:r>
            <a:r>
              <a:rPr lang="en-US" sz="1800" dirty="0" smtClean="0">
                <a:latin typeface="Calibri"/>
                <a:sym typeface="Symbol"/>
              </a:rPr>
              <a:t>GAFF</a:t>
            </a:r>
          </a:p>
          <a:p>
            <a:pPr marL="355600" lvl="0" indent="-1778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>
                <a:latin typeface="Calibri"/>
                <a:sym typeface="Symbol"/>
              </a:rPr>
              <a:t> </a:t>
            </a:r>
            <a:endParaRPr lang="en-US" sz="1800" dirty="0" smtClean="0">
              <a:latin typeface="Calibri"/>
              <a:sym typeface="Symbol"/>
            </a:endParaRPr>
          </a:p>
          <a:p>
            <a:pPr marL="355600" lvl="0" indent="-1778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C00000"/>
                </a:solidFill>
                <a:latin typeface="Calibri"/>
                <a:sym typeface="Symbol"/>
              </a:rPr>
              <a:t>Submission: </a:t>
            </a:r>
            <a:r>
              <a:rPr lang="en-US" sz="1800" dirty="0" err="1" smtClean="0">
                <a:solidFill>
                  <a:srgbClr val="C00000"/>
                </a:solidFill>
                <a:latin typeface="Calibri"/>
              </a:rPr>
              <a:t>MoKa</a:t>
            </a:r>
            <a:r>
              <a:rPr lang="en-US" sz="1800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Calibri"/>
              </a:rPr>
              <a:t>p</a:t>
            </a:r>
            <a:r>
              <a:rPr lang="en-US" sz="1800" i="1" dirty="0" err="1" smtClean="0">
                <a:solidFill>
                  <a:srgbClr val="C00000"/>
                </a:solidFill>
                <a:latin typeface="Calibri"/>
              </a:rPr>
              <a:t>K</a:t>
            </a:r>
            <a:r>
              <a:rPr lang="en-US" sz="1800" baseline="-25000" dirty="0" err="1" smtClean="0">
                <a:solidFill>
                  <a:srgbClr val="C00000"/>
                </a:solidFill>
                <a:latin typeface="Calibri"/>
              </a:rPr>
              <a:t>a</a:t>
            </a:r>
            <a:r>
              <a:rPr lang="en-US" sz="1800" dirty="0" smtClean="0">
                <a:solidFill>
                  <a:srgbClr val="C00000"/>
                </a:solidFill>
                <a:latin typeface="Calibri"/>
              </a:rPr>
              <a:t> (batch 0)</a:t>
            </a:r>
          </a:p>
          <a:p>
            <a:pPr marL="355600" indent="-1778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C00000"/>
                </a:solidFill>
                <a:latin typeface="Calibri"/>
              </a:rPr>
              <a:t>Post-submission: EC-RISM </a:t>
            </a:r>
            <a:r>
              <a:rPr lang="en-US" sz="1800" dirty="0" err="1" smtClean="0">
                <a:solidFill>
                  <a:srgbClr val="C00000"/>
                </a:solidFill>
                <a:latin typeface="Calibri"/>
              </a:rPr>
              <a:t>p</a:t>
            </a:r>
            <a:r>
              <a:rPr lang="en-US" sz="1800" i="1" dirty="0" err="1" smtClean="0">
                <a:solidFill>
                  <a:srgbClr val="C00000"/>
                </a:solidFill>
                <a:latin typeface="Calibri"/>
              </a:rPr>
              <a:t>K</a:t>
            </a:r>
            <a:r>
              <a:rPr lang="en-US" sz="1800" baseline="-25000" dirty="0" err="1" smtClean="0">
                <a:solidFill>
                  <a:srgbClr val="C00000"/>
                </a:solidFill>
                <a:latin typeface="Calibri"/>
              </a:rPr>
              <a:t>a</a:t>
            </a:r>
            <a:r>
              <a:rPr lang="en-US" sz="18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1800" dirty="0" smtClean="0">
                <a:solidFill>
                  <a:srgbClr val="C00000"/>
                </a:solidFill>
                <a:latin typeface="Calibri"/>
              </a:rPr>
              <a:t>(trained EC-RISM model, </a:t>
            </a:r>
            <a:r>
              <a:rPr lang="en-US" sz="1800" dirty="0" err="1" smtClean="0">
                <a:solidFill>
                  <a:srgbClr val="C00000"/>
                </a:solidFill>
                <a:latin typeface="Calibri"/>
              </a:rPr>
              <a:t>Klicić</a:t>
            </a:r>
            <a:r>
              <a:rPr lang="en-US" sz="1800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1800" dirty="0" smtClean="0">
                <a:solidFill>
                  <a:srgbClr val="C00000"/>
                </a:solidFill>
                <a:latin typeface="Calibri"/>
              </a:rPr>
              <a:t>dataset, batches 0+1)</a:t>
            </a:r>
            <a:endParaRPr lang="en-US" sz="1800" baseline="-2500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23528" y="5301208"/>
            <a:ext cx="84832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200" dirty="0" smtClean="0"/>
              <a:t>C. C. </a:t>
            </a:r>
            <a:r>
              <a:rPr lang="de-DE" sz="1200" dirty="0" err="1" smtClean="0"/>
              <a:t>Bannan</a:t>
            </a:r>
            <a:r>
              <a:rPr lang="de-DE" sz="1200" dirty="0" smtClean="0"/>
              <a:t>, K. H. </a:t>
            </a:r>
            <a:r>
              <a:rPr lang="de-DE" sz="1200" dirty="0" err="1" smtClean="0"/>
              <a:t>Burley</a:t>
            </a:r>
            <a:r>
              <a:rPr lang="de-DE" sz="1200" dirty="0" smtClean="0"/>
              <a:t>, M. </a:t>
            </a:r>
            <a:r>
              <a:rPr lang="de-DE" sz="1200" dirty="0" err="1" smtClean="0"/>
              <a:t>Chiu</a:t>
            </a:r>
            <a:r>
              <a:rPr lang="de-DE" sz="1200" dirty="0" smtClean="0"/>
              <a:t>, M. R. Shirts, M. K. </a:t>
            </a:r>
            <a:r>
              <a:rPr lang="de-DE" sz="1200" dirty="0" err="1" smtClean="0"/>
              <a:t>Gilson</a:t>
            </a:r>
            <a:r>
              <a:rPr lang="de-DE" sz="1200" dirty="0" smtClean="0"/>
              <a:t>, D. L. </a:t>
            </a:r>
            <a:r>
              <a:rPr lang="de-DE" sz="1200" dirty="0" err="1" smtClean="0"/>
              <a:t>Mobley</a:t>
            </a:r>
            <a:r>
              <a:rPr lang="de-DE" sz="1200" dirty="0" smtClean="0"/>
              <a:t>, </a:t>
            </a:r>
            <a:r>
              <a:rPr lang="de-DE" sz="1200" i="1" dirty="0"/>
              <a:t>J. </a:t>
            </a:r>
            <a:r>
              <a:rPr lang="de-DE" sz="1200" i="1" dirty="0" err="1"/>
              <a:t>Comput</a:t>
            </a:r>
            <a:r>
              <a:rPr lang="de-DE" sz="1200" i="1" dirty="0"/>
              <a:t>.-</a:t>
            </a:r>
            <a:r>
              <a:rPr lang="de-DE" sz="1200" i="1" dirty="0" err="1"/>
              <a:t>Aided</a:t>
            </a:r>
            <a:r>
              <a:rPr lang="de-DE" sz="1200" i="1" dirty="0"/>
              <a:t> Mol. Des. </a:t>
            </a:r>
            <a:r>
              <a:rPr lang="de-DE" sz="1200" dirty="0" smtClean="0"/>
              <a:t>30, 927 </a:t>
            </a:r>
            <a:r>
              <a:rPr lang="de-DE" sz="1200" dirty="0"/>
              <a:t>(</a:t>
            </a:r>
            <a:r>
              <a:rPr lang="de-DE" sz="1200" dirty="0" smtClean="0"/>
              <a:t>2016)</a:t>
            </a:r>
            <a:endParaRPr lang="en-US" sz="1200" dirty="0">
              <a:cs typeface="Times New Roman" pitchFamily="18" charset="0"/>
            </a:endParaRPr>
          </a:p>
          <a:p>
            <a:r>
              <a:rPr lang="de-DE" sz="1200" dirty="0"/>
              <a:t>N. </a:t>
            </a:r>
            <a:r>
              <a:rPr lang="de-DE" sz="1200" dirty="0" err="1"/>
              <a:t>Tielker</a:t>
            </a:r>
            <a:r>
              <a:rPr lang="de-DE" sz="1200" dirty="0"/>
              <a:t>, D. </a:t>
            </a:r>
            <a:r>
              <a:rPr lang="de-DE" sz="1200" dirty="0" err="1"/>
              <a:t>Tomazic</a:t>
            </a:r>
            <a:r>
              <a:rPr lang="de-DE" sz="1200" dirty="0"/>
              <a:t>, J. Heil, T. Kloss, S. Ehrhart, S. </a:t>
            </a:r>
            <a:r>
              <a:rPr lang="de-DE" sz="1200" dirty="0" err="1"/>
              <a:t>Güssregen</a:t>
            </a:r>
            <a:r>
              <a:rPr lang="de-DE" sz="1200" dirty="0"/>
              <a:t>, K. F. Schmidt, S. M. Kast, </a:t>
            </a:r>
            <a:r>
              <a:rPr lang="de-DE" sz="1200" i="1" dirty="0"/>
              <a:t>J. </a:t>
            </a:r>
            <a:r>
              <a:rPr lang="de-DE" sz="1200" i="1" dirty="0" err="1"/>
              <a:t>Comput</a:t>
            </a:r>
            <a:r>
              <a:rPr lang="de-DE" sz="1200" i="1" dirty="0"/>
              <a:t>.-</a:t>
            </a:r>
            <a:r>
              <a:rPr lang="de-DE" sz="1200" i="1" dirty="0" err="1"/>
              <a:t>Aided</a:t>
            </a:r>
            <a:r>
              <a:rPr lang="de-DE" sz="1200" i="1" dirty="0"/>
              <a:t> </a:t>
            </a:r>
            <a:r>
              <a:rPr lang="de-DE" sz="1200" i="1" dirty="0" err="1"/>
              <a:t>Molec</a:t>
            </a:r>
            <a:r>
              <a:rPr lang="de-DE" sz="1200" i="1" dirty="0"/>
              <a:t>. Des.</a:t>
            </a:r>
            <a:r>
              <a:rPr lang="de-DE" sz="1200" dirty="0"/>
              <a:t> </a:t>
            </a:r>
            <a:r>
              <a:rPr lang="de-DE" sz="1200" dirty="0" smtClean="0"/>
              <a:t>30</a:t>
            </a:r>
            <a:r>
              <a:rPr lang="de-DE" sz="1200" dirty="0"/>
              <a:t>, </a:t>
            </a:r>
            <a:r>
              <a:rPr lang="de-DE" sz="1200" dirty="0" smtClean="0"/>
              <a:t>1035 (2016)</a:t>
            </a:r>
          </a:p>
          <a:p>
            <a:r>
              <a:rPr lang="de-DE" sz="1200" dirty="0"/>
              <a:t>C. P. Kelly, C. J. Cramer, D.G. </a:t>
            </a:r>
            <a:r>
              <a:rPr lang="de-DE" sz="1200" dirty="0" err="1"/>
              <a:t>Truhlar</a:t>
            </a:r>
            <a:r>
              <a:rPr lang="de-DE" sz="1200" dirty="0"/>
              <a:t>, </a:t>
            </a:r>
            <a:r>
              <a:rPr lang="de-DE" sz="1200" i="1" dirty="0"/>
              <a:t>J. Chem. </a:t>
            </a:r>
            <a:r>
              <a:rPr lang="de-DE" sz="1200" i="1" dirty="0" err="1"/>
              <a:t>Theory</a:t>
            </a:r>
            <a:r>
              <a:rPr lang="de-DE" sz="1200" i="1" dirty="0"/>
              <a:t> </a:t>
            </a:r>
            <a:r>
              <a:rPr lang="de-DE" sz="1200" i="1" dirty="0" err="1"/>
              <a:t>Comput</a:t>
            </a:r>
            <a:r>
              <a:rPr lang="de-DE" sz="1200" i="1" dirty="0"/>
              <a:t>.</a:t>
            </a:r>
            <a:r>
              <a:rPr lang="de-DE" sz="1200" dirty="0"/>
              <a:t> </a:t>
            </a:r>
            <a:r>
              <a:rPr lang="de-DE" sz="1200" dirty="0" smtClean="0"/>
              <a:t>1, 1133 (2005)</a:t>
            </a:r>
          </a:p>
          <a:p>
            <a:r>
              <a:rPr lang="en-US" sz="1200" dirty="0">
                <a:cs typeface="Times New Roman" pitchFamily="18" charset="0"/>
              </a:rPr>
              <a:t>D. Palmer, A. </a:t>
            </a:r>
            <a:r>
              <a:rPr lang="en-US" sz="1200" dirty="0" err="1">
                <a:cs typeface="Times New Roman" pitchFamily="18" charset="0"/>
              </a:rPr>
              <a:t>Frolov</a:t>
            </a:r>
            <a:r>
              <a:rPr lang="en-US" sz="1200" dirty="0">
                <a:cs typeface="Times New Roman" pitchFamily="18" charset="0"/>
              </a:rPr>
              <a:t>, E. </a:t>
            </a:r>
            <a:r>
              <a:rPr lang="en-US" sz="1200" dirty="0" err="1">
                <a:cs typeface="Times New Roman" pitchFamily="18" charset="0"/>
              </a:rPr>
              <a:t>Ratkova</a:t>
            </a:r>
            <a:r>
              <a:rPr lang="en-US" sz="1200" dirty="0">
                <a:cs typeface="Times New Roman" pitchFamily="18" charset="0"/>
              </a:rPr>
              <a:t>, M. V. </a:t>
            </a:r>
            <a:r>
              <a:rPr lang="en-US" sz="1200" dirty="0" err="1">
                <a:cs typeface="Times New Roman" pitchFamily="18" charset="0"/>
              </a:rPr>
              <a:t>Fedorov</a:t>
            </a:r>
            <a:r>
              <a:rPr lang="en-US" sz="1200" dirty="0">
                <a:cs typeface="Times New Roman" pitchFamily="18" charset="0"/>
              </a:rPr>
              <a:t>, </a:t>
            </a:r>
            <a:r>
              <a:rPr lang="en-US" sz="1200" i="1" dirty="0">
                <a:cs typeface="Times New Roman" pitchFamily="18" charset="0"/>
              </a:rPr>
              <a:t>J. Phys. Cond. Matter.</a:t>
            </a:r>
            <a:r>
              <a:rPr lang="en-US" sz="1200" dirty="0">
                <a:cs typeface="Times New Roman" pitchFamily="18" charset="0"/>
              </a:rPr>
              <a:t> 22, 492101 (2010)</a:t>
            </a:r>
            <a:endParaRPr lang="de-DE" sz="1200" dirty="0" smtClean="0"/>
          </a:p>
          <a:p>
            <a:r>
              <a:rPr lang="de-DE" sz="1200" dirty="0"/>
              <a:t>J. J. </a:t>
            </a:r>
            <a:r>
              <a:rPr lang="de-DE" sz="1200" dirty="0" err="1"/>
              <a:t>Klici</a:t>
            </a:r>
            <a:r>
              <a:rPr lang="en-US" sz="1200" dirty="0"/>
              <a:t>ć,</a:t>
            </a:r>
            <a:r>
              <a:rPr lang="de-DE" sz="1200" dirty="0"/>
              <a:t> R. A. </a:t>
            </a:r>
            <a:r>
              <a:rPr lang="de-DE" sz="1200" dirty="0" err="1"/>
              <a:t>Friesner</a:t>
            </a:r>
            <a:r>
              <a:rPr lang="de-DE" sz="1200" dirty="0"/>
              <a:t>, S. Y. Liu, W. C. </a:t>
            </a:r>
            <a:r>
              <a:rPr lang="de-DE" sz="1200" dirty="0" err="1"/>
              <a:t>Guida</a:t>
            </a:r>
            <a:r>
              <a:rPr lang="de-DE" sz="1200" dirty="0"/>
              <a:t>, </a:t>
            </a:r>
            <a:r>
              <a:rPr lang="de-DE" sz="1200" i="1" dirty="0"/>
              <a:t>J. Phys. Chem. A</a:t>
            </a:r>
            <a:r>
              <a:rPr lang="de-DE" sz="1200" dirty="0"/>
              <a:t> </a:t>
            </a:r>
            <a:r>
              <a:rPr lang="de-DE" sz="1200" dirty="0" smtClean="0"/>
              <a:t>106, 1327 (2002)</a:t>
            </a:r>
            <a:endParaRPr lang="de-DE" sz="1200" dirty="0"/>
          </a:p>
          <a:p>
            <a:endParaRPr lang="en-US" sz="1200" dirty="0">
              <a:cs typeface="Times New Roman" pitchFamily="18" charset="0"/>
            </a:endParaRPr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634678"/>
              </p:ext>
            </p:extLst>
          </p:nvPr>
        </p:nvGraphicFramePr>
        <p:xfrm>
          <a:off x="746719" y="4043164"/>
          <a:ext cx="6705601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44" name="Equation" r:id="rId3" imgW="4470120" imgH="241200" progId="Equation.DSMT4">
                  <p:embed/>
                </p:oleObj>
              </mc:Choice>
              <mc:Fallback>
                <p:oleObj name="Equation" r:id="rId3" imgW="4470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19" y="4043164"/>
                        <a:ext cx="6705601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328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SAMPL5 (2015): log </a:t>
            </a:r>
            <a:r>
              <a:rPr lang="en-US" i="1" dirty="0" smtClean="0"/>
              <a:t>D</a:t>
            </a:r>
            <a:r>
              <a:rPr lang="en-US" baseline="-25000" dirty="0" smtClean="0"/>
              <a:t>7.4</a:t>
            </a:r>
            <a:r>
              <a:rPr lang="en-US" dirty="0" smtClean="0"/>
              <a:t> (water/cyclohexane)</a:t>
            </a:r>
            <a:endParaRPr lang="en-US" dirty="0"/>
          </a:p>
        </p:txBody>
      </p:sp>
      <p:sp>
        <p:nvSpPr>
          <p:cNvPr id="12" name="Text Box 37"/>
          <p:cNvSpPr txBox="1">
            <a:spLocks noChangeArrowheads="1"/>
          </p:cNvSpPr>
          <p:nvPr/>
        </p:nvSpPr>
        <p:spPr bwMode="auto">
          <a:xfrm>
            <a:off x="309880" y="1011792"/>
            <a:ext cx="822256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latin typeface="+mn-lt"/>
              </a:rPr>
              <a:t>Results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– </a:t>
            </a:r>
            <a:r>
              <a:rPr lang="en-US" sz="2000" b="1" dirty="0" err="1" smtClean="0">
                <a:latin typeface="Calibri"/>
                <a:sym typeface="Symbol"/>
              </a:rPr>
              <a:t>Δ</a:t>
            </a:r>
            <a:r>
              <a:rPr lang="en-US" sz="2000" b="1" baseline="-25000" dirty="0" err="1" smtClean="0">
                <a:latin typeface="Calibri"/>
                <a:sym typeface="Symbol"/>
              </a:rPr>
              <a:t>solv</a:t>
            </a:r>
            <a:r>
              <a:rPr lang="en-US" sz="2000" b="1" i="1" dirty="0" err="1" smtClean="0">
                <a:latin typeface="Calibri"/>
                <a:sym typeface="Symbol"/>
              </a:rPr>
              <a:t>G</a:t>
            </a:r>
            <a:r>
              <a:rPr lang="en-US" sz="1800" b="1" i="1" dirty="0" smtClean="0">
                <a:latin typeface="Calibri"/>
                <a:sym typeface="Symbol"/>
              </a:rPr>
              <a:t> </a:t>
            </a:r>
            <a:r>
              <a:rPr lang="en-US" sz="2000" b="1" dirty="0" smtClean="0">
                <a:latin typeface="Calibri"/>
              </a:rPr>
              <a:t>optimization</a:t>
            </a:r>
            <a:endParaRPr lang="en-US" sz="2000" b="1" dirty="0" smtClean="0">
              <a:latin typeface="+mn-lt"/>
            </a:endParaRPr>
          </a:p>
          <a:p>
            <a:pPr marL="355600" lvl="0" indent="-1778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Submission phase: </a:t>
            </a:r>
            <a:r>
              <a:rPr lang="en-US" sz="1800" dirty="0" err="1" smtClean="0">
                <a:solidFill>
                  <a:srgbClr val="000099"/>
                </a:solidFill>
                <a:latin typeface="Calibri"/>
                <a:sym typeface="Symbol"/>
              </a:rPr>
              <a:t>Δ</a:t>
            </a:r>
            <a:r>
              <a:rPr lang="en-US" sz="1800" baseline="-25000" dirty="0" err="1" smtClean="0">
                <a:solidFill>
                  <a:srgbClr val="000099"/>
                </a:solidFill>
                <a:latin typeface="Calibri"/>
                <a:sym typeface="Symbol"/>
              </a:rPr>
              <a:t>solv</a:t>
            </a:r>
            <a:r>
              <a:rPr lang="en-US" sz="1800" i="1" dirty="0" err="1" smtClean="0">
                <a:solidFill>
                  <a:srgbClr val="000099"/>
                </a:solidFill>
                <a:latin typeface="Calibri"/>
                <a:sym typeface="Symbol"/>
              </a:rPr>
              <a:t>G</a:t>
            </a:r>
            <a:r>
              <a:rPr lang="en-US" sz="1800" dirty="0" smtClean="0">
                <a:solidFill>
                  <a:srgbClr val="000099"/>
                </a:solidFill>
                <a:latin typeface="Calibri"/>
                <a:sym typeface="Symbol"/>
              </a:rPr>
              <a:t> optimization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sym typeface="Symbol"/>
              </a:rPr>
              <a:t> </a:t>
            </a:r>
            <a:r>
              <a:rPr lang="en-US" sz="1800" dirty="0" smtClean="0">
                <a:latin typeface="Calibri"/>
                <a:sym typeface="Symbol"/>
              </a:rPr>
              <a:t>only, </a:t>
            </a:r>
            <a:r>
              <a:rPr lang="en-US" sz="1800" dirty="0" err="1">
                <a:latin typeface="Calibri"/>
              </a:rPr>
              <a:t>MoKa</a:t>
            </a:r>
            <a:r>
              <a:rPr lang="en-US" sz="1800" dirty="0">
                <a:latin typeface="Calibri"/>
              </a:rPr>
              <a:t> </a:t>
            </a:r>
            <a:r>
              <a:rPr lang="en-US" sz="1800" dirty="0" err="1" smtClean="0">
                <a:latin typeface="Calibri"/>
              </a:rPr>
              <a:t>p</a:t>
            </a:r>
            <a:r>
              <a:rPr lang="en-US" sz="1800" i="1" dirty="0" err="1" smtClean="0">
                <a:latin typeface="Calibri"/>
              </a:rPr>
              <a:t>K</a:t>
            </a:r>
            <a:r>
              <a:rPr lang="en-US" sz="1800" baseline="-25000" dirty="0" err="1" smtClean="0">
                <a:latin typeface="Calibri"/>
              </a:rPr>
              <a:t>a</a:t>
            </a:r>
            <a:endParaRPr lang="en-US" sz="1800" baseline="-25000" dirty="0" smtClean="0">
              <a:latin typeface="Calibri"/>
            </a:endParaRPr>
          </a:p>
          <a:p>
            <a:pPr marL="355600" lvl="0" indent="-1778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aseline="-25000" dirty="0">
                <a:latin typeface="Calibri"/>
              </a:rPr>
              <a:t> </a:t>
            </a:r>
            <a:r>
              <a:rPr lang="en-US" sz="1800" dirty="0" smtClean="0">
                <a:latin typeface="Calibri"/>
              </a:rPr>
              <a:t> </a:t>
            </a:r>
            <a:endParaRPr lang="en-US" sz="1800" dirty="0">
              <a:latin typeface="Calibri"/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18340"/>
              </p:ext>
            </p:extLst>
          </p:nvPr>
        </p:nvGraphicFramePr>
        <p:xfrm>
          <a:off x="714747" y="1734716"/>
          <a:ext cx="4514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68" name="Equation" r:id="rId3" imgW="3009600" imgH="266400" progId="Equation.DSMT4">
                  <p:embed/>
                </p:oleObj>
              </mc:Choice>
              <mc:Fallback>
                <p:oleObj name="Equation" r:id="rId3" imgW="3009600" imgH="266400" progId="Equation.DSMT4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747" y="1734716"/>
                        <a:ext cx="45148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uppieren 7"/>
          <p:cNvGrpSpPr/>
          <p:nvPr/>
        </p:nvGrpSpPr>
        <p:grpSpPr>
          <a:xfrm>
            <a:off x="1468998" y="2154199"/>
            <a:ext cx="2743205" cy="2961620"/>
            <a:chOff x="1255408" y="3152786"/>
            <a:chExt cx="2743205" cy="2961620"/>
          </a:xfrm>
        </p:grpSpPr>
        <p:sp>
          <p:nvSpPr>
            <p:cNvPr id="9" name="Textfeld 9"/>
            <p:cNvSpPr txBox="1"/>
            <p:nvPr/>
          </p:nvSpPr>
          <p:spPr>
            <a:xfrm>
              <a:off x="2487231" y="3152786"/>
              <a:ext cx="8606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i="1" dirty="0" smtClean="0">
                  <a:solidFill>
                    <a:prstClr val="black"/>
                  </a:solidFill>
                </a:rPr>
                <a:t>Water</a:t>
              </a:r>
              <a:endParaRPr lang="en-US" i="1" dirty="0">
                <a:solidFill>
                  <a:prstClr val="black"/>
                </a:solidFill>
              </a:endParaRPr>
            </a:p>
          </p:txBody>
        </p:sp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5408" y="3555909"/>
              <a:ext cx="2743205" cy="2558497"/>
            </a:xfrm>
            <a:prstGeom prst="rect">
              <a:avLst/>
            </a:prstGeom>
          </p:spPr>
        </p:pic>
      </p:grpSp>
      <p:grpSp>
        <p:nvGrpSpPr>
          <p:cNvPr id="11" name="Gruppieren 10"/>
          <p:cNvGrpSpPr/>
          <p:nvPr/>
        </p:nvGrpSpPr>
        <p:grpSpPr>
          <a:xfrm>
            <a:off x="4998291" y="2142381"/>
            <a:ext cx="2670053" cy="2973438"/>
            <a:chOff x="4856709" y="3140968"/>
            <a:chExt cx="2670053" cy="2973438"/>
          </a:xfrm>
        </p:grpSpPr>
        <p:sp>
          <p:nvSpPr>
            <p:cNvPr id="15" name="Textfeld 9"/>
            <p:cNvSpPr txBox="1"/>
            <p:nvPr/>
          </p:nvSpPr>
          <p:spPr>
            <a:xfrm>
              <a:off x="5762711" y="3140968"/>
              <a:ext cx="1366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i="1" dirty="0">
                  <a:solidFill>
                    <a:prstClr val="black"/>
                  </a:solidFill>
                </a:rPr>
                <a:t>C</a:t>
              </a:r>
              <a:r>
                <a:rPr lang="en-US" i="1" dirty="0" smtClean="0">
                  <a:solidFill>
                    <a:prstClr val="black"/>
                  </a:solidFill>
                </a:rPr>
                <a:t>yclohexane</a:t>
              </a:r>
              <a:endParaRPr lang="en-US" i="1" dirty="0">
                <a:solidFill>
                  <a:prstClr val="black"/>
                </a:solidFill>
              </a:endParaRPr>
            </a:p>
          </p:txBody>
        </p:sp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6709" y="3555909"/>
              <a:ext cx="2670053" cy="2558497"/>
            </a:xfrm>
            <a:prstGeom prst="rect">
              <a:avLst/>
            </a:prstGeom>
          </p:spPr>
        </p:pic>
      </p:grp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23528" y="5301208"/>
            <a:ext cx="84832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200" dirty="0" smtClean="0"/>
              <a:t>C. C. </a:t>
            </a:r>
            <a:r>
              <a:rPr lang="de-DE" sz="1200" dirty="0" err="1" smtClean="0"/>
              <a:t>Bannan</a:t>
            </a:r>
            <a:r>
              <a:rPr lang="de-DE" sz="1200" dirty="0" smtClean="0"/>
              <a:t>, K. H. </a:t>
            </a:r>
            <a:r>
              <a:rPr lang="de-DE" sz="1200" dirty="0" err="1" smtClean="0"/>
              <a:t>Burley</a:t>
            </a:r>
            <a:r>
              <a:rPr lang="de-DE" sz="1200" dirty="0" smtClean="0"/>
              <a:t>, M. </a:t>
            </a:r>
            <a:r>
              <a:rPr lang="de-DE" sz="1200" dirty="0" err="1" smtClean="0"/>
              <a:t>Chiu</a:t>
            </a:r>
            <a:r>
              <a:rPr lang="de-DE" sz="1200" dirty="0" smtClean="0"/>
              <a:t>, M. R. Shirts, M. K. </a:t>
            </a:r>
            <a:r>
              <a:rPr lang="de-DE" sz="1200" dirty="0" err="1" smtClean="0"/>
              <a:t>Gilson</a:t>
            </a:r>
            <a:r>
              <a:rPr lang="de-DE" sz="1200" dirty="0" smtClean="0"/>
              <a:t>, D. L. </a:t>
            </a:r>
            <a:r>
              <a:rPr lang="de-DE" sz="1200" dirty="0" err="1" smtClean="0"/>
              <a:t>Mobley</a:t>
            </a:r>
            <a:r>
              <a:rPr lang="de-DE" sz="1200" dirty="0" smtClean="0"/>
              <a:t>, </a:t>
            </a:r>
            <a:r>
              <a:rPr lang="de-DE" sz="1200" i="1" dirty="0"/>
              <a:t>J. </a:t>
            </a:r>
            <a:r>
              <a:rPr lang="de-DE" sz="1200" i="1" dirty="0" err="1"/>
              <a:t>Comput</a:t>
            </a:r>
            <a:r>
              <a:rPr lang="de-DE" sz="1200" i="1" dirty="0"/>
              <a:t>.-</a:t>
            </a:r>
            <a:r>
              <a:rPr lang="de-DE" sz="1200" i="1" dirty="0" err="1"/>
              <a:t>Aided</a:t>
            </a:r>
            <a:r>
              <a:rPr lang="de-DE" sz="1200" i="1" dirty="0"/>
              <a:t> Mol. Des. </a:t>
            </a:r>
            <a:r>
              <a:rPr lang="de-DE" sz="1200" dirty="0" smtClean="0"/>
              <a:t>30, 927 </a:t>
            </a:r>
            <a:r>
              <a:rPr lang="de-DE" sz="1200" dirty="0"/>
              <a:t>(</a:t>
            </a:r>
            <a:r>
              <a:rPr lang="de-DE" sz="1200" dirty="0" smtClean="0"/>
              <a:t>2016)</a:t>
            </a:r>
            <a:endParaRPr lang="en-US" sz="1200" dirty="0">
              <a:cs typeface="Times New Roman" pitchFamily="18" charset="0"/>
            </a:endParaRPr>
          </a:p>
          <a:p>
            <a:r>
              <a:rPr lang="de-DE" sz="1200" dirty="0"/>
              <a:t>N. </a:t>
            </a:r>
            <a:r>
              <a:rPr lang="de-DE" sz="1200" dirty="0" err="1"/>
              <a:t>Tielker</a:t>
            </a:r>
            <a:r>
              <a:rPr lang="de-DE" sz="1200" dirty="0"/>
              <a:t>, D. </a:t>
            </a:r>
            <a:r>
              <a:rPr lang="de-DE" sz="1200" dirty="0" err="1"/>
              <a:t>Tomazic</a:t>
            </a:r>
            <a:r>
              <a:rPr lang="de-DE" sz="1200" dirty="0"/>
              <a:t>, J. Heil, T. Kloss, S. Ehrhart, S. </a:t>
            </a:r>
            <a:r>
              <a:rPr lang="de-DE" sz="1200" dirty="0" err="1"/>
              <a:t>Güssregen</a:t>
            </a:r>
            <a:r>
              <a:rPr lang="de-DE" sz="1200" dirty="0"/>
              <a:t>, K. F. Schmidt, S. M. Kast, </a:t>
            </a:r>
            <a:r>
              <a:rPr lang="de-DE" sz="1200" i="1" dirty="0"/>
              <a:t>J. </a:t>
            </a:r>
            <a:r>
              <a:rPr lang="de-DE" sz="1200" i="1" dirty="0" err="1"/>
              <a:t>Comput</a:t>
            </a:r>
            <a:r>
              <a:rPr lang="de-DE" sz="1200" i="1" dirty="0"/>
              <a:t>.-</a:t>
            </a:r>
            <a:r>
              <a:rPr lang="de-DE" sz="1200" i="1" dirty="0" err="1"/>
              <a:t>Aided</a:t>
            </a:r>
            <a:r>
              <a:rPr lang="de-DE" sz="1200" i="1" dirty="0"/>
              <a:t> </a:t>
            </a:r>
            <a:r>
              <a:rPr lang="de-DE" sz="1200" i="1" dirty="0" err="1"/>
              <a:t>Molec</a:t>
            </a:r>
            <a:r>
              <a:rPr lang="de-DE" sz="1200" i="1" dirty="0"/>
              <a:t>. Des.</a:t>
            </a:r>
            <a:r>
              <a:rPr lang="de-DE" sz="1200" dirty="0"/>
              <a:t> </a:t>
            </a:r>
            <a:r>
              <a:rPr lang="de-DE" sz="1200" dirty="0" smtClean="0"/>
              <a:t>30</a:t>
            </a:r>
            <a:r>
              <a:rPr lang="de-DE" sz="1200" dirty="0"/>
              <a:t>, </a:t>
            </a:r>
            <a:r>
              <a:rPr lang="de-DE" sz="1200" dirty="0" smtClean="0"/>
              <a:t>1035 (2016)</a:t>
            </a:r>
          </a:p>
          <a:p>
            <a:r>
              <a:rPr lang="de-DE" sz="1200" dirty="0"/>
              <a:t>C. P. Kelly, C. J. Cramer, D.G. </a:t>
            </a:r>
            <a:r>
              <a:rPr lang="de-DE" sz="1200" dirty="0" err="1"/>
              <a:t>Truhlar</a:t>
            </a:r>
            <a:r>
              <a:rPr lang="de-DE" sz="1200" dirty="0"/>
              <a:t>, </a:t>
            </a:r>
            <a:r>
              <a:rPr lang="de-DE" sz="1200" i="1" dirty="0"/>
              <a:t>J. Chem. </a:t>
            </a:r>
            <a:r>
              <a:rPr lang="de-DE" sz="1200" i="1" dirty="0" err="1"/>
              <a:t>Theory</a:t>
            </a:r>
            <a:r>
              <a:rPr lang="de-DE" sz="1200" i="1" dirty="0"/>
              <a:t> </a:t>
            </a:r>
            <a:r>
              <a:rPr lang="de-DE" sz="1200" i="1" dirty="0" err="1"/>
              <a:t>Comput</a:t>
            </a:r>
            <a:r>
              <a:rPr lang="de-DE" sz="1200" i="1" dirty="0"/>
              <a:t>.</a:t>
            </a:r>
            <a:r>
              <a:rPr lang="de-DE" sz="1200" dirty="0"/>
              <a:t> </a:t>
            </a:r>
            <a:r>
              <a:rPr lang="de-DE" sz="1200" dirty="0" smtClean="0"/>
              <a:t>1, 1133 (2005)</a:t>
            </a:r>
          </a:p>
          <a:p>
            <a:r>
              <a:rPr lang="en-US" sz="1200" dirty="0">
                <a:cs typeface="Times New Roman" pitchFamily="18" charset="0"/>
              </a:rPr>
              <a:t>D. Palmer, A. </a:t>
            </a:r>
            <a:r>
              <a:rPr lang="en-US" sz="1200" dirty="0" err="1">
                <a:cs typeface="Times New Roman" pitchFamily="18" charset="0"/>
              </a:rPr>
              <a:t>Frolov</a:t>
            </a:r>
            <a:r>
              <a:rPr lang="en-US" sz="1200" dirty="0">
                <a:cs typeface="Times New Roman" pitchFamily="18" charset="0"/>
              </a:rPr>
              <a:t>, E. </a:t>
            </a:r>
            <a:r>
              <a:rPr lang="en-US" sz="1200" dirty="0" err="1">
                <a:cs typeface="Times New Roman" pitchFamily="18" charset="0"/>
              </a:rPr>
              <a:t>Ratkova</a:t>
            </a:r>
            <a:r>
              <a:rPr lang="en-US" sz="1200" dirty="0">
                <a:cs typeface="Times New Roman" pitchFamily="18" charset="0"/>
              </a:rPr>
              <a:t>, M. V. </a:t>
            </a:r>
            <a:r>
              <a:rPr lang="en-US" sz="1200" dirty="0" err="1">
                <a:cs typeface="Times New Roman" pitchFamily="18" charset="0"/>
              </a:rPr>
              <a:t>Fedorov</a:t>
            </a:r>
            <a:r>
              <a:rPr lang="en-US" sz="1200" dirty="0">
                <a:cs typeface="Times New Roman" pitchFamily="18" charset="0"/>
              </a:rPr>
              <a:t>, </a:t>
            </a:r>
            <a:r>
              <a:rPr lang="en-US" sz="1200" i="1" dirty="0">
                <a:cs typeface="Times New Roman" pitchFamily="18" charset="0"/>
              </a:rPr>
              <a:t>J. Phys. Cond. Matter.</a:t>
            </a:r>
            <a:r>
              <a:rPr lang="en-US" sz="1200" dirty="0">
                <a:cs typeface="Times New Roman" pitchFamily="18" charset="0"/>
              </a:rPr>
              <a:t> 22, 492101 (2010)</a:t>
            </a:r>
            <a:endParaRPr lang="de-DE" sz="1200" dirty="0" smtClean="0"/>
          </a:p>
          <a:p>
            <a:r>
              <a:rPr lang="de-DE" sz="1200" dirty="0"/>
              <a:t>J. J. </a:t>
            </a:r>
            <a:r>
              <a:rPr lang="de-DE" sz="1200" dirty="0" err="1"/>
              <a:t>Klici</a:t>
            </a:r>
            <a:r>
              <a:rPr lang="en-US" sz="1200" dirty="0"/>
              <a:t>ć,</a:t>
            </a:r>
            <a:r>
              <a:rPr lang="de-DE" sz="1200" dirty="0"/>
              <a:t> R. A. </a:t>
            </a:r>
            <a:r>
              <a:rPr lang="de-DE" sz="1200" dirty="0" err="1"/>
              <a:t>Friesner</a:t>
            </a:r>
            <a:r>
              <a:rPr lang="de-DE" sz="1200" dirty="0"/>
              <a:t>, S. Y. Liu, W. C. </a:t>
            </a:r>
            <a:r>
              <a:rPr lang="de-DE" sz="1200" dirty="0" err="1"/>
              <a:t>Guida</a:t>
            </a:r>
            <a:r>
              <a:rPr lang="de-DE" sz="1200" dirty="0"/>
              <a:t>, </a:t>
            </a:r>
            <a:r>
              <a:rPr lang="de-DE" sz="1200" i="1" dirty="0"/>
              <a:t>J. Phys. Chem. A</a:t>
            </a:r>
            <a:r>
              <a:rPr lang="de-DE" sz="1200" dirty="0"/>
              <a:t> </a:t>
            </a:r>
            <a:r>
              <a:rPr lang="de-DE" sz="1200" dirty="0" smtClean="0"/>
              <a:t>106, 1327 (2002)</a:t>
            </a:r>
            <a:endParaRPr lang="de-DE" sz="1200" dirty="0"/>
          </a:p>
          <a:p>
            <a:endParaRPr lang="en-US" sz="1200" dirty="0">
              <a:cs typeface="Times New Roman" pitchFamily="18" charset="0"/>
            </a:endParaRPr>
          </a:p>
        </p:txBody>
      </p:sp>
      <p:sp>
        <p:nvSpPr>
          <p:cNvPr id="18" name="Text Box 37"/>
          <p:cNvSpPr txBox="1">
            <a:spLocks noChangeArrowheads="1"/>
          </p:cNvSpPr>
          <p:nvPr/>
        </p:nvSpPr>
        <p:spPr bwMode="auto">
          <a:xfrm>
            <a:off x="2195736" y="2708920"/>
            <a:ext cx="12961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rgbClr val="C00000"/>
                </a:solidFill>
                <a:latin typeface="+mn-lt"/>
              </a:rPr>
              <a:t>RMSE </a:t>
            </a:r>
            <a:r>
              <a:rPr lang="en-US" sz="1600" b="1" dirty="0" smtClean="0">
                <a:solidFill>
                  <a:srgbClr val="C00000"/>
                </a:solidFill>
                <a:latin typeface="+mn-lt"/>
              </a:rPr>
              <a:t>20.84</a:t>
            </a:r>
            <a:endParaRPr lang="en-US" sz="1600" b="1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0" name="Text Box 37"/>
          <p:cNvSpPr txBox="1">
            <a:spLocks noChangeArrowheads="1"/>
          </p:cNvSpPr>
          <p:nvPr/>
        </p:nvSpPr>
        <p:spPr bwMode="auto">
          <a:xfrm>
            <a:off x="6516216" y="4242574"/>
            <a:ext cx="12961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rgbClr val="000099"/>
                </a:solidFill>
                <a:latin typeface="+mn-lt"/>
              </a:rPr>
              <a:t>RMSE 0.76</a:t>
            </a:r>
          </a:p>
        </p:txBody>
      </p:sp>
      <p:sp>
        <p:nvSpPr>
          <p:cNvPr id="14" name="Text Box 37"/>
          <p:cNvSpPr txBox="1">
            <a:spLocks noChangeArrowheads="1"/>
          </p:cNvSpPr>
          <p:nvPr/>
        </p:nvSpPr>
        <p:spPr bwMode="auto">
          <a:xfrm>
            <a:off x="3059832" y="4170566"/>
            <a:ext cx="12961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rgbClr val="000099"/>
                </a:solidFill>
                <a:latin typeface="+mn-lt"/>
              </a:rPr>
              <a:t>RMSE 2.43</a:t>
            </a:r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6516216" y="3954542"/>
            <a:ext cx="12961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rgbClr val="C00000"/>
                </a:solidFill>
                <a:latin typeface="+mn-lt"/>
              </a:rPr>
              <a:t>RMSE </a:t>
            </a:r>
            <a:r>
              <a:rPr lang="en-US" sz="1600" b="1" dirty="0" smtClean="0">
                <a:solidFill>
                  <a:srgbClr val="C00000"/>
                </a:solidFill>
                <a:latin typeface="+mn-lt"/>
              </a:rPr>
              <a:t>5.90</a:t>
            </a:r>
            <a:endParaRPr lang="en-US" sz="1600" b="1" dirty="0" smtClean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706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3291</Words>
  <Application>Microsoft Office PowerPoint</Application>
  <PresentationFormat>Bildschirmpräsentation (4:3)</PresentationFormat>
  <Paragraphs>329</Paragraphs>
  <Slides>31</Slides>
  <Notes>11</Notes>
  <HiddenSlides>0</HiddenSlides>
  <MMClips>1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31</vt:i4>
      </vt:variant>
    </vt:vector>
  </HeadingPairs>
  <TitlesOfParts>
    <vt:vector size="36" baseType="lpstr">
      <vt:lpstr>Larissa</vt:lpstr>
      <vt:lpstr>Benutzerdefiniertes Design</vt:lpstr>
      <vt:lpstr>Equation</vt:lpstr>
      <vt:lpstr>Formel</vt:lpstr>
      <vt:lpstr>CS ChemDraw Drawing</vt:lpstr>
      <vt:lpstr>A SAMPL journey: From 2 over 5 to 6 and 6.II, and back to square one</vt:lpstr>
      <vt:lpstr>Without whom this would not be possible …</vt:lpstr>
      <vt:lpstr>Thermodynamics in solution</vt:lpstr>
      <vt:lpstr>Beyond continuum solvation: 3D RISM</vt:lpstr>
      <vt:lpstr>Beyond continuum solvation: EC-RISM</vt:lpstr>
      <vt:lpstr>SAMPL2 (2009): Tautomers</vt:lpstr>
      <vt:lpstr>SAMPL2 (2009): Tautomers</vt:lpstr>
      <vt:lpstr>SAMPL5 (2015): log D7.4 (water/cyclohexane)</vt:lpstr>
      <vt:lpstr>SAMPL5 (2015): log D7.4 (water/cyclohexane)</vt:lpstr>
      <vt:lpstr>SAMPL5 (2015): log D7.4 (water/cyclohexane)</vt:lpstr>
      <vt:lpstr>SAMPL5 (2015): log D7.4 (water/cyclohexane)</vt:lpstr>
      <vt:lpstr>SAMPL5 (2015): log D7.4 (water/cyclohexane)</vt:lpstr>
      <vt:lpstr>SAMPL6 (2017): pKa</vt:lpstr>
      <vt:lpstr>SAMPL6 (2017): pKa</vt:lpstr>
      <vt:lpstr>SAMPL6 (2017): pKa</vt:lpstr>
      <vt:lpstr>SAMPL6 (2017): pKa</vt:lpstr>
      <vt:lpstr>SAMPL6.II (2019): log P (water/octanol)</vt:lpstr>
      <vt:lpstr>SAMPL6.II (2019): log P (water/octanol)</vt:lpstr>
      <vt:lpstr>SAMPL6.II (2019): log P (water/octanol)</vt:lpstr>
      <vt:lpstr>SAMPL6.II (2019): log P (water/octanol)</vt:lpstr>
      <vt:lpstr>SAMPL6.II (2019): log P (water/octanol)</vt:lpstr>
      <vt:lpstr>SAMPL6.II (2019): log P (water/octanol)</vt:lpstr>
      <vt:lpstr>SAMPL5 with SAMPL6 setup</vt:lpstr>
      <vt:lpstr>SAMPL2 with SAMPL6 setup (and beyond)</vt:lpstr>
      <vt:lpstr>A SAMPL journey: From 2 over 5 to 6 and 6.II, and back to square one</vt:lpstr>
      <vt:lpstr>PowerPoint-Präsentation</vt:lpstr>
      <vt:lpstr>PowerPoint-Präsentation</vt:lpstr>
      <vt:lpstr>PowerPoint-Präsentation</vt:lpstr>
      <vt:lpstr>PowerPoint-Präsentation</vt:lpstr>
      <vt:lpstr>A side remark: pKa calculations for multistate species</vt:lpstr>
      <vt:lpstr>A side remark: pKa calculations for multistate species</vt:lpstr>
    </vt:vector>
  </TitlesOfParts>
  <Company>TU Dortmund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Stefan M. Kast</dc:creator>
  <cp:lastModifiedBy>Stefan M. Kast</cp:lastModifiedBy>
  <cp:revision>1164</cp:revision>
  <cp:lastPrinted>2013-07-03T13:51:01Z</cp:lastPrinted>
  <dcterms:created xsi:type="dcterms:W3CDTF">2012-05-23T21:00:14Z</dcterms:created>
  <dcterms:modified xsi:type="dcterms:W3CDTF">2019-08-20T17:48:52Z</dcterms:modified>
</cp:coreProperties>
</file>