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61" r:id="rId3"/>
  </p:sldMasterIdLst>
  <p:notesMasterIdLst>
    <p:notesMasterId r:id="rId45"/>
  </p:notesMasterIdLst>
  <p:sldIdLst>
    <p:sldId id="256" r:id="rId4"/>
    <p:sldId id="427" r:id="rId5"/>
    <p:sldId id="355" r:id="rId6"/>
    <p:sldId id="323" r:id="rId7"/>
    <p:sldId id="430" r:id="rId8"/>
    <p:sldId id="420" r:id="rId9"/>
    <p:sldId id="342" r:id="rId10"/>
    <p:sldId id="425" r:id="rId11"/>
    <p:sldId id="436" r:id="rId12"/>
    <p:sldId id="334" r:id="rId13"/>
    <p:sldId id="344" r:id="rId14"/>
    <p:sldId id="433" r:id="rId15"/>
    <p:sldId id="343" r:id="rId16"/>
    <p:sldId id="345" r:id="rId17"/>
    <p:sldId id="327" r:id="rId18"/>
    <p:sldId id="372" r:id="rId19"/>
    <p:sldId id="373" r:id="rId20"/>
    <p:sldId id="376" r:id="rId21"/>
    <p:sldId id="377" r:id="rId22"/>
    <p:sldId id="426" r:id="rId23"/>
    <p:sldId id="277" r:id="rId24"/>
    <p:sldId id="428" r:id="rId25"/>
    <p:sldId id="380" r:id="rId26"/>
    <p:sldId id="442" r:id="rId27"/>
    <p:sldId id="383" r:id="rId28"/>
    <p:sldId id="384" r:id="rId29"/>
    <p:sldId id="386" r:id="rId30"/>
    <p:sldId id="423" r:id="rId31"/>
    <p:sldId id="424" r:id="rId32"/>
    <p:sldId id="447" r:id="rId33"/>
    <p:sldId id="451" r:id="rId34"/>
    <p:sldId id="452" r:id="rId35"/>
    <p:sldId id="448" r:id="rId36"/>
    <p:sldId id="453" r:id="rId37"/>
    <p:sldId id="454" r:id="rId38"/>
    <p:sldId id="440" r:id="rId39"/>
    <p:sldId id="431" r:id="rId40"/>
    <p:sldId id="434" r:id="rId41"/>
    <p:sldId id="455" r:id="rId42"/>
    <p:sldId id="446" r:id="rId43"/>
    <p:sldId id="443" r:id="rId44"/>
  </p:sldIdLst>
  <p:sldSz cx="9144000" cy="6858000" type="screen4x3"/>
  <p:notesSz cx="9601200" cy="73152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BEC6832-5338-4C8B-96D0-B6D68A0E83C2}">
          <p14:sldIdLst>
            <p14:sldId id="256"/>
            <p14:sldId id="427"/>
          </p14:sldIdLst>
        </p14:section>
        <p14:section name="deepScaffOpt" id="{837DC286-3270-4C72-ABB2-78B2017590BE}">
          <p14:sldIdLst>
            <p14:sldId id="355"/>
            <p14:sldId id="323"/>
            <p14:sldId id="430"/>
            <p14:sldId id="420"/>
            <p14:sldId id="342"/>
            <p14:sldId id="425"/>
            <p14:sldId id="436"/>
            <p14:sldId id="334"/>
            <p14:sldId id="344"/>
            <p14:sldId id="433"/>
            <p14:sldId id="343"/>
            <p14:sldId id="345"/>
            <p14:sldId id="327"/>
            <p14:sldId id="372"/>
            <p14:sldId id="373"/>
            <p14:sldId id="376"/>
            <p14:sldId id="377"/>
            <p14:sldId id="426"/>
            <p14:sldId id="277"/>
          </p14:sldIdLst>
        </p14:section>
        <p14:section name="SQM/COSMO" id="{1FCC8E9B-1332-44B1-8EFD-AF2A2E354785}">
          <p14:sldIdLst>
            <p14:sldId id="428"/>
            <p14:sldId id="380"/>
            <p14:sldId id="442"/>
            <p14:sldId id="383"/>
            <p14:sldId id="384"/>
            <p14:sldId id="386"/>
            <p14:sldId id="423"/>
            <p14:sldId id="424"/>
            <p14:sldId id="447"/>
            <p14:sldId id="451"/>
            <p14:sldId id="452"/>
            <p14:sldId id="448"/>
            <p14:sldId id="453"/>
            <p14:sldId id="454"/>
            <p14:sldId id="440"/>
            <p14:sldId id="431"/>
          </p14:sldIdLst>
        </p14:section>
        <p14:section name="Acknowledgements" id="{B112FBEB-6BB0-4481-8769-E28F6BAFC22E}">
          <p14:sldIdLst>
            <p14:sldId id="434"/>
          </p14:sldIdLst>
        </p14:section>
        <p14:section name="Supporting Info" id="{5FE73078-BD89-44FA-87F9-1B83DC2C85F7}">
          <p14:sldIdLst>
            <p14:sldId id="455"/>
            <p14:sldId id="446"/>
            <p14:sldId id="44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Evangelidis" initials="TE" lastIdx="1" clrIdx="0">
    <p:extLst>
      <p:ext uri="{19B8F6BF-5375-455C-9EA6-DF929625EA0E}">
        <p15:presenceInfo xmlns="" xmlns:p15="http://schemas.microsoft.com/office/powerpoint/2012/main" userId="48168252_tp_dropbox"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E10D2"/>
    <a:srgbClr val="C333BC"/>
    <a:srgbClr val="9FE6FF"/>
    <a:srgbClr val="000000"/>
    <a:srgbClr val="1C9200"/>
    <a:srgbClr val="FF3300"/>
    <a:srgbClr val="FF6405"/>
    <a:srgbClr val="FF33CC"/>
    <a:srgbClr val="33CC33"/>
    <a:srgbClr val="C4CF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4" autoAdjust="0"/>
    <p:restoredTop sz="86203" autoAdjust="0"/>
  </p:normalViewPr>
  <p:slideViewPr>
    <p:cSldViewPr>
      <p:cViewPr>
        <p:scale>
          <a:sx n="90" d="100"/>
          <a:sy n="90" d="100"/>
        </p:scale>
        <p:origin x="-684" y="-1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Evangelidis" userId="48168252_tp_dropbox" providerId="OAuth2" clId="{EC466BA2-BB82-B649-BE54-B60E4443882B}"/>
    <pc:docChg chg="">
      <pc:chgData name="Thomas Evangelidis" userId="48168252_tp_dropbox" providerId="OAuth2" clId="{EC466BA2-BB82-B649-BE54-B60E4443882B}" dt="2019-06-12T13:28:06.888" v="0" actId="1589"/>
      <pc:docMkLst>
        <pc:docMk/>
      </pc:docMkLst>
      <pc:sldChg chg="addCm">
        <pc:chgData name="Thomas Evangelidis" userId="48168252_tp_dropbox" providerId="OAuth2" clId="{EC466BA2-BB82-B649-BE54-B60E4443882B}" dt="2019-06-12T13:28:06.888" v="0" actId="1589"/>
        <pc:sldMkLst>
          <pc:docMk/>
          <pc:sldMk cId="1765069120" sldId="376"/>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9-06-12T15:28:06.791" idx="1">
    <p:pos x="10" y="10"/>
    <p:text/>
    <p:extLst>
      <p:ext uri="{C676402C-5697-4E1C-873F-D02D1690AC5C}">
        <p15:threadingInfo xmlns=""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cs-CZ"/>
          </a:p>
        </p:txBody>
      </p:sp>
      <p:sp>
        <p:nvSpPr>
          <p:cNvPr id="3" name="Date Placeholder 2"/>
          <p:cNvSpPr>
            <a:spLocks noGrp="1"/>
          </p:cNvSpPr>
          <p:nvPr>
            <p:ph type="dt" idx="1"/>
          </p:nvPr>
        </p:nvSpPr>
        <p:spPr>
          <a:xfrm>
            <a:off x="5438458" y="0"/>
            <a:ext cx="4160520" cy="365760"/>
          </a:xfrm>
          <a:prstGeom prst="rect">
            <a:avLst/>
          </a:prstGeom>
        </p:spPr>
        <p:txBody>
          <a:bodyPr vert="horz" lIns="96661" tIns="48331" rIns="96661" bIns="48331" rtlCol="0"/>
          <a:lstStyle>
            <a:lvl1pPr algn="r">
              <a:defRPr sz="1300"/>
            </a:lvl1pPr>
          </a:lstStyle>
          <a:p>
            <a:fld id="{DFB819CA-EE92-423E-8997-BC1CD4456CBD}" type="datetimeFigureOut">
              <a:rPr lang="cs-CZ" smtClean="0"/>
              <a:t>21.8.2019</a:t>
            </a:fld>
            <a:endParaRPr lang="cs-CZ"/>
          </a:p>
        </p:txBody>
      </p:sp>
      <p:sp>
        <p:nvSpPr>
          <p:cNvPr id="4" name="Slide Image Placeholder 3"/>
          <p:cNvSpPr>
            <a:spLocks noGrp="1" noRot="1" noChangeAspect="1"/>
          </p:cNvSpPr>
          <p:nvPr>
            <p:ph type="sldImg" idx="2"/>
          </p:nvPr>
        </p:nvSpPr>
        <p:spPr>
          <a:xfrm>
            <a:off x="2971800" y="549275"/>
            <a:ext cx="3657600" cy="2743200"/>
          </a:xfrm>
          <a:prstGeom prst="rect">
            <a:avLst/>
          </a:prstGeom>
          <a:noFill/>
          <a:ln w="12700">
            <a:solidFill>
              <a:prstClr val="black"/>
            </a:solidFill>
          </a:ln>
        </p:spPr>
        <p:txBody>
          <a:bodyPr vert="horz" lIns="96661" tIns="48331" rIns="96661" bIns="48331" rtlCol="0" anchor="ctr"/>
          <a:lstStyle/>
          <a:p>
            <a:endParaRPr lang="cs-CZ"/>
          </a:p>
        </p:txBody>
      </p:sp>
      <p:sp>
        <p:nvSpPr>
          <p:cNvPr id="5" name="Notes Placeholder 4"/>
          <p:cNvSpPr>
            <a:spLocks noGrp="1"/>
          </p:cNvSpPr>
          <p:nvPr>
            <p:ph type="body" sz="quarter" idx="3"/>
          </p:nvPr>
        </p:nvSpPr>
        <p:spPr>
          <a:xfrm>
            <a:off x="960120" y="3474720"/>
            <a:ext cx="7680960" cy="32918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948171"/>
            <a:ext cx="4160520" cy="365760"/>
          </a:xfrm>
          <a:prstGeom prst="rect">
            <a:avLst/>
          </a:prstGeom>
        </p:spPr>
        <p:txBody>
          <a:bodyPr vert="horz" lIns="96661" tIns="48331" rIns="96661" bIns="48331" rtlCol="0" anchor="b"/>
          <a:lstStyle>
            <a:lvl1pPr algn="l">
              <a:defRPr sz="1300"/>
            </a:lvl1pPr>
          </a:lstStyle>
          <a:p>
            <a:endParaRPr lang="cs-CZ"/>
          </a:p>
        </p:txBody>
      </p:sp>
      <p:sp>
        <p:nvSpPr>
          <p:cNvPr id="7" name="Slide Number Placeholder 6"/>
          <p:cNvSpPr>
            <a:spLocks noGrp="1"/>
          </p:cNvSpPr>
          <p:nvPr>
            <p:ph type="sldNum" sz="quarter" idx="5"/>
          </p:nvPr>
        </p:nvSpPr>
        <p:spPr>
          <a:xfrm>
            <a:off x="5438458" y="6948171"/>
            <a:ext cx="4160520" cy="365760"/>
          </a:xfrm>
          <a:prstGeom prst="rect">
            <a:avLst/>
          </a:prstGeom>
        </p:spPr>
        <p:txBody>
          <a:bodyPr vert="horz" lIns="96661" tIns="48331" rIns="96661" bIns="48331" rtlCol="0" anchor="b"/>
          <a:lstStyle>
            <a:lvl1pPr algn="r">
              <a:defRPr sz="1300"/>
            </a:lvl1pPr>
          </a:lstStyle>
          <a:p>
            <a:fld id="{73717C83-2FF8-405F-8A9E-452E8674C06E}" type="slidenum">
              <a:rPr lang="cs-CZ" smtClean="0"/>
              <a:t>‹#›</a:t>
            </a:fld>
            <a:endParaRPr lang="cs-CZ"/>
          </a:p>
        </p:txBody>
      </p:sp>
    </p:spTree>
    <p:extLst>
      <p:ext uri="{BB962C8B-B14F-4D97-AF65-F5344CB8AC3E}">
        <p14:creationId xmlns:p14="http://schemas.microsoft.com/office/powerpoint/2010/main" val="365283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cs.chemaxon.com/display/docs/Extended+Connectivity+Fingerprint+ECFP#ExtendedConnectivityFingerprintECFP-configuratio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docs.chemaxon.com/display/docs/Extended+Connectivity+Fingerprint+ECFP#ExtendedConnectivityFingerprintECFP-fig.2"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cs.chemaxon.com/display/docs/Extended+Connectivity+Fingerprint+ECFP#ExtendedConnectivityFingerprintECFP-configuratio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docs.chemaxon.com/display/docs/Extended+Connectivity+Fingerprint+ECFP#ExtendedConnectivityFingerprintECFP-fig.2"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17C83-2FF8-405F-8A9E-452E8674C06E}" type="slidenum">
              <a:rPr lang="cs-CZ" smtClean="0"/>
              <a:t>1</a:t>
            </a:fld>
            <a:endParaRPr lang="cs-CZ"/>
          </a:p>
        </p:txBody>
      </p:sp>
    </p:spTree>
    <p:extLst>
      <p:ext uri="{BB962C8B-B14F-4D97-AF65-F5344CB8AC3E}">
        <p14:creationId xmlns:p14="http://schemas.microsoft.com/office/powerpoint/2010/main" val="411101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717C83-2FF8-405F-8A9E-452E8674C06E}" type="slidenum">
              <a:rPr lang="cs-CZ" smtClean="0"/>
              <a:t>10</a:t>
            </a:fld>
            <a:endParaRPr lang="cs-CZ"/>
          </a:p>
        </p:txBody>
      </p:sp>
    </p:spTree>
    <p:extLst>
      <p:ext uri="{BB962C8B-B14F-4D97-AF65-F5344CB8AC3E}">
        <p14:creationId xmlns:p14="http://schemas.microsoft.com/office/powerpoint/2010/main" val="1489618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CatSstg2, 2223 training compounds, 136 </a:t>
            </a:r>
            <a:r>
              <a:rPr lang="en-US"/>
              <a:t>test compounds, FCFP</a:t>
            </a:r>
            <a:endParaRPr lang="en-US" dirty="0"/>
          </a:p>
        </p:txBody>
      </p:sp>
      <p:sp>
        <p:nvSpPr>
          <p:cNvPr id="4" name="Slide Number Placeholder 3"/>
          <p:cNvSpPr>
            <a:spLocks noGrp="1"/>
          </p:cNvSpPr>
          <p:nvPr>
            <p:ph type="sldNum" sz="quarter" idx="10"/>
          </p:nvPr>
        </p:nvSpPr>
        <p:spPr/>
        <p:txBody>
          <a:bodyPr/>
          <a:lstStyle/>
          <a:p>
            <a:fld id="{73717C83-2FF8-405F-8A9E-452E8674C06E}" type="slidenum">
              <a:rPr lang="cs-CZ" smtClean="0"/>
              <a:t>11</a:t>
            </a:fld>
            <a:endParaRPr lang="cs-CZ"/>
          </a:p>
        </p:txBody>
      </p:sp>
    </p:spTree>
    <p:extLst>
      <p:ext uri="{BB962C8B-B14F-4D97-AF65-F5344CB8AC3E}">
        <p14:creationId xmlns:p14="http://schemas.microsoft.com/office/powerpoint/2010/main" val="2252504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CatSstg2, 2223 training compounds, 136 </a:t>
            </a:r>
            <a:r>
              <a:rPr lang="en-US"/>
              <a:t>test compounds, FCFP</a:t>
            </a:r>
            <a:endParaRPr lang="en-US" dirty="0"/>
          </a:p>
        </p:txBody>
      </p:sp>
      <p:sp>
        <p:nvSpPr>
          <p:cNvPr id="4" name="Slide Number Placeholder 3"/>
          <p:cNvSpPr>
            <a:spLocks noGrp="1"/>
          </p:cNvSpPr>
          <p:nvPr>
            <p:ph type="sldNum" sz="quarter" idx="10"/>
          </p:nvPr>
        </p:nvSpPr>
        <p:spPr/>
        <p:txBody>
          <a:bodyPr/>
          <a:lstStyle/>
          <a:p>
            <a:fld id="{73717C83-2FF8-405F-8A9E-452E8674C06E}" type="slidenum">
              <a:rPr lang="cs-CZ" smtClean="0"/>
              <a:t>12</a:t>
            </a:fld>
            <a:endParaRPr lang="cs-CZ"/>
          </a:p>
        </p:txBody>
      </p:sp>
    </p:spTree>
    <p:extLst>
      <p:ext uri="{BB962C8B-B14F-4D97-AF65-F5344CB8AC3E}">
        <p14:creationId xmlns:p14="http://schemas.microsoft.com/office/powerpoint/2010/main" val="2252504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FXR, 502 training compounds, 102 test compounds, </a:t>
            </a:r>
            <a:r>
              <a:rPr lang="en-US" dirty="0" err="1"/>
              <a:t>featvec</a:t>
            </a:r>
            <a:r>
              <a:rPr lang="en-US" dirty="0"/>
              <a:t> ?</a:t>
            </a:r>
          </a:p>
        </p:txBody>
      </p:sp>
      <p:sp>
        <p:nvSpPr>
          <p:cNvPr id="4" name="Slide Number Placeholder 3"/>
          <p:cNvSpPr>
            <a:spLocks noGrp="1"/>
          </p:cNvSpPr>
          <p:nvPr>
            <p:ph type="sldNum" sz="quarter" idx="10"/>
          </p:nvPr>
        </p:nvSpPr>
        <p:spPr/>
        <p:txBody>
          <a:bodyPr/>
          <a:lstStyle/>
          <a:p>
            <a:fld id="{73717C83-2FF8-405F-8A9E-452E8674C06E}" type="slidenum">
              <a:rPr lang="cs-CZ" smtClean="0"/>
              <a:t>13</a:t>
            </a:fld>
            <a:endParaRPr lang="cs-CZ"/>
          </a:p>
        </p:txBody>
      </p:sp>
    </p:spTree>
    <p:extLst>
      <p:ext uri="{BB962C8B-B14F-4D97-AF65-F5344CB8AC3E}">
        <p14:creationId xmlns:p14="http://schemas.microsoft.com/office/powerpoint/2010/main" val="2672720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HSP90, 709 training compounds, 180</a:t>
            </a:r>
            <a:r>
              <a:rPr lang="en-US" baseline="0" dirty="0"/>
              <a:t> test compounds, 2Dpp</a:t>
            </a:r>
          </a:p>
          <a:p>
            <a:r>
              <a:rPr lang="en-US" baseline="0" dirty="0"/>
              <a:t>MAP4K4, 2Dpp</a:t>
            </a:r>
            <a:endParaRPr lang="en-US" dirty="0"/>
          </a:p>
        </p:txBody>
      </p:sp>
      <p:sp>
        <p:nvSpPr>
          <p:cNvPr id="4" name="Slide Number Placeholder 3"/>
          <p:cNvSpPr>
            <a:spLocks noGrp="1"/>
          </p:cNvSpPr>
          <p:nvPr>
            <p:ph type="sldNum" sz="quarter" idx="10"/>
          </p:nvPr>
        </p:nvSpPr>
        <p:spPr/>
        <p:txBody>
          <a:bodyPr/>
          <a:lstStyle/>
          <a:p>
            <a:fld id="{73717C83-2FF8-405F-8A9E-452E8674C06E}" type="slidenum">
              <a:rPr lang="cs-CZ" smtClean="0"/>
              <a:t>14</a:t>
            </a:fld>
            <a:endParaRPr lang="cs-CZ"/>
          </a:p>
        </p:txBody>
      </p:sp>
    </p:spTree>
    <p:extLst>
      <p:ext uri="{BB962C8B-B14F-4D97-AF65-F5344CB8AC3E}">
        <p14:creationId xmlns:p14="http://schemas.microsoft.com/office/powerpoint/2010/main" val="602882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717C83-2FF8-405F-8A9E-452E8674C06E}" type="slidenum">
              <a:rPr lang="cs-CZ" smtClean="0"/>
              <a:t>15</a:t>
            </a:fld>
            <a:endParaRPr lang="cs-CZ"/>
          </a:p>
        </p:txBody>
      </p:sp>
    </p:spTree>
    <p:extLst>
      <p:ext uri="{BB962C8B-B14F-4D97-AF65-F5344CB8AC3E}">
        <p14:creationId xmlns:p14="http://schemas.microsoft.com/office/powerpoint/2010/main" val="3803377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717C83-2FF8-405F-8A9E-452E8674C06E}" type="slidenum">
              <a:rPr lang="cs-CZ" smtClean="0"/>
              <a:t>16</a:t>
            </a:fld>
            <a:endParaRPr lang="cs-CZ"/>
          </a:p>
        </p:txBody>
      </p:sp>
    </p:spTree>
    <p:extLst>
      <p:ext uri="{BB962C8B-B14F-4D97-AF65-F5344CB8AC3E}">
        <p14:creationId xmlns:p14="http://schemas.microsoft.com/office/powerpoint/2010/main" val="2237913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17C83-2FF8-405F-8A9E-452E8674C06E}" type="slidenum">
              <a:rPr lang="cs-CZ" smtClean="0"/>
              <a:t>17</a:t>
            </a:fld>
            <a:endParaRPr lang="cs-CZ"/>
          </a:p>
        </p:txBody>
      </p:sp>
    </p:spTree>
    <p:extLst>
      <p:ext uri="{BB962C8B-B14F-4D97-AF65-F5344CB8AC3E}">
        <p14:creationId xmlns:p14="http://schemas.microsoft.com/office/powerpoint/2010/main" val="132399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a:prstGeom prst="rect">
            <a:avLst/>
          </a:prstGeom>
        </p:spPr>
      </p:sp>
      <p:sp>
        <p:nvSpPr>
          <p:cNvPr id="3" name="Notes Placeholder 2"/>
          <p:cNvSpPr>
            <a:spLocks noGrp="1"/>
          </p:cNvSpPr>
          <p:nvPr>
            <p:ph type="body" idx="1"/>
          </p:nvPr>
        </p:nvSpPr>
        <p:spPr/>
        <p:txBody>
          <a:bodyPr/>
          <a:lstStyle/>
          <a:p>
            <a:r>
              <a:rPr lang="en-US" dirty="0" err="1"/>
              <a:t>Oxazoline</a:t>
            </a:r>
            <a:endParaRPr lang="en-US" dirty="0"/>
          </a:p>
          <a:p>
            <a:endParaRPr lang="en-US" dirty="0"/>
          </a:p>
          <a:p>
            <a:r>
              <a:rPr lang="en-US" dirty="0"/>
              <a:t>The fingerprint generation process is as follows:</a:t>
            </a:r>
          </a:p>
          <a:p>
            <a:r>
              <a:rPr lang="en-US" b="1" dirty="0"/>
              <a:t>Initial assignment of atom identifiers</a:t>
            </a:r>
            <a:br>
              <a:rPr lang="en-US" b="1" dirty="0"/>
            </a:br>
            <a:r>
              <a:rPr lang="en-US" dirty="0"/>
              <a:t/>
            </a:r>
            <a:br>
              <a:rPr lang="en-US" dirty="0"/>
            </a:br>
            <a:r>
              <a:rPr lang="en-US" dirty="0"/>
              <a:t>The ECFP generation process begins with the assignment of an initial integer identifier to each non-hydrogen atom of the input molecule. This identifier captures some local information about the corresponding atom in such a way that various atom properties (e.g., atomic number, connection count, etc.) are packed into a single integer value using a </a:t>
            </a:r>
            <a:r>
              <a:rPr lang="en-US" b="1" dirty="0"/>
              <a:t>hash function</a:t>
            </a:r>
            <a:r>
              <a:rPr lang="en-US" dirty="0"/>
              <a:t>. </a:t>
            </a:r>
            <a:br>
              <a:rPr lang="en-US" dirty="0"/>
            </a:br>
            <a:r>
              <a:rPr lang="en-US" dirty="0"/>
              <a:t>The set of considered atom properties is an important configuration parameter of ECFPs, which can be fully customized (see </a:t>
            </a:r>
            <a:r>
              <a:rPr lang="en-US" dirty="0">
                <a:hlinkClick r:id="rId3"/>
              </a:rPr>
              <a:t>later</a:t>
            </a:r>
            <a:r>
              <a:rPr lang="en-US" dirty="0"/>
              <a:t>).</a:t>
            </a:r>
            <a:br>
              <a:rPr lang="en-US" dirty="0"/>
            </a:br>
            <a:r>
              <a:rPr lang="en-US" dirty="0"/>
              <a:t> </a:t>
            </a:r>
          </a:p>
          <a:p>
            <a:r>
              <a:rPr lang="en-US" b="1" dirty="0"/>
              <a:t>Iterative updating of identifiers</a:t>
            </a:r>
            <a:br>
              <a:rPr lang="en-US" b="1" dirty="0"/>
            </a:br>
            <a:r>
              <a:rPr lang="en-US" dirty="0"/>
              <a:t/>
            </a:r>
            <a:br>
              <a:rPr lang="en-US" dirty="0"/>
            </a:br>
            <a:r>
              <a:rPr lang="en-US" dirty="0"/>
              <a:t>After that, a number of iterations are performed to combine the initial atom identifiers with identifiers of neighboring atoms until a specified diameter is reached. Each iteration captures larger and larger circular neighborhoods around each atom, which are then encoded into single integer values using a suitable hashing method and these identifiers are collected into a list.</a:t>
            </a:r>
          </a:p>
          <a:p>
            <a:endParaRPr lang="cs-CZ" dirty="0"/>
          </a:p>
          <a:p>
            <a:r>
              <a:rPr lang="en-US" dirty="0"/>
              <a:t>If the identifier counts should be kept, then this step is modified to store each integer identifier as many times as the corresponding </a:t>
            </a:r>
            <a:r>
              <a:rPr lang="en-US" dirty="0" err="1"/>
              <a:t>substructural</a:t>
            </a:r>
            <a:r>
              <a:rPr lang="en-US" dirty="0"/>
              <a:t> feature occurs in the molecule. The final step of the generation process is the removal of multiple identifier representations of equivalent atom neighborhoods. Two neighborhoods are considered to be equivalent if they contain exactly the same set of bonds or their hashed integer identifiers are the same. </a:t>
            </a:r>
            <a:endParaRPr lang="cs-CZ" dirty="0"/>
          </a:p>
          <a:p>
            <a:endParaRPr lang="cs-CZ" dirty="0"/>
          </a:p>
          <a:p>
            <a:r>
              <a:rPr lang="en-US" b="1" dirty="0"/>
              <a:t>Duplication removal </a:t>
            </a:r>
            <a:endParaRPr lang="en-US" dirty="0"/>
          </a:p>
          <a:p>
            <a:r>
              <a:rPr lang="en-US" dirty="0"/>
              <a:t>If the identifier counts should be kept, then this step is modified to store each integer identifier as many times as the corresponding </a:t>
            </a:r>
            <a:r>
              <a:rPr lang="en-US" dirty="0" err="1"/>
              <a:t>substructural</a:t>
            </a:r>
            <a:r>
              <a:rPr lang="en-US" dirty="0"/>
              <a:t> feature occurs in the molecule. The final step of the generation process is the removal of multiple identifier representations of equivalent atom neighborhoods. Two neighborhoods are considered to be equivalent if they contain exactly the same set of bonds or their hashed integer identifiers are the same. </a:t>
            </a:r>
          </a:p>
          <a:p>
            <a:r>
              <a:rPr lang="en-US" dirty="0"/>
              <a:t> </a:t>
            </a:r>
          </a:p>
          <a:p>
            <a:r>
              <a:rPr lang="en-US" dirty="0"/>
              <a:t>The </a:t>
            </a:r>
            <a:r>
              <a:rPr lang="en-US" dirty="0">
                <a:hlinkClick r:id="rId4"/>
              </a:rPr>
              <a:t>following figures</a:t>
            </a:r>
            <a:r>
              <a:rPr lang="en-US" dirty="0"/>
              <a:t> illustrate the whole ECFP generation process, including the derivation of the fixed length bit string from the identifier list representation.</a:t>
            </a:r>
          </a:p>
          <a:p>
            <a:endParaRPr lang="cs-CZ" dirty="0"/>
          </a:p>
        </p:txBody>
      </p:sp>
      <p:sp>
        <p:nvSpPr>
          <p:cNvPr id="4" name="Slide Number Placeholder 3"/>
          <p:cNvSpPr>
            <a:spLocks noGrp="1"/>
          </p:cNvSpPr>
          <p:nvPr>
            <p:ph type="sldNum" sz="quarter" idx="10"/>
          </p:nvPr>
        </p:nvSpPr>
        <p:spPr/>
        <p:txBody>
          <a:bodyPr/>
          <a:lstStyle/>
          <a:p>
            <a:fld id="{73717C83-2FF8-405F-8A9E-452E8674C06E}" type="slidenum">
              <a:rPr lang="cs-CZ" smtClean="0"/>
              <a:t>18</a:t>
            </a:fld>
            <a:endParaRPr lang="cs-CZ"/>
          </a:p>
        </p:txBody>
      </p:sp>
    </p:spTree>
    <p:extLst>
      <p:ext uri="{BB962C8B-B14F-4D97-AF65-F5344CB8AC3E}">
        <p14:creationId xmlns:p14="http://schemas.microsoft.com/office/powerpoint/2010/main" val="1447873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9275"/>
            <a:ext cx="3657600" cy="2743200"/>
          </a:xfrm>
          <a:prstGeom prst="rect">
            <a:avLst/>
          </a:prstGeom>
        </p:spPr>
      </p:sp>
      <p:sp>
        <p:nvSpPr>
          <p:cNvPr id="3" name="Notes Placeholder 2"/>
          <p:cNvSpPr>
            <a:spLocks noGrp="1"/>
          </p:cNvSpPr>
          <p:nvPr>
            <p:ph type="body" idx="1"/>
          </p:nvPr>
        </p:nvSpPr>
        <p:spPr/>
        <p:txBody>
          <a:bodyPr/>
          <a:lstStyle/>
          <a:p>
            <a:r>
              <a:rPr lang="en-US" dirty="0"/>
              <a:t>Methyl-</a:t>
            </a:r>
            <a:r>
              <a:rPr lang="en-US" dirty="0" err="1"/>
              <a:t>acetamide</a:t>
            </a:r>
            <a:r>
              <a:rPr lang="en-US" dirty="0"/>
              <a:t> fragments.</a:t>
            </a:r>
          </a:p>
          <a:p>
            <a:endParaRPr lang="en-US" dirty="0"/>
          </a:p>
          <a:p>
            <a:r>
              <a:rPr lang="en-US" dirty="0"/>
              <a:t>The fingerprint generation process is as follows:</a:t>
            </a:r>
          </a:p>
          <a:p>
            <a:r>
              <a:rPr lang="en-US" b="1" dirty="0"/>
              <a:t>Initial assignment of atom identifiers</a:t>
            </a:r>
            <a:br>
              <a:rPr lang="en-US" b="1" dirty="0"/>
            </a:br>
            <a:r>
              <a:rPr lang="en-US" dirty="0"/>
              <a:t/>
            </a:r>
            <a:br>
              <a:rPr lang="en-US" dirty="0"/>
            </a:br>
            <a:r>
              <a:rPr lang="en-US" dirty="0"/>
              <a:t>The ECFP generation process begins with the assignment of an initial integer identifier to each non-hydrogen atom of the input molecule. This identifier captures some local information about the corresponding atom in such a way that various atom properties (e.g., atomic number, connection count, etc.) are packed into a single integer value using a </a:t>
            </a:r>
            <a:r>
              <a:rPr lang="en-US" b="1" dirty="0"/>
              <a:t>hash function</a:t>
            </a:r>
            <a:r>
              <a:rPr lang="en-US" dirty="0"/>
              <a:t>. </a:t>
            </a:r>
            <a:br>
              <a:rPr lang="en-US" dirty="0"/>
            </a:br>
            <a:r>
              <a:rPr lang="en-US" dirty="0"/>
              <a:t>The set of considered atom properties is an important configuration parameter of ECFPs, which can be fully customized (see </a:t>
            </a:r>
            <a:r>
              <a:rPr lang="en-US" dirty="0">
                <a:hlinkClick r:id="rId3"/>
              </a:rPr>
              <a:t>later</a:t>
            </a:r>
            <a:r>
              <a:rPr lang="en-US" dirty="0"/>
              <a:t>).</a:t>
            </a:r>
            <a:br>
              <a:rPr lang="en-US" dirty="0"/>
            </a:br>
            <a:r>
              <a:rPr lang="en-US" dirty="0"/>
              <a:t> </a:t>
            </a:r>
          </a:p>
          <a:p>
            <a:r>
              <a:rPr lang="en-US" b="1" dirty="0"/>
              <a:t>Iterative updating of identifiers</a:t>
            </a:r>
            <a:br>
              <a:rPr lang="en-US" b="1" dirty="0"/>
            </a:br>
            <a:r>
              <a:rPr lang="en-US" dirty="0"/>
              <a:t/>
            </a:r>
            <a:br>
              <a:rPr lang="en-US" dirty="0"/>
            </a:br>
            <a:r>
              <a:rPr lang="en-US" dirty="0"/>
              <a:t>After that, a number of iterations are performed to combine the initial atom identifiers with identifiers of neighboring atoms until a specified diameter is reached. Each iteration captures larger and larger circular neighborhoods around each atom, which are then encoded into single integer values using a suitable hashing method and these identifiers are collected into a list.</a:t>
            </a:r>
          </a:p>
          <a:p>
            <a:endParaRPr lang="cs-CZ" dirty="0"/>
          </a:p>
          <a:p>
            <a:r>
              <a:rPr lang="en-US" dirty="0"/>
              <a:t>If the identifier counts should be kept, then this step is modified to store each integer identifier as many times as the corresponding </a:t>
            </a:r>
            <a:r>
              <a:rPr lang="en-US" dirty="0" err="1"/>
              <a:t>substructural</a:t>
            </a:r>
            <a:r>
              <a:rPr lang="en-US" dirty="0"/>
              <a:t> feature occurs in the molecule. The final step of the generation process is the removal of multiple identifier representations of equivalent atom neighborhoods. Two neighborhoods are considered to be equivalent if they contain exactly the same set of bonds or their hashed integer identifiers are the same. </a:t>
            </a:r>
            <a:endParaRPr lang="cs-CZ" dirty="0"/>
          </a:p>
          <a:p>
            <a:endParaRPr lang="cs-CZ" dirty="0"/>
          </a:p>
          <a:p>
            <a:r>
              <a:rPr lang="en-US" b="1" dirty="0"/>
              <a:t>Duplication removal </a:t>
            </a:r>
            <a:endParaRPr lang="en-US" dirty="0"/>
          </a:p>
          <a:p>
            <a:r>
              <a:rPr lang="en-US" dirty="0"/>
              <a:t>If the identifier counts should be kept, then this step is modified to store each integer identifier as many times as the corresponding </a:t>
            </a:r>
            <a:r>
              <a:rPr lang="en-US" dirty="0" err="1"/>
              <a:t>substructural</a:t>
            </a:r>
            <a:r>
              <a:rPr lang="en-US" dirty="0"/>
              <a:t> feature occurs in the molecule. The final step of the generation process is the removal of multiple identifier representations of equivalent atom neighborhoods. Two neighborhoods are considered to be equivalent if they contain exactly the same set of bonds or their hashed integer identifiers are the same. </a:t>
            </a:r>
          </a:p>
          <a:p>
            <a:r>
              <a:rPr lang="en-US" dirty="0"/>
              <a:t> </a:t>
            </a:r>
          </a:p>
          <a:p>
            <a:r>
              <a:rPr lang="en-US" dirty="0"/>
              <a:t>The </a:t>
            </a:r>
            <a:r>
              <a:rPr lang="en-US" dirty="0">
                <a:hlinkClick r:id="rId4"/>
              </a:rPr>
              <a:t>following figures</a:t>
            </a:r>
            <a:r>
              <a:rPr lang="en-US" dirty="0"/>
              <a:t> illustrate the whole ECFP generation process, including the derivation of the fixed length bit string from the identifier list representation.</a:t>
            </a:r>
          </a:p>
          <a:p>
            <a:endParaRPr lang="cs-CZ" dirty="0"/>
          </a:p>
        </p:txBody>
      </p:sp>
      <p:sp>
        <p:nvSpPr>
          <p:cNvPr id="4" name="Slide Number Placeholder 3"/>
          <p:cNvSpPr>
            <a:spLocks noGrp="1"/>
          </p:cNvSpPr>
          <p:nvPr>
            <p:ph type="sldNum" sz="quarter" idx="10"/>
          </p:nvPr>
        </p:nvSpPr>
        <p:spPr/>
        <p:txBody>
          <a:bodyPr/>
          <a:lstStyle/>
          <a:p>
            <a:fld id="{73717C83-2FF8-405F-8A9E-452E8674C06E}" type="slidenum">
              <a:rPr lang="cs-CZ" smtClean="0"/>
              <a:t>19</a:t>
            </a:fld>
            <a:endParaRPr lang="cs-CZ"/>
          </a:p>
        </p:txBody>
      </p:sp>
    </p:spTree>
    <p:extLst>
      <p:ext uri="{BB962C8B-B14F-4D97-AF65-F5344CB8AC3E}">
        <p14:creationId xmlns:p14="http://schemas.microsoft.com/office/powerpoint/2010/main" val="1447873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717C83-2FF8-405F-8A9E-452E8674C06E}" type="slidenum">
              <a:rPr lang="cs-CZ" smtClean="0"/>
              <a:t>2</a:t>
            </a:fld>
            <a:endParaRPr lang="cs-CZ"/>
          </a:p>
        </p:txBody>
      </p:sp>
    </p:spTree>
    <p:extLst>
      <p:ext uri="{BB962C8B-B14F-4D97-AF65-F5344CB8AC3E}">
        <p14:creationId xmlns:p14="http://schemas.microsoft.com/office/powerpoint/2010/main" val="1413897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NGF is a differentiable neural network whose input is a graph representing the original molecule. In this graph, </a:t>
            </a:r>
            <a:r>
              <a:rPr lang="en-US" b="1" dirty="0" smtClean="0"/>
              <a:t>nodes </a:t>
            </a:r>
            <a:r>
              <a:rPr lang="en-US" dirty="0" smtClean="0"/>
              <a:t>represent individual atoms and </a:t>
            </a:r>
            <a:r>
              <a:rPr lang="en-US" b="1" dirty="0" smtClean="0"/>
              <a:t>edges</a:t>
            </a:r>
            <a:r>
              <a:rPr lang="en-US" dirty="0" smtClean="0"/>
              <a:t> represent bonds. The lower layers of this network are</a:t>
            </a:r>
            <a:r>
              <a:rPr lang="en-US" baseline="0" dirty="0" smtClean="0"/>
              <a:t> </a:t>
            </a:r>
            <a:r>
              <a:rPr lang="en-US" b="1" baseline="0" dirty="0" smtClean="0"/>
              <a:t>2D</a:t>
            </a:r>
            <a:r>
              <a:rPr lang="en-US" b="1" dirty="0" smtClean="0"/>
              <a:t> convolutional </a:t>
            </a:r>
            <a:r>
              <a:rPr lang="en-US" dirty="0" smtClean="0"/>
              <a:t>in the sense that the same local filter is applied to each atom and its neighborhood. After several such layers, a </a:t>
            </a:r>
            <a:r>
              <a:rPr lang="en-US" b="1" dirty="0" smtClean="0"/>
              <a:t>global pooling step </a:t>
            </a:r>
            <a:r>
              <a:rPr lang="en-US" dirty="0" smtClean="0"/>
              <a:t>combines features from all the atoms in the molecule.</a:t>
            </a:r>
          </a:p>
          <a:p>
            <a:endParaRPr lang="en-US" dirty="0" smtClean="0"/>
          </a:p>
          <a:p>
            <a:r>
              <a:rPr lang="en-US" b="1" dirty="0" smtClean="0"/>
              <a:t>WHY IT WORKS BETTER THAN STANDARD</a:t>
            </a:r>
            <a:r>
              <a:rPr lang="en-US" b="1" baseline="0" dirty="0" smtClean="0"/>
              <a:t> FINGERPRINTS</a:t>
            </a:r>
            <a:r>
              <a:rPr lang="en-US" b="1" dirty="0" smtClean="0"/>
              <a:t> WITH MACROCYCLES:</a:t>
            </a:r>
          </a:p>
          <a:p>
            <a:r>
              <a:rPr lang="en-US" dirty="0" smtClean="0"/>
              <a:t>Standard fingerprints encode each possible fragment completely distinctly, with no notion of similarity between fragments. In contrast, each feature of a NGF can be activated by similar but distinct molecular fragments, making the feature representation more meaningful.</a:t>
            </a:r>
            <a:endParaRPr lang="en-US" dirty="0"/>
          </a:p>
        </p:txBody>
      </p:sp>
      <p:sp>
        <p:nvSpPr>
          <p:cNvPr id="4" name="Slide Number Placeholder 3"/>
          <p:cNvSpPr>
            <a:spLocks noGrp="1"/>
          </p:cNvSpPr>
          <p:nvPr>
            <p:ph type="sldNum" sz="quarter" idx="10"/>
          </p:nvPr>
        </p:nvSpPr>
        <p:spPr/>
        <p:txBody>
          <a:bodyPr/>
          <a:lstStyle/>
          <a:p>
            <a:fld id="{73717C83-2FF8-405F-8A9E-452E8674C06E}" type="slidenum">
              <a:rPr lang="cs-CZ" smtClean="0"/>
              <a:t>20</a:t>
            </a:fld>
            <a:endParaRPr lang="cs-CZ"/>
          </a:p>
        </p:txBody>
      </p:sp>
    </p:spTree>
    <p:extLst>
      <p:ext uri="{BB962C8B-B14F-4D97-AF65-F5344CB8AC3E}">
        <p14:creationId xmlns:p14="http://schemas.microsoft.com/office/powerpoint/2010/main" val="132399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73717C83-2FF8-405F-8A9E-452E8674C06E}" type="slidenum">
              <a:rPr lang="cs-CZ" smtClean="0"/>
              <a:t>21</a:t>
            </a:fld>
            <a:endParaRPr lang="cs-CZ"/>
          </a:p>
        </p:txBody>
      </p:sp>
    </p:spTree>
    <p:extLst>
      <p:ext uri="{BB962C8B-B14F-4D97-AF65-F5344CB8AC3E}">
        <p14:creationId xmlns:p14="http://schemas.microsoft.com/office/powerpoint/2010/main" val="1805273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717C83-2FF8-405F-8A9E-452E8674C06E}" type="slidenum">
              <a:rPr lang="cs-CZ" smtClean="0"/>
              <a:t>22</a:t>
            </a:fld>
            <a:endParaRPr lang="cs-CZ"/>
          </a:p>
        </p:txBody>
      </p:sp>
    </p:spTree>
    <p:extLst>
      <p:ext uri="{BB962C8B-B14F-4D97-AF65-F5344CB8AC3E}">
        <p14:creationId xmlns:p14="http://schemas.microsoft.com/office/powerpoint/2010/main" val="2463583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leap back to the old school.</a:t>
            </a:r>
          </a:p>
          <a:p>
            <a:r>
              <a:rPr lang="en-US" dirty="0" smtClean="0"/>
              <a:t>What </a:t>
            </a:r>
            <a:r>
              <a:rPr lang="en-US" dirty="0"/>
              <a:t>are the D3H4X corrections? Corrections for dispersion,</a:t>
            </a:r>
            <a:r>
              <a:rPr lang="en-US" baseline="0" dirty="0"/>
              <a:t> hydrogen- and halogen-bonding.</a:t>
            </a:r>
            <a:endParaRPr lang="en-US" dirty="0"/>
          </a:p>
        </p:txBody>
      </p:sp>
      <p:sp>
        <p:nvSpPr>
          <p:cNvPr id="4" name="Slide Number Placeholder 3"/>
          <p:cNvSpPr>
            <a:spLocks noGrp="1"/>
          </p:cNvSpPr>
          <p:nvPr>
            <p:ph type="sldNum" sz="quarter" idx="10"/>
          </p:nvPr>
        </p:nvSpPr>
        <p:spPr/>
        <p:txBody>
          <a:bodyPr/>
          <a:lstStyle/>
          <a:p>
            <a:fld id="{73717C83-2FF8-405F-8A9E-452E8674C06E}" type="slidenum">
              <a:rPr lang="cs-CZ" smtClean="0"/>
              <a:t>23</a:t>
            </a:fld>
            <a:endParaRPr lang="cs-CZ"/>
          </a:p>
        </p:txBody>
      </p:sp>
    </p:spTree>
    <p:extLst>
      <p:ext uri="{BB962C8B-B14F-4D97-AF65-F5344CB8AC3E}">
        <p14:creationId xmlns:p14="http://schemas.microsoft.com/office/powerpoint/2010/main" val="2582771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717C83-2FF8-405F-8A9E-452E8674C06E}" type="slidenum">
              <a:rPr lang="cs-CZ" smtClean="0"/>
              <a:t>24</a:t>
            </a:fld>
            <a:endParaRPr lang="cs-CZ"/>
          </a:p>
        </p:txBody>
      </p:sp>
    </p:spTree>
    <p:extLst>
      <p:ext uri="{BB962C8B-B14F-4D97-AF65-F5344CB8AC3E}">
        <p14:creationId xmlns:p14="http://schemas.microsoft.com/office/powerpoint/2010/main" val="4217960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itchFamily="2" charset="2"/>
              </a:rPr>
              <a:t> </a:t>
            </a:r>
            <a:r>
              <a:rPr lang="en-US" dirty="0"/>
              <a:t>Which software they used for </a:t>
            </a:r>
            <a:r>
              <a:rPr lang="en-US" dirty="0" smtClean="0"/>
              <a:t>docking before scoring with SQM/COSMO?</a:t>
            </a:r>
            <a:endParaRPr lang="en-US" dirty="0"/>
          </a:p>
        </p:txBody>
      </p:sp>
      <p:sp>
        <p:nvSpPr>
          <p:cNvPr id="4" name="Slide Number Placeholder 3"/>
          <p:cNvSpPr>
            <a:spLocks noGrp="1"/>
          </p:cNvSpPr>
          <p:nvPr>
            <p:ph type="sldNum" sz="quarter" idx="10"/>
          </p:nvPr>
        </p:nvSpPr>
        <p:spPr/>
        <p:txBody>
          <a:bodyPr/>
          <a:lstStyle/>
          <a:p>
            <a:fld id="{73717C83-2FF8-405F-8A9E-452E8674C06E}" type="slidenum">
              <a:rPr lang="cs-CZ" smtClean="0"/>
              <a:t>25</a:t>
            </a:fld>
            <a:endParaRPr lang="cs-CZ"/>
          </a:p>
        </p:txBody>
      </p:sp>
    </p:spTree>
    <p:extLst>
      <p:ext uri="{BB962C8B-B14F-4D97-AF65-F5344CB8AC3E}">
        <p14:creationId xmlns:p14="http://schemas.microsoft.com/office/powerpoint/2010/main" val="2379752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the title to a more descriptive one</a:t>
            </a:r>
            <a:r>
              <a:rPr lang="en-US" dirty="0" smtClean="0"/>
              <a:t>.</a:t>
            </a:r>
          </a:p>
          <a:p>
            <a:r>
              <a:rPr lang="en-US" dirty="0" smtClean="0"/>
              <a:t>Accurate</a:t>
            </a:r>
            <a:r>
              <a:rPr lang="en-US" baseline="0" dirty="0" smtClean="0"/>
              <a:t> evaluation of metal-ligand interactions by docking or MD simulations is hampered by the complicated coordination geometries and MM </a:t>
            </a:r>
            <a:r>
              <a:rPr lang="en-US" baseline="0" dirty="0" err="1" smtClean="0"/>
              <a:t>ff</a:t>
            </a:r>
            <a:r>
              <a:rPr lang="en-US" baseline="0" dirty="0" smtClean="0"/>
              <a:t> inaccuracies.</a:t>
            </a:r>
            <a:endParaRPr lang="en-US" dirty="0"/>
          </a:p>
        </p:txBody>
      </p:sp>
      <p:sp>
        <p:nvSpPr>
          <p:cNvPr id="4" name="Slide Number Placeholder 3"/>
          <p:cNvSpPr>
            <a:spLocks noGrp="1"/>
          </p:cNvSpPr>
          <p:nvPr>
            <p:ph type="sldNum" sz="quarter" idx="10"/>
          </p:nvPr>
        </p:nvSpPr>
        <p:spPr/>
        <p:txBody>
          <a:bodyPr/>
          <a:lstStyle/>
          <a:p>
            <a:fld id="{73717C83-2FF8-405F-8A9E-452E8674C06E}" type="slidenum">
              <a:rPr lang="cs-CZ" smtClean="0"/>
              <a:t>26</a:t>
            </a:fld>
            <a:endParaRPr lang="cs-CZ"/>
          </a:p>
        </p:txBody>
      </p:sp>
    </p:spTree>
    <p:extLst>
      <p:ext uri="{BB962C8B-B14F-4D97-AF65-F5344CB8AC3E}">
        <p14:creationId xmlns:p14="http://schemas.microsoft.com/office/powerpoint/2010/main" val="1981322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17C83-2FF8-405F-8A9E-452E8674C06E}" type="slidenum">
              <a:rPr lang="cs-CZ" smtClean="0"/>
              <a:t>27</a:t>
            </a:fld>
            <a:endParaRPr lang="cs-CZ"/>
          </a:p>
        </p:txBody>
      </p:sp>
    </p:spTree>
    <p:extLst>
      <p:ext uri="{BB962C8B-B14F-4D97-AF65-F5344CB8AC3E}">
        <p14:creationId xmlns:p14="http://schemas.microsoft.com/office/powerpoint/2010/main" val="2978201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2-carboxybenzene-1-sulfonamide</a:t>
            </a:r>
          </a:p>
        </p:txBody>
      </p:sp>
      <p:sp>
        <p:nvSpPr>
          <p:cNvPr id="4" name="Slide Number Placeholder 3"/>
          <p:cNvSpPr>
            <a:spLocks noGrp="1"/>
          </p:cNvSpPr>
          <p:nvPr>
            <p:ph type="sldNum" sz="quarter" idx="10"/>
          </p:nvPr>
        </p:nvSpPr>
        <p:spPr/>
        <p:txBody>
          <a:bodyPr/>
          <a:lstStyle/>
          <a:p>
            <a:fld id="{73717C83-2FF8-405F-8A9E-452E8674C06E}" type="slidenum">
              <a:rPr lang="cs-CZ" smtClean="0"/>
              <a:t>28</a:t>
            </a:fld>
            <a:endParaRPr lang="cs-CZ"/>
          </a:p>
        </p:txBody>
      </p:sp>
    </p:spTree>
    <p:extLst>
      <p:ext uri="{BB962C8B-B14F-4D97-AF65-F5344CB8AC3E}">
        <p14:creationId xmlns:p14="http://schemas.microsoft.com/office/powerpoint/2010/main" val="2781518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 curve (ideally animated).</a:t>
            </a:r>
          </a:p>
        </p:txBody>
      </p:sp>
      <p:sp>
        <p:nvSpPr>
          <p:cNvPr id="4" name="Slide Number Placeholder 3"/>
          <p:cNvSpPr>
            <a:spLocks noGrp="1"/>
          </p:cNvSpPr>
          <p:nvPr>
            <p:ph type="sldNum" sz="quarter" idx="10"/>
          </p:nvPr>
        </p:nvSpPr>
        <p:spPr/>
        <p:txBody>
          <a:bodyPr/>
          <a:lstStyle/>
          <a:p>
            <a:fld id="{73717C83-2FF8-405F-8A9E-452E8674C06E}" type="slidenum">
              <a:rPr lang="cs-CZ" smtClean="0"/>
              <a:t>29</a:t>
            </a:fld>
            <a:endParaRPr lang="cs-CZ"/>
          </a:p>
        </p:txBody>
      </p:sp>
    </p:spTree>
    <p:extLst>
      <p:ext uri="{BB962C8B-B14F-4D97-AF65-F5344CB8AC3E}">
        <p14:creationId xmlns:p14="http://schemas.microsoft.com/office/powerpoint/2010/main" val="3636847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717C83-2FF8-405F-8A9E-452E8674C06E}" type="slidenum">
              <a:rPr lang="cs-CZ" smtClean="0"/>
              <a:t>3</a:t>
            </a:fld>
            <a:endParaRPr lang="cs-CZ"/>
          </a:p>
        </p:txBody>
      </p:sp>
    </p:spTree>
    <p:extLst>
      <p:ext uri="{BB962C8B-B14F-4D97-AF65-F5344CB8AC3E}">
        <p14:creationId xmlns:p14="http://schemas.microsoft.com/office/powerpoint/2010/main" val="10951380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717C83-2FF8-405F-8A9E-452E8674C06E}" type="slidenum">
              <a:rPr lang="cs-CZ" smtClean="0"/>
              <a:t>30</a:t>
            </a:fld>
            <a:endParaRPr lang="cs-CZ"/>
          </a:p>
        </p:txBody>
      </p:sp>
    </p:spTree>
    <p:extLst>
      <p:ext uri="{BB962C8B-B14F-4D97-AF65-F5344CB8AC3E}">
        <p14:creationId xmlns:p14="http://schemas.microsoft.com/office/powerpoint/2010/main" val="424836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When multiple crystal ligands are available, ScaffOpt is able to</a:t>
            </a:r>
            <a:r>
              <a:rPr lang="cs-CZ" baseline="0" dirty="0" smtClean="0"/>
              <a:t> select the ideal reference ligand for each compound by 2D similarity and coverage of the scaffold atoms by the MCS.</a:t>
            </a:r>
            <a:endParaRPr lang="cs-CZ" dirty="0"/>
          </a:p>
        </p:txBody>
      </p:sp>
      <p:sp>
        <p:nvSpPr>
          <p:cNvPr id="4" name="Slide Number Placeholder 3"/>
          <p:cNvSpPr>
            <a:spLocks noGrp="1"/>
          </p:cNvSpPr>
          <p:nvPr>
            <p:ph type="sldNum" sz="quarter" idx="10"/>
          </p:nvPr>
        </p:nvSpPr>
        <p:spPr/>
        <p:txBody>
          <a:bodyPr/>
          <a:lstStyle/>
          <a:p>
            <a:fld id="{73717C83-2FF8-405F-8A9E-452E8674C06E}" type="slidenum">
              <a:rPr lang="cs-CZ" smtClean="0"/>
              <a:t>31</a:t>
            </a:fld>
            <a:endParaRPr lang="cs-CZ"/>
          </a:p>
        </p:txBody>
      </p:sp>
    </p:spTree>
    <p:extLst>
      <p:ext uri="{BB962C8B-B14F-4D97-AF65-F5344CB8AC3E}">
        <p14:creationId xmlns:p14="http://schemas.microsoft.com/office/powerpoint/2010/main" val="2102120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717C83-2FF8-405F-8A9E-452E8674C06E}" type="slidenum">
              <a:rPr lang="cs-CZ" smtClean="0"/>
              <a:t>32</a:t>
            </a:fld>
            <a:endParaRPr lang="cs-CZ"/>
          </a:p>
        </p:txBody>
      </p:sp>
    </p:spTree>
    <p:extLst>
      <p:ext uri="{BB962C8B-B14F-4D97-AF65-F5344CB8AC3E}">
        <p14:creationId xmlns:p14="http://schemas.microsoft.com/office/powerpoint/2010/main" val="3583380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717C83-2FF8-405F-8A9E-452E8674C06E}" type="slidenum">
              <a:rPr lang="cs-CZ" smtClean="0"/>
              <a:t>33</a:t>
            </a:fld>
            <a:endParaRPr lang="cs-CZ"/>
          </a:p>
        </p:txBody>
      </p:sp>
    </p:spTree>
    <p:extLst>
      <p:ext uri="{BB962C8B-B14F-4D97-AF65-F5344CB8AC3E}">
        <p14:creationId xmlns:p14="http://schemas.microsoft.com/office/powerpoint/2010/main" val="2558925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717C83-2FF8-405F-8A9E-452E8674C06E}" type="slidenum">
              <a:rPr lang="cs-CZ" smtClean="0"/>
              <a:t>34</a:t>
            </a:fld>
            <a:endParaRPr lang="cs-CZ"/>
          </a:p>
        </p:txBody>
      </p:sp>
    </p:spTree>
    <p:extLst>
      <p:ext uri="{BB962C8B-B14F-4D97-AF65-F5344CB8AC3E}">
        <p14:creationId xmlns:p14="http://schemas.microsoft.com/office/powerpoint/2010/main" val="1846696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717C83-2FF8-405F-8A9E-452E8674C06E}" type="slidenum">
              <a:rPr lang="cs-CZ" smtClean="0"/>
              <a:t>35</a:t>
            </a:fld>
            <a:endParaRPr lang="cs-CZ"/>
          </a:p>
        </p:txBody>
      </p:sp>
    </p:spTree>
    <p:extLst>
      <p:ext uri="{BB962C8B-B14F-4D97-AF65-F5344CB8AC3E}">
        <p14:creationId xmlns:p14="http://schemas.microsoft.com/office/powerpoint/2010/main" val="22360277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717C83-2FF8-405F-8A9E-452E8674C06E}" type="slidenum">
              <a:rPr lang="cs-CZ" smtClean="0"/>
              <a:t>36</a:t>
            </a:fld>
            <a:endParaRPr lang="cs-CZ"/>
          </a:p>
        </p:txBody>
      </p:sp>
    </p:spTree>
    <p:extLst>
      <p:ext uri="{BB962C8B-B14F-4D97-AF65-F5344CB8AC3E}">
        <p14:creationId xmlns:p14="http://schemas.microsoft.com/office/powerpoint/2010/main" val="1287950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big picture.</a:t>
            </a:r>
            <a:endParaRPr lang="en-US" dirty="0"/>
          </a:p>
        </p:txBody>
      </p:sp>
      <p:sp>
        <p:nvSpPr>
          <p:cNvPr id="4" name="Slide Number Placeholder 3"/>
          <p:cNvSpPr>
            <a:spLocks noGrp="1"/>
          </p:cNvSpPr>
          <p:nvPr>
            <p:ph type="sldNum" sz="quarter" idx="10"/>
          </p:nvPr>
        </p:nvSpPr>
        <p:spPr/>
        <p:txBody>
          <a:bodyPr/>
          <a:lstStyle/>
          <a:p>
            <a:fld id="{73717C83-2FF8-405F-8A9E-452E8674C06E}" type="slidenum">
              <a:rPr lang="cs-CZ" smtClean="0"/>
              <a:t>37</a:t>
            </a:fld>
            <a:endParaRPr lang="cs-CZ"/>
          </a:p>
        </p:txBody>
      </p:sp>
    </p:spTree>
    <p:extLst>
      <p:ext uri="{BB962C8B-B14F-4D97-AF65-F5344CB8AC3E}">
        <p14:creationId xmlns:p14="http://schemas.microsoft.com/office/powerpoint/2010/main" val="748061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717C83-2FF8-405F-8A9E-452E8674C06E}" type="slidenum">
              <a:rPr lang="cs-CZ" smtClean="0"/>
              <a:t>38</a:t>
            </a:fld>
            <a:endParaRPr lang="cs-CZ"/>
          </a:p>
        </p:txBody>
      </p:sp>
    </p:spTree>
    <p:extLst>
      <p:ext uri="{BB962C8B-B14F-4D97-AF65-F5344CB8AC3E}">
        <p14:creationId xmlns:p14="http://schemas.microsoft.com/office/powerpoint/2010/main" val="28742636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a great leap forward compared with the traditional 3D NMR.</a:t>
            </a:r>
          </a:p>
        </p:txBody>
      </p:sp>
      <p:sp>
        <p:nvSpPr>
          <p:cNvPr id="4" name="Slide Number Placeholder 3"/>
          <p:cNvSpPr>
            <a:spLocks noGrp="1"/>
          </p:cNvSpPr>
          <p:nvPr>
            <p:ph type="sldNum" sz="quarter" idx="10"/>
          </p:nvPr>
        </p:nvSpPr>
        <p:spPr/>
        <p:txBody>
          <a:bodyPr/>
          <a:lstStyle/>
          <a:p>
            <a:fld id="{73717C83-2FF8-405F-8A9E-452E8674C06E}" type="slidenum">
              <a:rPr lang="cs-CZ" smtClean="0"/>
              <a:t>39</a:t>
            </a:fld>
            <a:endParaRPr lang="cs-CZ"/>
          </a:p>
        </p:txBody>
      </p:sp>
    </p:spTree>
    <p:extLst>
      <p:ext uri="{BB962C8B-B14F-4D97-AF65-F5344CB8AC3E}">
        <p14:creationId xmlns:p14="http://schemas.microsoft.com/office/powerpoint/2010/main" val="891749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73717C83-2FF8-405F-8A9E-452E8674C06E}" type="slidenum">
              <a:rPr lang="cs-CZ" smtClean="0"/>
              <a:t>4</a:t>
            </a:fld>
            <a:endParaRPr lang="cs-CZ"/>
          </a:p>
        </p:txBody>
      </p:sp>
    </p:spTree>
    <p:extLst>
      <p:ext uri="{BB962C8B-B14F-4D97-AF65-F5344CB8AC3E}">
        <p14:creationId xmlns:p14="http://schemas.microsoft.com/office/powerpoint/2010/main" val="21021209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717C83-2FF8-405F-8A9E-452E8674C06E}" type="slidenum">
              <a:rPr lang="cs-CZ" smtClean="0"/>
              <a:t>40</a:t>
            </a:fld>
            <a:endParaRPr lang="cs-CZ"/>
          </a:p>
        </p:txBody>
      </p:sp>
    </p:spTree>
    <p:extLst>
      <p:ext uri="{BB962C8B-B14F-4D97-AF65-F5344CB8AC3E}">
        <p14:creationId xmlns:p14="http://schemas.microsoft.com/office/powerpoint/2010/main" val="32371567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717C83-2FF8-405F-8A9E-452E8674C06E}" type="slidenum">
              <a:rPr lang="cs-CZ" smtClean="0"/>
              <a:t>41</a:t>
            </a:fld>
            <a:endParaRPr lang="cs-CZ"/>
          </a:p>
        </p:txBody>
      </p:sp>
    </p:spTree>
    <p:extLst>
      <p:ext uri="{BB962C8B-B14F-4D97-AF65-F5344CB8AC3E}">
        <p14:creationId xmlns:p14="http://schemas.microsoft.com/office/powerpoint/2010/main" val="3890277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BINDING: data measuring the</a:t>
            </a:r>
            <a:r>
              <a:rPr lang="en-US" baseline="0" dirty="0"/>
              <a:t> binding of a compound to a molecular target, e.g. Ki, IC50, </a:t>
            </a:r>
            <a:r>
              <a:rPr lang="en-US" baseline="0" dirty="0" err="1"/>
              <a:t>Kd</a:t>
            </a:r>
            <a:r>
              <a:rPr lang="en-US" baseline="0" dirty="0"/>
              <a:t>.</a:t>
            </a:r>
            <a:endParaRPr lang="en-US" dirty="0"/>
          </a:p>
          <a:p>
            <a:r>
              <a:rPr lang="en-US" dirty="0"/>
              <a:t>FUNCTIONAL: data measuring the biological</a:t>
            </a:r>
            <a:r>
              <a:rPr lang="en-US" baseline="0" dirty="0"/>
              <a:t> effect of a compound, e.g. % cell death in a cell line, rat weight.</a:t>
            </a:r>
            <a:endParaRPr lang="en-US" dirty="0"/>
          </a:p>
          <a:p>
            <a:endParaRPr lang="en-US" dirty="0"/>
          </a:p>
        </p:txBody>
      </p:sp>
      <p:sp>
        <p:nvSpPr>
          <p:cNvPr id="4" name="Slide Number Placeholder 3"/>
          <p:cNvSpPr>
            <a:spLocks noGrp="1"/>
          </p:cNvSpPr>
          <p:nvPr>
            <p:ph type="sldNum" sz="quarter" idx="10"/>
          </p:nvPr>
        </p:nvSpPr>
        <p:spPr/>
        <p:txBody>
          <a:bodyPr/>
          <a:lstStyle/>
          <a:p>
            <a:fld id="{73717C83-2FF8-405F-8A9E-452E8674C06E}" type="slidenum">
              <a:rPr lang="cs-CZ" smtClean="0"/>
              <a:t>5</a:t>
            </a:fld>
            <a:endParaRPr lang="cs-CZ"/>
          </a:p>
        </p:txBody>
      </p:sp>
    </p:spTree>
    <p:extLst>
      <p:ext uri="{BB962C8B-B14F-4D97-AF65-F5344CB8AC3E}">
        <p14:creationId xmlns:p14="http://schemas.microsoft.com/office/powerpoint/2010/main" val="4195273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717C83-2FF8-405F-8A9E-452E8674C06E}" type="slidenum">
              <a:rPr lang="cs-CZ" smtClean="0"/>
              <a:t>6</a:t>
            </a:fld>
            <a:endParaRPr lang="cs-CZ"/>
          </a:p>
        </p:txBody>
      </p:sp>
    </p:spTree>
    <p:extLst>
      <p:ext uri="{BB962C8B-B14F-4D97-AF65-F5344CB8AC3E}">
        <p14:creationId xmlns:p14="http://schemas.microsoft.com/office/powerpoint/2010/main" val="1766767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17C83-2FF8-405F-8A9E-452E8674C06E}" type="slidenum">
              <a:rPr lang="cs-CZ" smtClean="0"/>
              <a:t>7</a:t>
            </a:fld>
            <a:endParaRPr lang="cs-CZ"/>
          </a:p>
        </p:txBody>
      </p:sp>
    </p:spTree>
    <p:extLst>
      <p:ext uri="{BB962C8B-B14F-4D97-AF65-F5344CB8AC3E}">
        <p14:creationId xmlns:p14="http://schemas.microsoft.com/office/powerpoint/2010/main" val="1873855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2D Circular </a:t>
            </a:r>
            <a:r>
              <a:rPr lang="en-US" dirty="0" smtClean="0"/>
              <a:t>&amp; 2D</a:t>
            </a:r>
            <a:r>
              <a:rPr lang="en-US" baseline="0" dirty="0" smtClean="0"/>
              <a:t> </a:t>
            </a:r>
            <a:r>
              <a:rPr lang="en-US" dirty="0" err="1" smtClean="0"/>
              <a:t>Pharmacophore</a:t>
            </a:r>
            <a:r>
              <a:rPr lang="en-US" dirty="0" smtClean="0"/>
              <a:t> </a:t>
            </a:r>
            <a:r>
              <a:rPr lang="en-US" dirty="0"/>
              <a:t>Fingerprints were</a:t>
            </a:r>
            <a:r>
              <a:rPr lang="en-US" baseline="0" dirty="0"/>
              <a:t> the main work force for deepScaffOpt</a:t>
            </a:r>
            <a:r>
              <a:rPr lang="en-US" baseline="0" dirty="0" smtClean="0"/>
              <a:t>.</a:t>
            </a:r>
          </a:p>
          <a:p>
            <a:r>
              <a:rPr lang="en-US" dirty="0" smtClean="0"/>
              <a:t>They</a:t>
            </a:r>
            <a:r>
              <a:rPr lang="en-US" baseline="0" dirty="0" smtClean="0"/>
              <a:t> both</a:t>
            </a:r>
            <a:r>
              <a:rPr lang="en-US" dirty="0" smtClean="0"/>
              <a:t> encode which substructures are present in a molecule in a way that is invariant to atom-relabeling.</a:t>
            </a:r>
            <a:endParaRPr lang="en-US" dirty="0"/>
          </a:p>
        </p:txBody>
      </p:sp>
      <p:sp>
        <p:nvSpPr>
          <p:cNvPr id="4" name="Slide Number Placeholder 3"/>
          <p:cNvSpPr>
            <a:spLocks noGrp="1"/>
          </p:cNvSpPr>
          <p:nvPr>
            <p:ph type="sldNum" sz="quarter" idx="10"/>
          </p:nvPr>
        </p:nvSpPr>
        <p:spPr/>
        <p:txBody>
          <a:bodyPr/>
          <a:lstStyle/>
          <a:p>
            <a:fld id="{73717C83-2FF8-405F-8A9E-452E8674C06E}" type="slidenum">
              <a:rPr lang="cs-CZ" smtClean="0"/>
              <a:t>8</a:t>
            </a:fld>
            <a:endParaRPr lang="cs-CZ"/>
          </a:p>
        </p:txBody>
      </p:sp>
    </p:spTree>
    <p:extLst>
      <p:ext uri="{BB962C8B-B14F-4D97-AF65-F5344CB8AC3E}">
        <p14:creationId xmlns:p14="http://schemas.microsoft.com/office/powerpoint/2010/main" val="740000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Mol2vec learns vector representations of molecular substructures that point in similar directions for chemically related substructures. Compounds can finally be encoded as vectors by summing the vectors of the individual substructures and, for instance, be fed into supervised machine learning approaches to predict compound properties. The underlying substructure vector </a:t>
            </a:r>
            <a:r>
              <a:rPr lang="en-US" sz="1300" dirty="0" err="1"/>
              <a:t>embeddings</a:t>
            </a:r>
            <a:r>
              <a:rPr lang="en-US" sz="1300" dirty="0"/>
              <a:t> are obtained by training an unsupervised machine learning approach on a so-called corpus of compounds that consists of all available chemical matter. The resulting Mol2vec model is </a:t>
            </a:r>
            <a:r>
              <a:rPr lang="en-US" sz="1300" dirty="0" err="1"/>
              <a:t>pretrained</a:t>
            </a:r>
            <a:r>
              <a:rPr lang="en-US" sz="1300" dirty="0"/>
              <a:t> once, yields dense vector representations, and overcomes drawbacks of common compound feature representations such as sparseness and bit collisions. </a:t>
            </a:r>
            <a:endParaRPr lang="cs-CZ" dirty="0"/>
          </a:p>
        </p:txBody>
      </p:sp>
      <p:sp>
        <p:nvSpPr>
          <p:cNvPr id="4" name="Slide Number Placeholder 3"/>
          <p:cNvSpPr>
            <a:spLocks noGrp="1"/>
          </p:cNvSpPr>
          <p:nvPr>
            <p:ph type="sldNum" sz="quarter" idx="10"/>
          </p:nvPr>
        </p:nvSpPr>
        <p:spPr/>
        <p:txBody>
          <a:bodyPr/>
          <a:lstStyle/>
          <a:p>
            <a:fld id="{73717C83-2FF8-405F-8A9E-452E8674C06E}" type="slidenum">
              <a:rPr lang="cs-CZ" smtClean="0"/>
              <a:t>9</a:t>
            </a:fld>
            <a:endParaRPr lang="cs-CZ"/>
          </a:p>
        </p:txBody>
      </p:sp>
    </p:spTree>
    <p:extLst>
      <p:ext uri="{BB962C8B-B14F-4D97-AF65-F5344CB8AC3E}">
        <p14:creationId xmlns:p14="http://schemas.microsoft.com/office/powerpoint/2010/main" val="4119228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cs-C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cs-CZ"/>
          </a:p>
        </p:txBody>
      </p:sp>
      <p:sp>
        <p:nvSpPr>
          <p:cNvPr id="4" name="Date Placeholder 3"/>
          <p:cNvSpPr>
            <a:spLocks noGrp="1"/>
          </p:cNvSpPr>
          <p:nvPr>
            <p:ph type="dt" sz="half" idx="10"/>
          </p:nvPr>
        </p:nvSpPr>
        <p:spPr/>
        <p:txBody>
          <a:bodyPr/>
          <a:lstStyle/>
          <a:p>
            <a:fld id="{F12421C8-E29D-4A00-8F3A-C1D8E7C91ADD}" type="datetime1">
              <a:rPr lang="cs-CZ" smtClean="0"/>
              <a:t>21.8.2019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4746845-6915-4E55-B1F8-B6FC8961506E}" type="slidenum">
              <a:rPr lang="cs-CZ" smtClean="0"/>
              <a:t>‹#›</a:t>
            </a:fld>
            <a:endParaRPr lang="cs-CZ"/>
          </a:p>
        </p:txBody>
      </p:sp>
    </p:spTree>
    <p:extLst>
      <p:ext uri="{BB962C8B-B14F-4D97-AF65-F5344CB8AC3E}">
        <p14:creationId xmlns:p14="http://schemas.microsoft.com/office/powerpoint/2010/main" val="2716762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EE529697-7FB9-4E35-8BD7-ADC4BC3D55B1}" type="datetime1">
              <a:rPr lang="cs-CZ" smtClean="0"/>
              <a:t>21.8.2019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4746845-6915-4E55-B1F8-B6FC8961506E}" type="slidenum">
              <a:rPr lang="cs-CZ" smtClean="0"/>
              <a:t>‹#›</a:t>
            </a:fld>
            <a:endParaRPr lang="cs-CZ"/>
          </a:p>
        </p:txBody>
      </p:sp>
    </p:spTree>
    <p:extLst>
      <p:ext uri="{BB962C8B-B14F-4D97-AF65-F5344CB8AC3E}">
        <p14:creationId xmlns:p14="http://schemas.microsoft.com/office/powerpoint/2010/main" val="1216968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cs-C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5FC7549B-65BC-4FA8-BD8D-D1CB94A4F825}" type="datetime1">
              <a:rPr lang="cs-CZ" smtClean="0"/>
              <a:t>21.8.2019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4746845-6915-4E55-B1F8-B6FC8961506E}" type="slidenum">
              <a:rPr lang="cs-CZ" smtClean="0"/>
              <a:t>‹#›</a:t>
            </a:fld>
            <a:endParaRPr lang="cs-CZ"/>
          </a:p>
        </p:txBody>
      </p:sp>
    </p:spTree>
    <p:extLst>
      <p:ext uri="{BB962C8B-B14F-4D97-AF65-F5344CB8AC3E}">
        <p14:creationId xmlns:p14="http://schemas.microsoft.com/office/powerpoint/2010/main" val="1262885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1 - Τίτλος"/>
          <p:cNvSpPr>
            <a:spLocks noGrp="1"/>
          </p:cNvSpPr>
          <p:nvPr>
            <p:ph type="title" sz="quarter"/>
          </p:nvPr>
        </p:nvSpPr>
        <p:spPr>
          <a:xfrm>
            <a:off x="685800" y="381000"/>
            <a:ext cx="7772400" cy="1143000"/>
          </a:xfrm>
        </p:spPr>
        <p:txBody>
          <a:bodyPr/>
          <a:lstStyle/>
          <a:p>
            <a:r>
              <a:rPr lang="el-GR"/>
              <a:t>Kλικ για επεξεργασία του τίτλου</a:t>
            </a:r>
          </a:p>
        </p:txBody>
      </p:sp>
      <p:sp>
        <p:nvSpPr>
          <p:cNvPr id="3" name="2 - Θέση περιεχομένου"/>
          <p:cNvSpPr>
            <a:spLocks noGrp="1"/>
          </p:cNvSpPr>
          <p:nvPr>
            <p:ph sz="quarter" idx="1"/>
          </p:nvPr>
        </p:nvSpPr>
        <p:spPr>
          <a:xfrm>
            <a:off x="685800" y="2057400"/>
            <a:ext cx="3818467" cy="1981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39734" y="2057400"/>
            <a:ext cx="3818467" cy="1981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685800" y="4191000"/>
            <a:ext cx="3818467" cy="1981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περιεχομένου"/>
          <p:cNvSpPr>
            <a:spLocks noGrp="1"/>
          </p:cNvSpPr>
          <p:nvPr>
            <p:ph sz="quarter" idx="4"/>
          </p:nvPr>
        </p:nvSpPr>
        <p:spPr>
          <a:xfrm>
            <a:off x="4639734" y="4191000"/>
            <a:ext cx="3818467" cy="1981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9"/>
          <p:cNvSpPr>
            <a:spLocks noGrp="1" noChangeArrowheads="1"/>
          </p:cNvSpPr>
          <p:nvPr>
            <p:ph type="dt" sz="half" idx="10"/>
          </p:nvPr>
        </p:nvSpPr>
        <p:spPr>
          <a:ln/>
        </p:spPr>
        <p:txBody>
          <a:bodyPr/>
          <a:lstStyle>
            <a:lvl1pPr>
              <a:defRPr/>
            </a:lvl1pPr>
          </a:lstStyle>
          <a:p>
            <a:pPr>
              <a:defRPr/>
            </a:pPr>
            <a:fld id="{3CEE32D5-767D-4456-902C-FD8DDBE0A802}" type="datetime1">
              <a:rPr lang="cs-CZ" smtClean="0"/>
              <a:t>21.8.2019</a:t>
            </a:fld>
            <a:endParaRPr lang="el-GR"/>
          </a:p>
        </p:txBody>
      </p:sp>
      <p:sp>
        <p:nvSpPr>
          <p:cNvPr id="8" name="Rectangle 10"/>
          <p:cNvSpPr>
            <a:spLocks noGrp="1" noChangeArrowheads="1"/>
          </p:cNvSpPr>
          <p:nvPr>
            <p:ph type="ftr" sz="quarter" idx="11"/>
          </p:nvPr>
        </p:nvSpPr>
        <p:spPr>
          <a:ln/>
        </p:spPr>
        <p:txBody>
          <a:bodyPr/>
          <a:lstStyle>
            <a:lvl1pPr>
              <a:defRPr/>
            </a:lvl1pPr>
          </a:lstStyle>
          <a:p>
            <a:pPr>
              <a:defRPr/>
            </a:pPr>
            <a:endParaRPr lang="el-GR"/>
          </a:p>
        </p:txBody>
      </p:sp>
      <p:sp>
        <p:nvSpPr>
          <p:cNvPr id="9" name="Rectangle 11"/>
          <p:cNvSpPr>
            <a:spLocks noGrp="1" noChangeArrowheads="1"/>
          </p:cNvSpPr>
          <p:nvPr>
            <p:ph type="sldNum" sz="quarter" idx="12"/>
          </p:nvPr>
        </p:nvSpPr>
        <p:spPr>
          <a:ln/>
        </p:spPr>
        <p:txBody>
          <a:bodyPr/>
          <a:lstStyle>
            <a:lvl1pPr>
              <a:defRPr/>
            </a:lvl1pPr>
          </a:lstStyle>
          <a:p>
            <a:fld id="{2A6C50A0-C364-4299-9217-DDFD68142635}" type="slidenum">
              <a:rPr lang="el-GR" altLang="el-GR"/>
              <a:pPr/>
              <a:t>‹#›</a:t>
            </a:fld>
            <a:endParaRPr lang="el-GR" altLang="el-GR"/>
          </a:p>
        </p:txBody>
      </p:sp>
    </p:spTree>
    <p:extLst>
      <p:ext uri="{BB962C8B-B14F-4D97-AF65-F5344CB8AC3E}">
        <p14:creationId xmlns:p14="http://schemas.microsoft.com/office/powerpoint/2010/main" val="354614136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with Titl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68E032-3DB1-4A87-8AE3-C0F98583F79A}"/>
              </a:ext>
            </a:extLst>
          </p:cNvPr>
          <p:cNvSpPr>
            <a:spLocks noGrp="1"/>
          </p:cNvSpPr>
          <p:nvPr>
            <p:ph type="title" hasCustomPrompt="1"/>
          </p:nvPr>
        </p:nvSpPr>
        <p:spPr>
          <a:xfrm>
            <a:off x="350044" y="365126"/>
            <a:ext cx="8443912" cy="825500"/>
          </a:xfrm>
        </p:spPr>
        <p:txBody>
          <a:bodyPr anchor="ctr"/>
          <a:lstStyle>
            <a:lvl1pPr>
              <a:defRPr lang="en-US" dirty="0"/>
            </a:lvl1pPr>
          </a:lstStyle>
          <a:p>
            <a:r>
              <a:rPr lang="en-US" dirty="0"/>
              <a:t>Click to edit Master title style</a:t>
            </a:r>
          </a:p>
        </p:txBody>
      </p:sp>
      <p:sp>
        <p:nvSpPr>
          <p:cNvPr id="3" name="Content Placeholder 2">
            <a:extLst>
              <a:ext uri="{FF2B5EF4-FFF2-40B4-BE49-F238E27FC236}">
                <a16:creationId xmlns="" xmlns:a16="http://schemas.microsoft.com/office/drawing/2014/main" id="{F3CDB929-F940-434E-A2F5-04BDA1A51C92}"/>
              </a:ext>
            </a:extLst>
          </p:cNvPr>
          <p:cNvSpPr>
            <a:spLocks noGrp="1"/>
          </p:cNvSpPr>
          <p:nvPr>
            <p:ph idx="1"/>
          </p:nvPr>
        </p:nvSpPr>
        <p:spPr>
          <a:xfrm>
            <a:off x="3887391" y="1524519"/>
            <a:ext cx="4906565" cy="4361932"/>
          </a:xfrm>
        </p:spPr>
        <p:txBody>
          <a:bodyPr/>
          <a:lstStyle>
            <a:lvl1pPr>
              <a:defRPr lang="en-US" dirty="0"/>
            </a:lvl1pPr>
            <a:lvl2pPr>
              <a:defRPr lang="en-US" dirty="0"/>
            </a:lvl2pPr>
            <a:lvl3pPr>
              <a:defRPr lang="en-US" dirty="0"/>
            </a:lvl3pPr>
            <a:lvl4pPr>
              <a:defRPr lang="en-US" dirty="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 xmlns:a16="http://schemas.microsoft.com/office/drawing/2014/main" id="{22382815-0A5C-47DC-B1C0-50CE63A0A9A2}"/>
              </a:ext>
            </a:extLst>
          </p:cNvPr>
          <p:cNvSpPr>
            <a:spLocks noGrp="1"/>
          </p:cNvSpPr>
          <p:nvPr>
            <p:ph type="body" sz="half" idx="2"/>
          </p:nvPr>
        </p:nvSpPr>
        <p:spPr>
          <a:xfrm>
            <a:off x="350045" y="1524000"/>
            <a:ext cx="3228975" cy="4344989"/>
          </a:xfrm>
        </p:spPr>
        <p:txBody>
          <a:bodyPr/>
          <a:lstStyle>
            <a:lvl1pPr marL="0" indent="0">
              <a:buNone/>
              <a:defRPr sz="1600">
                <a:solidFill>
                  <a:srgbClr val="21A9C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 xmlns:a16="http://schemas.microsoft.com/office/drawing/2014/main" id="{3204B685-CFA1-4464-8529-905FEFC679FE}"/>
              </a:ext>
            </a:extLst>
          </p:cNvPr>
          <p:cNvSpPr>
            <a:spLocks noGrp="1"/>
          </p:cNvSpPr>
          <p:nvPr>
            <p:ph type="ftr" sz="quarter" idx="11"/>
          </p:nvPr>
        </p:nvSpPr>
        <p:spPr/>
        <p:txBody>
          <a:bodyPr/>
          <a:lstStyle/>
          <a:p>
            <a:r>
              <a:rPr lang="en-US"/>
              <a:t>Name of the presentation</a:t>
            </a:r>
          </a:p>
        </p:txBody>
      </p:sp>
      <p:sp>
        <p:nvSpPr>
          <p:cNvPr id="7" name="Slide Number Placeholder 6">
            <a:extLst>
              <a:ext uri="{FF2B5EF4-FFF2-40B4-BE49-F238E27FC236}">
                <a16:creationId xmlns="" xmlns:a16="http://schemas.microsoft.com/office/drawing/2014/main" id="{60947864-7B38-4FF5-A909-FCBDE4356059}"/>
              </a:ext>
            </a:extLst>
          </p:cNvPr>
          <p:cNvSpPr>
            <a:spLocks noGrp="1"/>
          </p:cNvSpPr>
          <p:nvPr>
            <p:ph type="sldNum" sz="quarter" idx="12"/>
          </p:nvPr>
        </p:nvSpPr>
        <p:spPr/>
        <p:txBody>
          <a:bodyPr/>
          <a:lstStyle/>
          <a:p>
            <a:fld id="{AFE3D702-57F1-4CB0-B451-B14F76DC0414}" type="slidenum">
              <a:rPr lang="en-US" smtClean="0"/>
              <a:t>‹#›</a:t>
            </a:fld>
            <a:endParaRPr lang="en-US"/>
          </a:p>
        </p:txBody>
      </p:sp>
    </p:spTree>
    <p:extLst>
      <p:ext uri="{BB962C8B-B14F-4D97-AF65-F5344CB8AC3E}">
        <p14:creationId xmlns:p14="http://schemas.microsoft.com/office/powerpoint/2010/main" val="3281716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cs-C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cs-CZ"/>
          </a:p>
        </p:txBody>
      </p:sp>
      <p:sp>
        <p:nvSpPr>
          <p:cNvPr id="4" name="Date Placeholder 3"/>
          <p:cNvSpPr>
            <a:spLocks noGrp="1"/>
          </p:cNvSpPr>
          <p:nvPr>
            <p:ph type="dt" sz="half" idx="10"/>
          </p:nvPr>
        </p:nvSpPr>
        <p:spPr/>
        <p:txBody>
          <a:bodyPr/>
          <a:lstStyle/>
          <a:p>
            <a:fld id="{5D41CCA3-D628-4912-9588-F2548F3F693A}" type="datetime1">
              <a:rPr lang="cs-CZ" smtClean="0"/>
              <a:t>21.8.2019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696535B-C8E8-469C-A70E-0226D26DF4EC}" type="slidenum">
              <a:rPr lang="cs-CZ" smtClean="0"/>
              <a:t>‹#›</a:t>
            </a:fld>
            <a:endParaRPr lang="cs-CZ"/>
          </a:p>
        </p:txBody>
      </p:sp>
    </p:spTree>
    <p:extLst>
      <p:ext uri="{BB962C8B-B14F-4D97-AF65-F5344CB8AC3E}">
        <p14:creationId xmlns:p14="http://schemas.microsoft.com/office/powerpoint/2010/main" val="3720679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FD75C7D2-02F5-4228-A8D2-C7CD6202680F}" type="datetime1">
              <a:rPr lang="cs-CZ" smtClean="0"/>
              <a:t>21.8.2019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696535B-C8E8-469C-A70E-0226D26DF4EC}" type="slidenum">
              <a:rPr lang="cs-CZ" smtClean="0"/>
              <a:t>‹#›</a:t>
            </a:fld>
            <a:endParaRPr lang="cs-CZ"/>
          </a:p>
        </p:txBody>
      </p:sp>
    </p:spTree>
    <p:extLst>
      <p:ext uri="{BB962C8B-B14F-4D97-AF65-F5344CB8AC3E}">
        <p14:creationId xmlns:p14="http://schemas.microsoft.com/office/powerpoint/2010/main" val="4239463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cs-C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E22C44-85BE-483B-AB03-5D50A61A7EE2}" type="datetime1">
              <a:rPr lang="cs-CZ" smtClean="0"/>
              <a:t>21.8.2019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696535B-C8E8-469C-A70E-0226D26DF4EC}" type="slidenum">
              <a:rPr lang="cs-CZ" smtClean="0"/>
              <a:t>‹#›</a:t>
            </a:fld>
            <a:endParaRPr lang="cs-CZ"/>
          </a:p>
        </p:txBody>
      </p:sp>
    </p:spTree>
    <p:extLst>
      <p:ext uri="{BB962C8B-B14F-4D97-AF65-F5344CB8AC3E}">
        <p14:creationId xmlns:p14="http://schemas.microsoft.com/office/powerpoint/2010/main" val="2091063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Date Placeholder 4"/>
          <p:cNvSpPr>
            <a:spLocks noGrp="1"/>
          </p:cNvSpPr>
          <p:nvPr>
            <p:ph type="dt" sz="half" idx="10"/>
          </p:nvPr>
        </p:nvSpPr>
        <p:spPr/>
        <p:txBody>
          <a:bodyPr/>
          <a:lstStyle/>
          <a:p>
            <a:fld id="{0A66D8ED-618B-477E-9F5B-4404F43C8975}" type="datetime1">
              <a:rPr lang="cs-CZ" smtClean="0"/>
              <a:t>21.8.2019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696535B-C8E8-469C-A70E-0226D26DF4EC}" type="slidenum">
              <a:rPr lang="cs-CZ" smtClean="0"/>
              <a:t>‹#›</a:t>
            </a:fld>
            <a:endParaRPr lang="cs-CZ"/>
          </a:p>
        </p:txBody>
      </p:sp>
    </p:spTree>
    <p:extLst>
      <p:ext uri="{BB962C8B-B14F-4D97-AF65-F5344CB8AC3E}">
        <p14:creationId xmlns:p14="http://schemas.microsoft.com/office/powerpoint/2010/main" val="2632244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cs-C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7" name="Date Placeholder 6"/>
          <p:cNvSpPr>
            <a:spLocks noGrp="1"/>
          </p:cNvSpPr>
          <p:nvPr>
            <p:ph type="dt" sz="half" idx="10"/>
          </p:nvPr>
        </p:nvSpPr>
        <p:spPr/>
        <p:txBody>
          <a:bodyPr/>
          <a:lstStyle/>
          <a:p>
            <a:fld id="{862DD339-7B04-41ED-AA4A-A6B91E74BEDE}" type="datetime1">
              <a:rPr lang="cs-CZ" smtClean="0"/>
              <a:t>21.8.2019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6696535B-C8E8-469C-A70E-0226D26DF4EC}" type="slidenum">
              <a:rPr lang="cs-CZ" smtClean="0"/>
              <a:t>‹#›</a:t>
            </a:fld>
            <a:endParaRPr lang="cs-CZ"/>
          </a:p>
        </p:txBody>
      </p:sp>
    </p:spTree>
    <p:extLst>
      <p:ext uri="{BB962C8B-B14F-4D97-AF65-F5344CB8AC3E}">
        <p14:creationId xmlns:p14="http://schemas.microsoft.com/office/powerpoint/2010/main" val="669930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Date Placeholder 2"/>
          <p:cNvSpPr>
            <a:spLocks noGrp="1"/>
          </p:cNvSpPr>
          <p:nvPr>
            <p:ph type="dt" sz="half" idx="10"/>
          </p:nvPr>
        </p:nvSpPr>
        <p:spPr/>
        <p:txBody>
          <a:bodyPr/>
          <a:lstStyle/>
          <a:p>
            <a:fld id="{C875216B-F6F8-4357-B7AB-50EC52D6364A}" type="datetime1">
              <a:rPr lang="cs-CZ" smtClean="0"/>
              <a:t>21.8.2019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6696535B-C8E8-469C-A70E-0226D26DF4EC}" type="slidenum">
              <a:rPr lang="cs-CZ" smtClean="0"/>
              <a:t>‹#›</a:t>
            </a:fld>
            <a:endParaRPr lang="cs-CZ"/>
          </a:p>
        </p:txBody>
      </p:sp>
    </p:spTree>
    <p:extLst>
      <p:ext uri="{BB962C8B-B14F-4D97-AF65-F5344CB8AC3E}">
        <p14:creationId xmlns:p14="http://schemas.microsoft.com/office/powerpoint/2010/main" val="2843150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A3D425C4-B57B-46BE-BC56-F63BC7F23042}" type="datetime1">
              <a:rPr lang="cs-CZ" smtClean="0"/>
              <a:t>21.8.2019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4746845-6915-4E55-B1F8-B6FC8961506E}" type="slidenum">
              <a:rPr lang="cs-CZ" smtClean="0"/>
              <a:t>‹#›</a:t>
            </a:fld>
            <a:endParaRPr lang="cs-CZ"/>
          </a:p>
        </p:txBody>
      </p:sp>
    </p:spTree>
    <p:extLst>
      <p:ext uri="{BB962C8B-B14F-4D97-AF65-F5344CB8AC3E}">
        <p14:creationId xmlns:p14="http://schemas.microsoft.com/office/powerpoint/2010/main" val="3051476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D8670A-C488-4E52-9341-2118A1BC182F}" type="datetime1">
              <a:rPr lang="cs-CZ" smtClean="0"/>
              <a:t>21.8.2019</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6696535B-C8E8-469C-A70E-0226D26DF4EC}" type="slidenum">
              <a:rPr lang="cs-CZ" smtClean="0"/>
              <a:t>‹#›</a:t>
            </a:fld>
            <a:endParaRPr lang="cs-CZ"/>
          </a:p>
        </p:txBody>
      </p:sp>
    </p:spTree>
    <p:extLst>
      <p:ext uri="{BB962C8B-B14F-4D97-AF65-F5344CB8AC3E}">
        <p14:creationId xmlns:p14="http://schemas.microsoft.com/office/powerpoint/2010/main" val="1413853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cs-C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519B2E-7274-47AC-8849-9C7C087D397B}" type="datetime1">
              <a:rPr lang="cs-CZ" smtClean="0"/>
              <a:t>21.8.2019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696535B-C8E8-469C-A70E-0226D26DF4EC}" type="slidenum">
              <a:rPr lang="cs-CZ" smtClean="0"/>
              <a:t>‹#›</a:t>
            </a:fld>
            <a:endParaRPr lang="cs-CZ"/>
          </a:p>
        </p:txBody>
      </p:sp>
    </p:spTree>
    <p:extLst>
      <p:ext uri="{BB962C8B-B14F-4D97-AF65-F5344CB8AC3E}">
        <p14:creationId xmlns:p14="http://schemas.microsoft.com/office/powerpoint/2010/main" val="3788645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cs-C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8E80DA-17F6-4E2A-8845-D3F9517B54E2}" type="datetime1">
              <a:rPr lang="cs-CZ" smtClean="0"/>
              <a:t>21.8.2019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696535B-C8E8-469C-A70E-0226D26DF4EC}" type="slidenum">
              <a:rPr lang="cs-CZ" smtClean="0"/>
              <a:t>‹#›</a:t>
            </a:fld>
            <a:endParaRPr lang="cs-CZ"/>
          </a:p>
        </p:txBody>
      </p:sp>
    </p:spTree>
    <p:extLst>
      <p:ext uri="{BB962C8B-B14F-4D97-AF65-F5344CB8AC3E}">
        <p14:creationId xmlns:p14="http://schemas.microsoft.com/office/powerpoint/2010/main" val="909398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C5BCCC27-32DD-4119-8319-FE5FEB6B526A}" type="datetime1">
              <a:rPr lang="cs-CZ" smtClean="0"/>
              <a:t>21.8.2019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696535B-C8E8-469C-A70E-0226D26DF4EC}" type="slidenum">
              <a:rPr lang="cs-CZ" smtClean="0"/>
              <a:t>‹#›</a:t>
            </a:fld>
            <a:endParaRPr lang="cs-CZ"/>
          </a:p>
        </p:txBody>
      </p:sp>
    </p:spTree>
    <p:extLst>
      <p:ext uri="{BB962C8B-B14F-4D97-AF65-F5344CB8AC3E}">
        <p14:creationId xmlns:p14="http://schemas.microsoft.com/office/powerpoint/2010/main" val="3870516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cs-C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945CB008-6F0A-4885-A39A-D8E99D70C701}" type="datetime1">
              <a:rPr lang="cs-CZ" smtClean="0"/>
              <a:t>21.8.2019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696535B-C8E8-469C-A70E-0226D26DF4EC}" type="slidenum">
              <a:rPr lang="cs-CZ" smtClean="0"/>
              <a:t>‹#›</a:t>
            </a:fld>
            <a:endParaRPr lang="cs-CZ"/>
          </a:p>
        </p:txBody>
      </p:sp>
    </p:spTree>
    <p:extLst>
      <p:ext uri="{BB962C8B-B14F-4D97-AF65-F5344CB8AC3E}">
        <p14:creationId xmlns:p14="http://schemas.microsoft.com/office/powerpoint/2010/main" val="4293598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cs-C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cs-CZ"/>
          </a:p>
        </p:txBody>
      </p:sp>
      <p:sp>
        <p:nvSpPr>
          <p:cNvPr id="4" name="Date Placeholder 3"/>
          <p:cNvSpPr>
            <a:spLocks noGrp="1"/>
          </p:cNvSpPr>
          <p:nvPr>
            <p:ph type="dt" sz="half" idx="10"/>
          </p:nvPr>
        </p:nvSpPr>
        <p:spPr/>
        <p:txBody>
          <a:bodyPr/>
          <a:lstStyle/>
          <a:p>
            <a:fld id="{2FD40ACE-93DE-423C-9CC7-DB0CFB81FB29}" type="datetime1">
              <a:rPr lang="cs-CZ" smtClean="0"/>
              <a:t>21.8.2019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A16D7EC-D8C9-4C86-A790-1D31EE7E215E}" type="slidenum">
              <a:rPr lang="cs-CZ" smtClean="0"/>
              <a:t>‹#›</a:t>
            </a:fld>
            <a:endParaRPr lang="cs-CZ"/>
          </a:p>
        </p:txBody>
      </p:sp>
    </p:spTree>
    <p:extLst>
      <p:ext uri="{BB962C8B-B14F-4D97-AF65-F5344CB8AC3E}">
        <p14:creationId xmlns:p14="http://schemas.microsoft.com/office/powerpoint/2010/main" val="3660129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67B5B698-8104-468D-B533-DF23E3DDDD68}" type="datetime1">
              <a:rPr lang="cs-CZ" smtClean="0"/>
              <a:t>21.8.2019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A16D7EC-D8C9-4C86-A790-1D31EE7E215E}" type="slidenum">
              <a:rPr lang="cs-CZ" smtClean="0"/>
              <a:t>‹#›</a:t>
            </a:fld>
            <a:endParaRPr lang="cs-CZ"/>
          </a:p>
        </p:txBody>
      </p:sp>
    </p:spTree>
    <p:extLst>
      <p:ext uri="{BB962C8B-B14F-4D97-AF65-F5344CB8AC3E}">
        <p14:creationId xmlns:p14="http://schemas.microsoft.com/office/powerpoint/2010/main" val="1704240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cs-C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8C49A0-5CFB-48CF-B205-4354E3BBDD06}" type="datetime1">
              <a:rPr lang="cs-CZ" smtClean="0"/>
              <a:t>21.8.2019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A16D7EC-D8C9-4C86-A790-1D31EE7E215E}" type="slidenum">
              <a:rPr lang="cs-CZ" smtClean="0"/>
              <a:t>‹#›</a:t>
            </a:fld>
            <a:endParaRPr lang="cs-CZ"/>
          </a:p>
        </p:txBody>
      </p:sp>
    </p:spTree>
    <p:extLst>
      <p:ext uri="{BB962C8B-B14F-4D97-AF65-F5344CB8AC3E}">
        <p14:creationId xmlns:p14="http://schemas.microsoft.com/office/powerpoint/2010/main" val="27062683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Date Placeholder 4"/>
          <p:cNvSpPr>
            <a:spLocks noGrp="1"/>
          </p:cNvSpPr>
          <p:nvPr>
            <p:ph type="dt" sz="half" idx="10"/>
          </p:nvPr>
        </p:nvSpPr>
        <p:spPr/>
        <p:txBody>
          <a:bodyPr/>
          <a:lstStyle/>
          <a:p>
            <a:fld id="{EB559B13-4990-417B-BA66-E493F95C3013}" type="datetime1">
              <a:rPr lang="cs-CZ" smtClean="0"/>
              <a:t>21.8.2019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A16D7EC-D8C9-4C86-A790-1D31EE7E215E}" type="slidenum">
              <a:rPr lang="cs-CZ" smtClean="0"/>
              <a:t>‹#›</a:t>
            </a:fld>
            <a:endParaRPr lang="cs-CZ"/>
          </a:p>
        </p:txBody>
      </p:sp>
    </p:spTree>
    <p:extLst>
      <p:ext uri="{BB962C8B-B14F-4D97-AF65-F5344CB8AC3E}">
        <p14:creationId xmlns:p14="http://schemas.microsoft.com/office/powerpoint/2010/main" val="806801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cs-C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7" name="Date Placeholder 6"/>
          <p:cNvSpPr>
            <a:spLocks noGrp="1"/>
          </p:cNvSpPr>
          <p:nvPr>
            <p:ph type="dt" sz="half" idx="10"/>
          </p:nvPr>
        </p:nvSpPr>
        <p:spPr/>
        <p:txBody>
          <a:bodyPr/>
          <a:lstStyle/>
          <a:p>
            <a:fld id="{74A8907A-7D4A-4FF1-8C99-54BF1E9D4340}" type="datetime1">
              <a:rPr lang="cs-CZ" smtClean="0"/>
              <a:t>21.8.2019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3A16D7EC-D8C9-4C86-A790-1D31EE7E215E}" type="slidenum">
              <a:rPr lang="cs-CZ" smtClean="0"/>
              <a:t>‹#›</a:t>
            </a:fld>
            <a:endParaRPr lang="cs-CZ"/>
          </a:p>
        </p:txBody>
      </p:sp>
    </p:spTree>
    <p:extLst>
      <p:ext uri="{BB962C8B-B14F-4D97-AF65-F5344CB8AC3E}">
        <p14:creationId xmlns:p14="http://schemas.microsoft.com/office/powerpoint/2010/main" val="3386617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cs-C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9BEF1F-F233-459C-B366-93AE554C2658}" type="datetime1">
              <a:rPr lang="cs-CZ" smtClean="0"/>
              <a:t>21.8.2019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4746845-6915-4E55-B1F8-B6FC8961506E}" type="slidenum">
              <a:rPr lang="cs-CZ" smtClean="0"/>
              <a:t>‹#›</a:t>
            </a:fld>
            <a:endParaRPr lang="cs-CZ"/>
          </a:p>
        </p:txBody>
      </p:sp>
    </p:spTree>
    <p:extLst>
      <p:ext uri="{BB962C8B-B14F-4D97-AF65-F5344CB8AC3E}">
        <p14:creationId xmlns:p14="http://schemas.microsoft.com/office/powerpoint/2010/main" val="42330341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Date Placeholder 2"/>
          <p:cNvSpPr>
            <a:spLocks noGrp="1"/>
          </p:cNvSpPr>
          <p:nvPr>
            <p:ph type="dt" sz="half" idx="10"/>
          </p:nvPr>
        </p:nvSpPr>
        <p:spPr/>
        <p:txBody>
          <a:bodyPr/>
          <a:lstStyle/>
          <a:p>
            <a:fld id="{5AEF1301-12E6-4FD2-B28A-33FFF23A3C63}" type="datetime1">
              <a:rPr lang="cs-CZ" smtClean="0"/>
              <a:t>21.8.2019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3A16D7EC-D8C9-4C86-A790-1D31EE7E215E}" type="slidenum">
              <a:rPr lang="cs-CZ" smtClean="0"/>
              <a:t>‹#›</a:t>
            </a:fld>
            <a:endParaRPr lang="cs-CZ"/>
          </a:p>
        </p:txBody>
      </p:sp>
    </p:spTree>
    <p:extLst>
      <p:ext uri="{BB962C8B-B14F-4D97-AF65-F5344CB8AC3E}">
        <p14:creationId xmlns:p14="http://schemas.microsoft.com/office/powerpoint/2010/main" val="4158607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728831-7977-487F-8992-B1B64046C608}" type="datetime1">
              <a:rPr lang="cs-CZ" smtClean="0"/>
              <a:t>21.8.2019</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3A16D7EC-D8C9-4C86-A790-1D31EE7E215E}" type="slidenum">
              <a:rPr lang="cs-CZ" smtClean="0"/>
              <a:t>‹#›</a:t>
            </a:fld>
            <a:endParaRPr lang="cs-CZ"/>
          </a:p>
        </p:txBody>
      </p:sp>
    </p:spTree>
    <p:extLst>
      <p:ext uri="{BB962C8B-B14F-4D97-AF65-F5344CB8AC3E}">
        <p14:creationId xmlns:p14="http://schemas.microsoft.com/office/powerpoint/2010/main" val="3123076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cs-C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E16F12-EF75-48CD-9A28-6D604EFFC3E3}" type="datetime1">
              <a:rPr lang="cs-CZ" smtClean="0"/>
              <a:t>21.8.2019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A16D7EC-D8C9-4C86-A790-1D31EE7E215E}" type="slidenum">
              <a:rPr lang="cs-CZ" smtClean="0"/>
              <a:t>‹#›</a:t>
            </a:fld>
            <a:endParaRPr lang="cs-CZ"/>
          </a:p>
        </p:txBody>
      </p:sp>
    </p:spTree>
    <p:extLst>
      <p:ext uri="{BB962C8B-B14F-4D97-AF65-F5344CB8AC3E}">
        <p14:creationId xmlns:p14="http://schemas.microsoft.com/office/powerpoint/2010/main" val="773443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cs-C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DAB52C-EB40-48C2-9443-C915C5D7BDE7}" type="datetime1">
              <a:rPr lang="cs-CZ" smtClean="0"/>
              <a:t>21.8.2019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A16D7EC-D8C9-4C86-A790-1D31EE7E215E}" type="slidenum">
              <a:rPr lang="cs-CZ" smtClean="0"/>
              <a:t>‹#›</a:t>
            </a:fld>
            <a:endParaRPr lang="cs-CZ"/>
          </a:p>
        </p:txBody>
      </p:sp>
    </p:spTree>
    <p:extLst>
      <p:ext uri="{BB962C8B-B14F-4D97-AF65-F5344CB8AC3E}">
        <p14:creationId xmlns:p14="http://schemas.microsoft.com/office/powerpoint/2010/main" val="3171627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779495FA-3606-4ED1-B6C9-8F133CFA7471}" type="datetime1">
              <a:rPr lang="cs-CZ" smtClean="0"/>
              <a:t>21.8.2019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A16D7EC-D8C9-4C86-A790-1D31EE7E215E}" type="slidenum">
              <a:rPr lang="cs-CZ" smtClean="0"/>
              <a:t>‹#›</a:t>
            </a:fld>
            <a:endParaRPr lang="cs-CZ"/>
          </a:p>
        </p:txBody>
      </p:sp>
    </p:spTree>
    <p:extLst>
      <p:ext uri="{BB962C8B-B14F-4D97-AF65-F5344CB8AC3E}">
        <p14:creationId xmlns:p14="http://schemas.microsoft.com/office/powerpoint/2010/main" val="2575857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cs-C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CF9CBD10-9E9D-4C6E-A1C7-9E48D637B94E}" type="datetime1">
              <a:rPr lang="cs-CZ" smtClean="0"/>
              <a:t>21.8.2019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A16D7EC-D8C9-4C86-A790-1D31EE7E215E}" type="slidenum">
              <a:rPr lang="cs-CZ" smtClean="0"/>
              <a:t>‹#›</a:t>
            </a:fld>
            <a:endParaRPr lang="cs-CZ"/>
          </a:p>
        </p:txBody>
      </p:sp>
    </p:spTree>
    <p:extLst>
      <p:ext uri="{BB962C8B-B14F-4D97-AF65-F5344CB8AC3E}">
        <p14:creationId xmlns:p14="http://schemas.microsoft.com/office/powerpoint/2010/main" val="707292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Date Placeholder 4"/>
          <p:cNvSpPr>
            <a:spLocks noGrp="1"/>
          </p:cNvSpPr>
          <p:nvPr>
            <p:ph type="dt" sz="half" idx="10"/>
          </p:nvPr>
        </p:nvSpPr>
        <p:spPr/>
        <p:txBody>
          <a:bodyPr/>
          <a:lstStyle/>
          <a:p>
            <a:fld id="{9C461AF8-D373-4348-B1DC-7DE7F6C3C940}" type="datetime1">
              <a:rPr lang="cs-CZ" smtClean="0"/>
              <a:t>21.8.2019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4746845-6915-4E55-B1F8-B6FC8961506E}" type="slidenum">
              <a:rPr lang="cs-CZ" smtClean="0"/>
              <a:t>‹#›</a:t>
            </a:fld>
            <a:endParaRPr lang="cs-CZ"/>
          </a:p>
        </p:txBody>
      </p:sp>
    </p:spTree>
    <p:extLst>
      <p:ext uri="{BB962C8B-B14F-4D97-AF65-F5344CB8AC3E}">
        <p14:creationId xmlns:p14="http://schemas.microsoft.com/office/powerpoint/2010/main" val="2051874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cs-C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7" name="Date Placeholder 6"/>
          <p:cNvSpPr>
            <a:spLocks noGrp="1"/>
          </p:cNvSpPr>
          <p:nvPr>
            <p:ph type="dt" sz="half" idx="10"/>
          </p:nvPr>
        </p:nvSpPr>
        <p:spPr/>
        <p:txBody>
          <a:bodyPr/>
          <a:lstStyle/>
          <a:p>
            <a:fld id="{C6F4C927-4475-4F62-880A-B2802B156B46}" type="datetime1">
              <a:rPr lang="cs-CZ" smtClean="0"/>
              <a:t>21.8.2019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B4746845-6915-4E55-B1F8-B6FC8961506E}" type="slidenum">
              <a:rPr lang="cs-CZ" smtClean="0"/>
              <a:t>‹#›</a:t>
            </a:fld>
            <a:endParaRPr lang="cs-CZ"/>
          </a:p>
        </p:txBody>
      </p:sp>
    </p:spTree>
    <p:extLst>
      <p:ext uri="{BB962C8B-B14F-4D97-AF65-F5344CB8AC3E}">
        <p14:creationId xmlns:p14="http://schemas.microsoft.com/office/powerpoint/2010/main" val="2128285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32A7C0-97D9-4FD0-8832-455D3771F6F3}" type="datetime1">
              <a:rPr lang="cs-CZ" smtClean="0"/>
              <a:t>21.8.2019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B4746845-6915-4E55-B1F8-B6FC8961506E}" type="slidenum">
              <a:rPr lang="cs-CZ" smtClean="0"/>
              <a:t>‹#›</a:t>
            </a:fld>
            <a:endParaRPr lang="cs-CZ"/>
          </a:p>
        </p:txBody>
      </p:sp>
      <p:sp>
        <p:nvSpPr>
          <p:cNvPr id="6" name="Rectangle 5"/>
          <p:cNvSpPr/>
          <p:nvPr userDrawn="1"/>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34103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A342C1-4032-4BD3-97F7-2E3850F20F5B}" type="datetime1">
              <a:rPr lang="cs-CZ" smtClean="0"/>
              <a:t>21.8.2019</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B4746845-6915-4E55-B1F8-B6FC8961506E}" type="slidenum">
              <a:rPr lang="cs-CZ" smtClean="0"/>
              <a:t>‹#›</a:t>
            </a:fld>
            <a:endParaRPr lang="cs-CZ"/>
          </a:p>
        </p:txBody>
      </p:sp>
      <p:sp>
        <p:nvSpPr>
          <p:cNvPr id="9" name="Rectangle 8"/>
          <p:cNvSpPr/>
          <p:nvPr userDrawn="1"/>
        </p:nvSpPr>
        <p:spPr>
          <a:xfrm>
            <a:off x="0" y="-99392"/>
            <a:ext cx="9144000" cy="6957392"/>
          </a:xfrm>
          <a:prstGeom prst="rect">
            <a:avLst/>
          </a:prstGeom>
          <a:blipFill dpi="0" rotWithShape="1">
            <a:blip r:embed="rId2">
              <a:duotone>
                <a:schemeClr val="accent3">
                  <a:shade val="45000"/>
                  <a:satMod val="135000"/>
                </a:schemeClr>
                <a:prstClr val="white"/>
              </a:duotone>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15974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cs-C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FB0C1E-68B9-4275-A4B2-1CFE3E3E204E}" type="datetime1">
              <a:rPr lang="cs-CZ" smtClean="0"/>
              <a:t>21.8.2019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4746845-6915-4E55-B1F8-B6FC8961506E}" type="slidenum">
              <a:rPr lang="cs-CZ" smtClean="0"/>
              <a:t>‹#›</a:t>
            </a:fld>
            <a:endParaRPr lang="cs-CZ"/>
          </a:p>
        </p:txBody>
      </p:sp>
    </p:spTree>
    <p:extLst>
      <p:ext uri="{BB962C8B-B14F-4D97-AF65-F5344CB8AC3E}">
        <p14:creationId xmlns:p14="http://schemas.microsoft.com/office/powerpoint/2010/main" val="222114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cs-C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79CF11-58AD-48BD-9708-53CB9718E8C4}" type="datetime1">
              <a:rPr lang="cs-CZ" smtClean="0"/>
              <a:t>21.8.2019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4746845-6915-4E55-B1F8-B6FC8961506E}" type="slidenum">
              <a:rPr lang="cs-CZ" smtClean="0"/>
              <a:t>‹#›</a:t>
            </a:fld>
            <a:endParaRPr lang="cs-CZ"/>
          </a:p>
        </p:txBody>
      </p:sp>
    </p:spTree>
    <p:extLst>
      <p:ext uri="{BB962C8B-B14F-4D97-AF65-F5344CB8AC3E}">
        <p14:creationId xmlns:p14="http://schemas.microsoft.com/office/powerpoint/2010/main" val="1985170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cs-C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37B983-0514-4131-8899-A3014EF782EC}" type="datetime1">
              <a:rPr lang="cs-CZ" smtClean="0"/>
              <a:t>21.8.2019</a:t>
            </a:fld>
            <a:endParaRPr lang="cs-C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46845-6915-4E55-B1F8-B6FC8961506E}" type="slidenum">
              <a:rPr lang="cs-CZ" smtClean="0"/>
              <a:t>‹#›</a:t>
            </a:fld>
            <a:endParaRPr lang="cs-CZ"/>
          </a:p>
        </p:txBody>
      </p:sp>
    </p:spTree>
    <p:extLst>
      <p:ext uri="{BB962C8B-B14F-4D97-AF65-F5344CB8AC3E}">
        <p14:creationId xmlns:p14="http://schemas.microsoft.com/office/powerpoint/2010/main" val="2282147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5"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cs-C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5CC7D4-BBDF-45AD-8D7E-309A9E3387F9}" type="datetime1">
              <a:rPr lang="cs-CZ" smtClean="0"/>
              <a:t>21.8.2019</a:t>
            </a:fld>
            <a:endParaRPr lang="cs-C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96535B-C8E8-469C-A70E-0226D26DF4EC}" type="slidenum">
              <a:rPr lang="cs-CZ" smtClean="0"/>
              <a:t>‹#›</a:t>
            </a:fld>
            <a:endParaRPr lang="cs-CZ"/>
          </a:p>
        </p:txBody>
      </p:sp>
    </p:spTree>
    <p:extLst>
      <p:ext uri="{BB962C8B-B14F-4D97-AF65-F5344CB8AC3E}">
        <p14:creationId xmlns:p14="http://schemas.microsoft.com/office/powerpoint/2010/main" val="332249331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cs-C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749625-B008-44CC-AC18-F13018F0D6A6}" type="datetime1">
              <a:rPr lang="cs-CZ" smtClean="0"/>
              <a:t>21.8.2019</a:t>
            </a:fld>
            <a:endParaRPr lang="cs-C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6D7EC-D8C9-4C86-A790-1D31EE7E215E}" type="slidenum">
              <a:rPr lang="cs-CZ" smtClean="0"/>
              <a:t>‹#›</a:t>
            </a:fld>
            <a:endParaRPr lang="cs-CZ"/>
          </a:p>
        </p:txBody>
      </p:sp>
    </p:spTree>
    <p:extLst>
      <p:ext uri="{BB962C8B-B14F-4D97-AF65-F5344CB8AC3E}">
        <p14:creationId xmlns:p14="http://schemas.microsoft.com/office/powerpoint/2010/main" val="38325831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15.jpe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15.jpe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15.jpe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64.png"/><Relationship Id="rId7"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69.jpeg"/><Relationship Id="rId4" Type="http://schemas.openxmlformats.org/officeDocument/2006/relationships/image" Target="../media/image65.jpeg"/><Relationship Id="rId9"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0.pn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77.png"/><Relationship Id="rId7"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79.png"/><Relationship Id="rId10" Type="http://schemas.openxmlformats.org/officeDocument/2006/relationships/hyperlink" Target="https://github.com/tevang/keras-neural-graph-fingerprint" TargetMode="External"/><Relationship Id="rId4" Type="http://schemas.openxmlformats.org/officeDocument/2006/relationships/image" Target="../media/image78.jpeg"/><Relationship Id="rId9" Type="http://schemas.openxmlformats.org/officeDocument/2006/relationships/image" Target="../media/image40.jpeg"/></Relationships>
</file>

<file path=ppt/slides/_rels/slide2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jpg"/><Relationship Id="rId7" Type="http://schemas.openxmlformats.org/officeDocument/2006/relationships/image" Target="../media/image8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9.gif"/><Relationship Id="rId5" Type="http://schemas.openxmlformats.org/officeDocument/2006/relationships/image" Target="../media/image88.png"/><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0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9.gif"/><Relationship Id="rId5" Type="http://schemas.openxmlformats.org/officeDocument/2006/relationships/image" Target="../media/image88.pn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10.tiff"/><Relationship Id="rId4" Type="http://schemas.openxmlformats.org/officeDocument/2006/relationships/image" Target="../media/image109.tiff"/></Relationships>
</file>

<file path=ppt/slides/_rels/slide3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77.png"/><Relationship Id="rId7"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14.png"/><Relationship Id="rId4" Type="http://schemas.openxmlformats.org/officeDocument/2006/relationships/image" Target="../media/image113.png"/></Relationships>
</file>

<file path=ppt/slides/_rels/slide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7.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8" Type="http://schemas.openxmlformats.org/officeDocument/2006/relationships/image" Target="../media/image120.gif"/><Relationship Id="rId3" Type="http://schemas.openxmlformats.org/officeDocument/2006/relationships/image" Target="../media/image116.png"/><Relationship Id="rId7" Type="http://schemas.openxmlformats.org/officeDocument/2006/relationships/image" Target="../media/image39.gif"/><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19.jpeg"/><Relationship Id="rId5" Type="http://schemas.openxmlformats.org/officeDocument/2006/relationships/image" Target="../media/image118.png"/><Relationship Id="rId4" Type="http://schemas.openxmlformats.org/officeDocument/2006/relationships/image" Target="../media/image117.jpg"/><Relationship Id="rId9" Type="http://schemas.openxmlformats.org/officeDocument/2006/relationships/image" Target="../media/image121.jpeg"/></Relationships>
</file>

<file path=ppt/slides/_rels/slide38.xml.rels><?xml version="1.0" encoding="UTF-8" standalone="yes"?>
<Relationships xmlns="http://schemas.openxmlformats.org/package/2006/relationships"><Relationship Id="rId3" Type="http://schemas.openxmlformats.org/officeDocument/2006/relationships/image" Target="../media/image80.jpg"/><Relationship Id="rId7" Type="http://schemas.openxmlformats.org/officeDocument/2006/relationships/image" Target="../media/image12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129.tiff"/><Relationship Id="rId5" Type="http://schemas.openxmlformats.org/officeDocument/2006/relationships/image" Target="../media/image128.tiff"/><Relationship Id="rId4" Type="http://schemas.openxmlformats.org/officeDocument/2006/relationships/image" Target="../media/image127.pn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 Id="rId9"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tif"/><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tif"/></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3" Type="http://schemas.openxmlformats.org/officeDocument/2006/relationships/image" Target="../media/image31.png"/><Relationship Id="rId7" Type="http://schemas.openxmlformats.org/officeDocument/2006/relationships/image" Target="../media/image15.jpeg"/><Relationship Id="rId12" Type="http://schemas.openxmlformats.org/officeDocument/2006/relationships/image" Target="../media/image39.gif"/><Relationship Id="rId17" Type="http://schemas.openxmlformats.org/officeDocument/2006/relationships/image" Target="../media/image44.png"/><Relationship Id="rId2" Type="http://schemas.openxmlformats.org/officeDocument/2006/relationships/notesSlide" Target="../notesSlides/notesSlide8.xml"/><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4.gif"/><Relationship Id="rId11" Type="http://schemas.openxmlformats.org/officeDocument/2006/relationships/image" Target="../media/image38.jpe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jpg"/><Relationship Id="rId1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hyperlink" Target="https://github.com/samoturk/mol2vec"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512" y="177021"/>
            <a:ext cx="5040560" cy="3323987"/>
          </a:xfrm>
          <a:prstGeom prst="rect">
            <a:avLst/>
          </a:prstGeom>
          <a:noFill/>
          <a:ln w="0">
            <a:noFill/>
          </a:ln>
        </p:spPr>
        <p:txBody>
          <a:bodyPr wrap="square" rtlCol="0">
            <a:spAutoFit/>
          </a:bodyPr>
          <a:lstStyle/>
          <a:p>
            <a:pPr algn="ctr"/>
            <a:r>
              <a:rPr lang="en-US" sz="4200" dirty="0">
                <a:ln w="18415" cmpd="sng">
                  <a:solidFill>
                    <a:srgbClr val="FFFFFF"/>
                  </a:solidFill>
                  <a:prstDash val="solid"/>
                </a:ln>
                <a:solidFill>
                  <a:srgbClr val="FFFFFF"/>
                </a:solidFill>
                <a:effectLst>
                  <a:outerShdw blurRad="63500" dir="3600000" algn="tl" rotWithShape="0">
                    <a:srgbClr val="000000">
                      <a:alpha val="70000"/>
                    </a:srgbClr>
                  </a:outerShdw>
                </a:effectLst>
              </a:rPr>
              <a:t>Protein-</a:t>
            </a:r>
            <a:r>
              <a:rPr lang="cs-CZ" sz="4200" dirty="0">
                <a:ln w="18415" cmpd="sng">
                  <a:solidFill>
                    <a:srgbClr val="FFFFFF"/>
                  </a:solidFill>
                  <a:prstDash val="solid"/>
                </a:ln>
                <a:solidFill>
                  <a:srgbClr val="FFFFFF"/>
                </a:solidFill>
                <a:effectLst>
                  <a:outerShdw blurRad="63500" dir="3600000" algn="tl" rotWithShape="0">
                    <a:srgbClr val="000000">
                      <a:alpha val="70000"/>
                    </a:srgbClr>
                  </a:outerShdw>
                </a:effectLst>
              </a:rPr>
              <a:t>Ligand </a:t>
            </a:r>
            <a:r>
              <a:rPr lang="en-US" sz="4200" dirty="0">
                <a:ln w="18415" cmpd="sng">
                  <a:solidFill>
                    <a:srgbClr val="FFFFFF"/>
                  </a:solidFill>
                  <a:prstDash val="solid"/>
                </a:ln>
                <a:solidFill>
                  <a:srgbClr val="FFFFFF"/>
                </a:solidFill>
                <a:effectLst>
                  <a:outerShdw blurRad="63500" dir="3600000" algn="tl" rotWithShape="0">
                    <a:srgbClr val="000000">
                      <a:alpha val="70000"/>
                    </a:srgbClr>
                  </a:outerShdw>
                </a:effectLst>
              </a:rPr>
              <a:t>affinity prediction via</a:t>
            </a:r>
            <a:r>
              <a:rPr lang="cs-CZ" sz="4200" dirty="0">
                <a:ln w="18415" cmpd="sng">
                  <a:solidFill>
                    <a:srgbClr val="FFFFFF"/>
                  </a:solidFill>
                  <a:prstDash val="solid"/>
                </a:ln>
                <a:solidFill>
                  <a:srgbClr val="FFFFFF"/>
                </a:solidFill>
                <a:effectLst>
                  <a:outerShdw blurRad="63500" dir="3600000" algn="tl" rotWithShape="0">
                    <a:srgbClr val="000000">
                      <a:alpha val="70000"/>
                    </a:srgbClr>
                  </a:outerShdw>
                </a:effectLst>
              </a:rPr>
              <a:t> Artificial Intelligence</a:t>
            </a:r>
            <a:r>
              <a:rPr lang="en-US" sz="4200" dirty="0">
                <a:ln w="18415" cmpd="sng">
                  <a:solidFill>
                    <a:srgbClr val="FFFFFF"/>
                  </a:solidFill>
                  <a:prstDash val="solid"/>
                </a:ln>
                <a:solidFill>
                  <a:srgbClr val="FFFFFF"/>
                </a:solidFill>
                <a:effectLst>
                  <a:outerShdw blurRad="63500" dir="3600000" algn="tl" rotWithShape="0">
                    <a:srgbClr val="000000">
                      <a:alpha val="70000"/>
                    </a:srgbClr>
                  </a:outerShdw>
                </a:effectLst>
              </a:rPr>
              <a:t> &amp; </a:t>
            </a:r>
          </a:p>
          <a:p>
            <a:pPr algn="ctr"/>
            <a:r>
              <a:rPr lang="en-US" sz="4200" dirty="0">
                <a:ln w="18415" cmpd="sng">
                  <a:solidFill>
                    <a:srgbClr val="FFFFFF"/>
                  </a:solidFill>
                  <a:prstDash val="solid"/>
                </a:ln>
                <a:solidFill>
                  <a:srgbClr val="FFFFFF"/>
                </a:solidFill>
                <a:effectLst>
                  <a:outerShdw blurRad="63500" dir="3600000" algn="tl" rotWithShape="0">
                    <a:srgbClr val="000000">
                      <a:alpha val="70000"/>
                    </a:srgbClr>
                  </a:outerShdw>
                </a:effectLst>
              </a:rPr>
              <a:t>Quantum Chemistry</a:t>
            </a:r>
            <a:endParaRPr lang="el-GR" sz="4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TextBox 8"/>
          <p:cNvSpPr txBox="1"/>
          <p:nvPr/>
        </p:nvSpPr>
        <p:spPr>
          <a:xfrm>
            <a:off x="179512" y="4222829"/>
            <a:ext cx="4190176" cy="646331"/>
          </a:xfrm>
          <a:prstGeom prst="rect">
            <a:avLst/>
          </a:prstGeom>
          <a:noFill/>
        </p:spPr>
        <p:txBody>
          <a:bodyPr wrap="square" rtlCol="0">
            <a:spAutoFit/>
          </a:bodyPr>
          <a:lstStyle/>
          <a:p>
            <a:pPr algn="ct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Thomas </a:t>
            </a: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Evangelidis</a:t>
            </a:r>
            <a:endParaRPr lang="cs-CZ"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127" t="18881" r="8399" b="20158"/>
          <a:stretch/>
        </p:blipFill>
        <p:spPr>
          <a:xfrm>
            <a:off x="2337702" y="6068581"/>
            <a:ext cx="1730242" cy="60077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550" t="13368" r="3898" b="11638"/>
          <a:stretch/>
        </p:blipFill>
        <p:spPr>
          <a:xfrm>
            <a:off x="4515952" y="6082500"/>
            <a:ext cx="1928256" cy="586860"/>
          </a:xfrm>
          <a:prstGeom prst="rect">
            <a:avLst/>
          </a:prstGeom>
        </p:spPr>
      </p:pic>
      <p:sp>
        <p:nvSpPr>
          <p:cNvPr id="3" name="Slide Number Placeholder 2"/>
          <p:cNvSpPr>
            <a:spLocks noGrp="1"/>
          </p:cNvSpPr>
          <p:nvPr>
            <p:ph type="sldNum" sz="quarter" idx="12"/>
          </p:nvPr>
        </p:nvSpPr>
        <p:spPr/>
        <p:txBody>
          <a:bodyPr/>
          <a:lstStyle/>
          <a:p>
            <a:fld id="{B4746845-6915-4E55-B1F8-B6FC8961506E}" type="slidenum">
              <a:rPr lang="cs-CZ" smtClean="0"/>
              <a:t>1</a:t>
            </a:fld>
            <a:endParaRPr lang="cs-CZ"/>
          </a:p>
        </p:txBody>
      </p:sp>
      <p:grpSp>
        <p:nvGrpSpPr>
          <p:cNvPr id="18" name="Group 17"/>
          <p:cNvGrpSpPr/>
          <p:nvPr/>
        </p:nvGrpSpPr>
        <p:grpSpPr>
          <a:xfrm>
            <a:off x="207083" y="4907242"/>
            <a:ext cx="4796965" cy="609990"/>
            <a:chOff x="207083" y="5195274"/>
            <a:chExt cx="4796965" cy="60999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083" y="5195274"/>
              <a:ext cx="680299" cy="609990"/>
            </a:xfrm>
            <a:prstGeom prst="rect">
              <a:avLst/>
            </a:prstGeom>
          </p:spPr>
        </p:pic>
        <p:sp>
          <p:nvSpPr>
            <p:cNvPr id="15" name="TextBox 14"/>
            <p:cNvSpPr txBox="1"/>
            <p:nvPr/>
          </p:nvSpPr>
          <p:spPr>
            <a:xfrm>
              <a:off x="813872" y="5301208"/>
              <a:ext cx="4190176" cy="369332"/>
            </a:xfrm>
            <a:prstGeom prst="rect">
              <a:avLst/>
            </a:prstGeom>
            <a:noFill/>
          </p:spPr>
          <p:txBody>
            <a:bodyPr wrap="square" rtlCol="0">
              <a:spAutoFit/>
            </a:bodyPr>
            <a:lstStyle/>
            <a:p>
              <a:pPr algn="ctr"/>
              <a:r>
                <a:rPr lang="en-US" b="1" dirty="0">
                  <a:solidFill>
                    <a:schemeClr val="bg1"/>
                  </a:solidFill>
                </a:rPr>
                <a:t>www.linkedin.com/in/thomasevangelidis</a:t>
              </a:r>
              <a:endParaRPr lang="cs-CZ" b="1"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grpSp>
      <p:grpSp>
        <p:nvGrpSpPr>
          <p:cNvPr id="7" name="Group 6"/>
          <p:cNvGrpSpPr/>
          <p:nvPr/>
        </p:nvGrpSpPr>
        <p:grpSpPr>
          <a:xfrm>
            <a:off x="338891" y="5532595"/>
            <a:ext cx="2072869" cy="416685"/>
            <a:chOff x="338891" y="5028539"/>
            <a:chExt cx="2072869" cy="416685"/>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891" y="5028539"/>
              <a:ext cx="416685" cy="416685"/>
            </a:xfrm>
            <a:prstGeom prst="rect">
              <a:avLst/>
            </a:prstGeom>
          </p:spPr>
        </p:pic>
        <p:sp>
          <p:nvSpPr>
            <p:cNvPr id="19" name="TextBox 18"/>
            <p:cNvSpPr txBox="1"/>
            <p:nvPr/>
          </p:nvSpPr>
          <p:spPr>
            <a:xfrm>
              <a:off x="741864" y="5075892"/>
              <a:ext cx="1669896" cy="369332"/>
            </a:xfrm>
            <a:prstGeom prst="rect">
              <a:avLst/>
            </a:prstGeom>
            <a:noFill/>
          </p:spPr>
          <p:txBody>
            <a:bodyPr wrap="square" rtlCol="0">
              <a:spAutoFit/>
            </a:bodyPr>
            <a:lstStyle/>
            <a:p>
              <a:pPr algn="ctr"/>
              <a:r>
                <a:rPr lang="en-US" b="1" dirty="0">
                  <a:solidFill>
                    <a:schemeClr val="bg1"/>
                  </a:solidFill>
                </a:rPr>
                <a:t>@</a:t>
              </a:r>
              <a:r>
                <a:rPr lang="en-US" b="1" dirty="0" err="1">
                  <a:solidFill>
                    <a:schemeClr val="bg1"/>
                  </a:solidFill>
                </a:rPr>
                <a:t>tevangelidis</a:t>
              </a:r>
              <a:endParaRPr lang="cs-CZ" b="1"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grpSp>
      <p:grpSp>
        <p:nvGrpSpPr>
          <p:cNvPr id="11" name="Group 10"/>
          <p:cNvGrpSpPr/>
          <p:nvPr/>
        </p:nvGrpSpPr>
        <p:grpSpPr>
          <a:xfrm>
            <a:off x="2454424" y="5494744"/>
            <a:ext cx="2549624" cy="454536"/>
            <a:chOff x="2454424" y="5494744"/>
            <a:chExt cx="2549624" cy="454536"/>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4424" y="5494744"/>
              <a:ext cx="454536" cy="454536"/>
            </a:xfrm>
            <a:prstGeom prst="rect">
              <a:avLst/>
            </a:prstGeom>
          </p:spPr>
        </p:pic>
        <p:sp>
          <p:nvSpPr>
            <p:cNvPr id="14" name="TextBox 13"/>
            <p:cNvSpPr txBox="1"/>
            <p:nvPr/>
          </p:nvSpPr>
          <p:spPr>
            <a:xfrm>
              <a:off x="2830096" y="5579948"/>
              <a:ext cx="2173952" cy="369332"/>
            </a:xfrm>
            <a:prstGeom prst="rect">
              <a:avLst/>
            </a:prstGeom>
            <a:noFill/>
          </p:spPr>
          <p:txBody>
            <a:bodyPr wrap="square" rtlCol="0">
              <a:spAutoFit/>
            </a:bodyPr>
            <a:lstStyle/>
            <a:p>
              <a:pPr algn="ctr"/>
              <a:r>
                <a:rPr lang="en-US" b="1" dirty="0">
                  <a:solidFill>
                    <a:schemeClr val="bg1"/>
                  </a:solidFill>
                </a:rPr>
                <a:t>github.com/</a:t>
              </a:r>
              <a:r>
                <a:rPr lang="en-US" b="1" dirty="0" err="1">
                  <a:solidFill>
                    <a:schemeClr val="bg1"/>
                  </a:solidFill>
                </a:rPr>
                <a:t>tevang</a:t>
              </a:r>
              <a:endParaRPr lang="cs-CZ" b="1"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gr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4048" y="5453782"/>
            <a:ext cx="495498" cy="495498"/>
          </a:xfrm>
          <a:prstGeom prst="rect">
            <a:avLst/>
          </a:prstGeom>
        </p:spPr>
      </p:pic>
      <p:sp>
        <p:nvSpPr>
          <p:cNvPr id="20" name="TextBox 19"/>
          <p:cNvSpPr txBox="1"/>
          <p:nvPr/>
        </p:nvSpPr>
        <p:spPr>
          <a:xfrm>
            <a:off x="5436096" y="5579948"/>
            <a:ext cx="2173952" cy="369332"/>
          </a:xfrm>
          <a:prstGeom prst="rect">
            <a:avLst/>
          </a:prstGeom>
          <a:noFill/>
        </p:spPr>
        <p:txBody>
          <a:bodyPr wrap="square" rtlCol="0">
            <a:spAutoFit/>
          </a:bodyPr>
          <a:lstStyle/>
          <a:p>
            <a:pPr algn="ctr"/>
            <a:r>
              <a:rPr lang="en-US" b="1" dirty="0">
                <a:solidFill>
                  <a:schemeClr val="bg1"/>
                </a:solidFill>
              </a:rPr>
              <a:t>tevang3@gmail.com</a:t>
            </a:r>
            <a:endParaRPr lang="cs-CZ" b="1"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1082669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040" y="44624"/>
            <a:ext cx="926648" cy="1047392"/>
          </a:xfrm>
          <a:prstGeom prst="rect">
            <a:avLst/>
          </a:prstGeom>
        </p:spPr>
      </p:pic>
      <p:sp>
        <p:nvSpPr>
          <p:cNvPr id="6" name="TextBox 5"/>
          <p:cNvSpPr txBox="1"/>
          <p:nvPr/>
        </p:nvSpPr>
        <p:spPr>
          <a:xfrm>
            <a:off x="1187624" y="160184"/>
            <a:ext cx="6336704" cy="892552"/>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cs-CZ"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D3R Grand Challenge 2017</a:t>
            </a:r>
          </a:p>
          <a:p>
            <a:pPr algn="ctr"/>
            <a:r>
              <a:rPr lang="cs-CZ"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27 participants, 303 submissions</a:t>
            </a:r>
          </a:p>
        </p:txBody>
      </p:sp>
      <p:grpSp>
        <p:nvGrpSpPr>
          <p:cNvPr id="18" name="Group 17"/>
          <p:cNvGrpSpPr/>
          <p:nvPr/>
        </p:nvGrpSpPr>
        <p:grpSpPr>
          <a:xfrm>
            <a:off x="248476" y="1484783"/>
            <a:ext cx="3963484" cy="3150239"/>
            <a:chOff x="176468" y="1484783"/>
            <a:chExt cx="3963484" cy="3150239"/>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1" r="43178"/>
            <a:stretch/>
          </p:blipFill>
          <p:spPr>
            <a:xfrm>
              <a:off x="176468" y="1484783"/>
              <a:ext cx="3963484" cy="3150239"/>
            </a:xfrm>
            <a:prstGeom prst="rect">
              <a:avLst/>
            </a:prstGeom>
          </p:spPr>
        </p:pic>
        <p:sp>
          <p:nvSpPr>
            <p:cNvPr id="11" name="Down Arrow 10"/>
            <p:cNvSpPr/>
            <p:nvPr/>
          </p:nvSpPr>
          <p:spPr>
            <a:xfrm rot="1964833">
              <a:off x="1045308" y="2081711"/>
              <a:ext cx="194093" cy="398061"/>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grpSp>
      <p:grpSp>
        <p:nvGrpSpPr>
          <p:cNvPr id="19" name="Group 18"/>
          <p:cNvGrpSpPr/>
          <p:nvPr/>
        </p:nvGrpSpPr>
        <p:grpSpPr>
          <a:xfrm>
            <a:off x="4583139" y="1484784"/>
            <a:ext cx="3949301" cy="3160146"/>
            <a:chOff x="4583139" y="1484542"/>
            <a:chExt cx="3949301" cy="3160146"/>
          </a:xfrm>
        </p:grpSpPr>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27" r="43241"/>
            <a:stretch/>
          </p:blipFill>
          <p:spPr>
            <a:xfrm>
              <a:off x="4583139" y="1484542"/>
              <a:ext cx="3949301" cy="3160146"/>
            </a:xfrm>
            <a:prstGeom prst="rect">
              <a:avLst/>
            </a:prstGeom>
          </p:spPr>
        </p:pic>
        <p:sp>
          <p:nvSpPr>
            <p:cNvPr id="12" name="Down Arrow 11"/>
            <p:cNvSpPr/>
            <p:nvPr/>
          </p:nvSpPr>
          <p:spPr>
            <a:xfrm rot="10800000">
              <a:off x="5148064" y="2598890"/>
              <a:ext cx="194093" cy="398061"/>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grpSp>
      <p:grpSp>
        <p:nvGrpSpPr>
          <p:cNvPr id="17" name="Group 16"/>
          <p:cNvGrpSpPr/>
          <p:nvPr/>
        </p:nvGrpSpPr>
        <p:grpSpPr>
          <a:xfrm>
            <a:off x="324432" y="4581128"/>
            <a:ext cx="3887528" cy="2187024"/>
            <a:chOff x="175964" y="4644688"/>
            <a:chExt cx="3887528" cy="2187024"/>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964" y="4644688"/>
              <a:ext cx="3887528" cy="2187024"/>
            </a:xfrm>
            <a:prstGeom prst="rect">
              <a:avLst/>
            </a:prstGeom>
          </p:spPr>
        </p:pic>
        <p:sp>
          <p:nvSpPr>
            <p:cNvPr id="13" name="Down Arrow 12"/>
            <p:cNvSpPr/>
            <p:nvPr/>
          </p:nvSpPr>
          <p:spPr>
            <a:xfrm rot="10800000">
              <a:off x="633491" y="5263187"/>
              <a:ext cx="194093" cy="398061"/>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sp>
          <p:nvSpPr>
            <p:cNvPr id="14" name="Down Arrow 13"/>
            <p:cNvSpPr/>
            <p:nvPr/>
          </p:nvSpPr>
          <p:spPr>
            <a:xfrm rot="3489472">
              <a:off x="662783" y="5937696"/>
              <a:ext cx="194093" cy="398061"/>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grpSp>
      <p:grpSp>
        <p:nvGrpSpPr>
          <p:cNvPr id="20" name="Group 19"/>
          <p:cNvGrpSpPr/>
          <p:nvPr/>
        </p:nvGrpSpPr>
        <p:grpSpPr>
          <a:xfrm>
            <a:off x="4703690" y="4635023"/>
            <a:ext cx="3972766" cy="2216374"/>
            <a:chOff x="4644008" y="4635023"/>
            <a:chExt cx="3972766" cy="2216374"/>
          </a:xfrm>
        </p:grpSpPr>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08" y="4635023"/>
              <a:ext cx="3972766" cy="2200842"/>
            </a:xfrm>
            <a:prstGeom prst="rect">
              <a:avLst/>
            </a:prstGeom>
          </p:spPr>
        </p:pic>
        <p:sp>
          <p:nvSpPr>
            <p:cNvPr id="15" name="Down Arrow 14"/>
            <p:cNvSpPr/>
            <p:nvPr/>
          </p:nvSpPr>
          <p:spPr>
            <a:xfrm rot="10800000">
              <a:off x="4809955" y="5263186"/>
              <a:ext cx="194093" cy="398061"/>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sp>
          <p:nvSpPr>
            <p:cNvPr id="16" name="Down Arrow 15"/>
            <p:cNvSpPr/>
            <p:nvPr/>
          </p:nvSpPr>
          <p:spPr>
            <a:xfrm rot="10800000">
              <a:off x="4809955" y="6453336"/>
              <a:ext cx="194093" cy="398061"/>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grpSp>
      <p:sp>
        <p:nvSpPr>
          <p:cNvPr id="2" name="Slide Number Placeholder 1"/>
          <p:cNvSpPr>
            <a:spLocks noGrp="1"/>
          </p:cNvSpPr>
          <p:nvPr>
            <p:ph type="sldNum" sz="quarter" idx="12"/>
          </p:nvPr>
        </p:nvSpPr>
        <p:spPr/>
        <p:txBody>
          <a:bodyPr/>
          <a:lstStyle/>
          <a:p>
            <a:fld id="{B4746845-6915-4E55-B1F8-B6FC8961506E}" type="slidenum">
              <a:rPr lang="cs-CZ" smtClean="0"/>
              <a:t>10</a:t>
            </a:fld>
            <a:endParaRPr lang="cs-CZ"/>
          </a:p>
        </p:txBody>
      </p:sp>
      <p:grpSp>
        <p:nvGrpSpPr>
          <p:cNvPr id="21" name="Group 20"/>
          <p:cNvGrpSpPr/>
          <p:nvPr/>
        </p:nvGrpSpPr>
        <p:grpSpPr>
          <a:xfrm>
            <a:off x="7173322" y="476672"/>
            <a:ext cx="1863174" cy="866928"/>
            <a:chOff x="6999876" y="456292"/>
            <a:chExt cx="1863174" cy="866928"/>
          </a:xfrm>
        </p:grpSpPr>
        <p:sp>
          <p:nvSpPr>
            <p:cNvPr id="22" name="Rectangle 21"/>
            <p:cNvSpPr/>
            <p:nvPr/>
          </p:nvSpPr>
          <p:spPr>
            <a:xfrm rot="2188609">
              <a:off x="6999876" y="456292"/>
              <a:ext cx="1863174" cy="866928"/>
            </a:xfrm>
            <a:prstGeom prst="rect">
              <a:avLst/>
            </a:prstGeom>
            <a:solidFill>
              <a:schemeClr val="bg1"/>
            </a:solidFill>
            <a:ln>
              <a:solidFill>
                <a:schemeClr val="bg1">
                  <a:lumMod val="75000"/>
                </a:schemeClr>
              </a:solidFill>
            </a:ln>
            <a:scene3d>
              <a:camera prst="orthographicFront"/>
              <a:lightRig rig="threePt" dir="t"/>
            </a:scene3d>
            <a:sp3d>
              <a:bevelT w="228600" h="2286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US"/>
            </a:p>
          </p:txBody>
        </p:sp>
        <p:sp>
          <p:nvSpPr>
            <p:cNvPr id="23" name="TextBox 22"/>
            <p:cNvSpPr txBox="1"/>
            <p:nvPr/>
          </p:nvSpPr>
          <p:spPr>
            <a:xfrm rot="2191103">
              <a:off x="7108992" y="499492"/>
              <a:ext cx="1678196" cy="707886"/>
            </a:xfrm>
            <a:prstGeom prst="rect">
              <a:avLst/>
            </a:prstGeom>
            <a:noFill/>
          </p:spPr>
          <p:txBody>
            <a:bodyPr wrap="square" rtlCol="0">
              <a:spAutoFit/>
            </a:bodyPr>
            <a:lstStyle/>
            <a:p>
              <a:r>
                <a:rPr lang="en-US" sz="2000" b="1" dirty="0">
                  <a:ln w="10541" cmpd="sng">
                    <a:solidFill>
                      <a:schemeClr val="accent1">
                        <a:shade val="88000"/>
                        <a:satMod val="110000"/>
                      </a:schemeClr>
                    </a:solidFill>
                    <a:prstDash val="solid"/>
                  </a:ln>
                  <a:solidFill>
                    <a:srgbClr val="FFFF00"/>
                  </a:solidFill>
                  <a:effectLst>
                    <a:glow rad="101600">
                      <a:schemeClr val="accent4">
                        <a:satMod val="175000"/>
                        <a:alpha val="40000"/>
                      </a:schemeClr>
                    </a:glow>
                  </a:effectLst>
                </a:rPr>
                <a:t>Official</a:t>
              </a:r>
            </a:p>
            <a:p>
              <a:r>
                <a:rPr lang="en-US" sz="2000" b="1" dirty="0">
                  <a:ln w="10541" cmpd="sng">
                    <a:solidFill>
                      <a:schemeClr val="accent1">
                        <a:shade val="88000"/>
                        <a:satMod val="110000"/>
                      </a:schemeClr>
                    </a:solidFill>
                    <a:prstDash val="solid"/>
                  </a:ln>
                  <a:solidFill>
                    <a:srgbClr val="FFFF00"/>
                  </a:solidFill>
                  <a:effectLst>
                    <a:glow rad="101600">
                      <a:schemeClr val="accent4">
                        <a:satMod val="175000"/>
                        <a:alpha val="40000"/>
                      </a:schemeClr>
                    </a:glow>
                  </a:effectLst>
                </a:rPr>
                <a:t>Participation</a:t>
              </a:r>
            </a:p>
          </p:txBody>
        </p:sp>
      </p:grpSp>
    </p:spTree>
    <p:extLst>
      <p:ext uri="{BB962C8B-B14F-4D97-AF65-F5344CB8AC3E}">
        <p14:creationId xmlns:p14="http://schemas.microsoft.com/office/powerpoint/2010/main" val="39930258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7544" y="-27384"/>
            <a:ext cx="6264696" cy="975593"/>
            <a:chOff x="467544" y="-27384"/>
            <a:chExt cx="6264696" cy="975593"/>
          </a:xfrm>
        </p:grpSpPr>
        <p:sp>
          <p:nvSpPr>
            <p:cNvPr id="6" name="TextBox 5"/>
            <p:cNvSpPr txBox="1"/>
            <p:nvPr/>
          </p:nvSpPr>
          <p:spPr>
            <a:xfrm>
              <a:off x="1187624" y="-27384"/>
              <a:ext cx="5544616" cy="615553"/>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cs-CZ"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D3R G</a:t>
              </a:r>
              <a:r>
                <a:rPr lang="en-US"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rand </a:t>
              </a:r>
              <a:r>
                <a:rPr lang="cs-CZ"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C</a:t>
              </a:r>
              <a:r>
                <a:rPr lang="en-US" sz="3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hallenge</a:t>
              </a:r>
              <a:r>
                <a:rPr lang="en-US"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 3</a:t>
              </a:r>
              <a:r>
                <a:rPr lang="cs-CZ"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 2017</a:t>
              </a:r>
              <a:endParaRPr lang="en-US"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2105"/>
              <a:ext cx="828189" cy="936104"/>
            </a:xfrm>
            <a:prstGeom prst="rect">
              <a:avLst/>
            </a:prstGeom>
          </p:spPr>
        </p:pic>
      </p:grpSp>
      <p:sp>
        <p:nvSpPr>
          <p:cNvPr id="11" name="Slide Number Placeholder 10"/>
          <p:cNvSpPr>
            <a:spLocks noGrp="1"/>
          </p:cNvSpPr>
          <p:nvPr>
            <p:ph type="sldNum" sz="quarter" idx="12"/>
          </p:nvPr>
        </p:nvSpPr>
        <p:spPr/>
        <p:txBody>
          <a:bodyPr/>
          <a:lstStyle/>
          <a:p>
            <a:fld id="{B4746845-6915-4E55-B1F8-B6FC8961506E}" type="slidenum">
              <a:rPr lang="cs-CZ" smtClean="0"/>
              <a:t>11</a:t>
            </a:fld>
            <a:endParaRPr lang="cs-CZ"/>
          </a:p>
        </p:txBody>
      </p:sp>
      <p:grpSp>
        <p:nvGrpSpPr>
          <p:cNvPr id="20" name="Group 19"/>
          <p:cNvGrpSpPr/>
          <p:nvPr/>
        </p:nvGrpSpPr>
        <p:grpSpPr>
          <a:xfrm>
            <a:off x="0" y="836712"/>
            <a:ext cx="9144000" cy="2765921"/>
            <a:chOff x="0" y="2319263"/>
            <a:chExt cx="9144000" cy="2765921"/>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21379"/>
              <a:ext cx="9144000" cy="2263805"/>
            </a:xfrm>
            <a:prstGeom prst="rect">
              <a:avLst/>
            </a:prstGeom>
          </p:spPr>
        </p:pic>
        <p:sp>
          <p:nvSpPr>
            <p:cNvPr id="3" name="TextBox 2"/>
            <p:cNvSpPr txBox="1"/>
            <p:nvPr/>
          </p:nvSpPr>
          <p:spPr>
            <a:xfrm>
              <a:off x="683568" y="2319263"/>
              <a:ext cx="2088232" cy="461665"/>
            </a:xfrm>
            <a:prstGeom prst="rect">
              <a:avLst/>
            </a:prstGeom>
            <a:noFill/>
          </p:spPr>
          <p:txBody>
            <a:bodyPr wrap="square" rtlCol="0">
              <a:spAutoFit/>
            </a:bodyPr>
            <a:lstStyle/>
            <a:p>
              <a:r>
                <a:rPr lang="en-US" sz="2400" b="1" dirty="0">
                  <a:solidFill>
                    <a:srgbClr val="1E10D2"/>
                  </a:solidFill>
                </a:rPr>
                <a:t>1</a:t>
              </a:r>
              <a:r>
                <a:rPr lang="en-US" sz="2400" b="1" baseline="30000" dirty="0">
                  <a:solidFill>
                    <a:srgbClr val="1E10D2"/>
                  </a:solidFill>
                </a:rPr>
                <a:t>st</a:t>
              </a:r>
              <a:r>
                <a:rPr lang="en-US" sz="2400" b="1" dirty="0">
                  <a:solidFill>
                    <a:srgbClr val="1E10D2"/>
                  </a:solidFill>
                </a:rPr>
                <a:t> position</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467544" y="3356992"/>
              <a:ext cx="380042" cy="36004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536" y="2451745"/>
              <a:ext cx="257175" cy="257175"/>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1383646" y="3501008"/>
              <a:ext cx="380042" cy="360040"/>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2319750" y="3645024"/>
              <a:ext cx="380042" cy="360040"/>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3327862" y="3861048"/>
              <a:ext cx="380042" cy="360040"/>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4479990" y="4005064"/>
              <a:ext cx="380042" cy="360040"/>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5632118" y="4149080"/>
              <a:ext cx="380042" cy="360040"/>
            </a:xfrm>
            <a:prstGeom prst="rect">
              <a:avLst/>
            </a:prstGeom>
          </p:spPr>
        </p:pic>
      </p:grpSp>
      <p:grpSp>
        <p:nvGrpSpPr>
          <p:cNvPr id="16" name="Group 15"/>
          <p:cNvGrpSpPr/>
          <p:nvPr/>
        </p:nvGrpSpPr>
        <p:grpSpPr>
          <a:xfrm>
            <a:off x="7173322" y="476672"/>
            <a:ext cx="1863174" cy="866928"/>
            <a:chOff x="6999876" y="456292"/>
            <a:chExt cx="1863174" cy="866928"/>
          </a:xfrm>
        </p:grpSpPr>
        <p:sp>
          <p:nvSpPr>
            <p:cNvPr id="10" name="Rectangle 9"/>
            <p:cNvSpPr/>
            <p:nvPr/>
          </p:nvSpPr>
          <p:spPr>
            <a:xfrm rot="2188609">
              <a:off x="6999876" y="456292"/>
              <a:ext cx="1863174" cy="866928"/>
            </a:xfrm>
            <a:prstGeom prst="rect">
              <a:avLst/>
            </a:prstGeom>
            <a:solidFill>
              <a:schemeClr val="bg1"/>
            </a:solidFill>
            <a:ln>
              <a:solidFill>
                <a:schemeClr val="bg1">
                  <a:lumMod val="75000"/>
                </a:schemeClr>
              </a:solidFill>
            </a:ln>
            <a:scene3d>
              <a:camera prst="orthographicFront"/>
              <a:lightRig rig="threePt" dir="t"/>
            </a:scene3d>
            <a:sp3d>
              <a:bevelT w="228600" h="2286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US"/>
            </a:p>
          </p:txBody>
        </p:sp>
        <p:sp>
          <p:nvSpPr>
            <p:cNvPr id="7" name="TextBox 6"/>
            <p:cNvSpPr txBox="1"/>
            <p:nvPr/>
          </p:nvSpPr>
          <p:spPr>
            <a:xfrm rot="2191103">
              <a:off x="7108992" y="499492"/>
              <a:ext cx="1678196" cy="707886"/>
            </a:xfrm>
            <a:prstGeom prst="rect">
              <a:avLst/>
            </a:prstGeom>
            <a:noFill/>
          </p:spPr>
          <p:txBody>
            <a:bodyPr wrap="square" rtlCol="0">
              <a:spAutoFit/>
            </a:bodyPr>
            <a:lstStyle/>
            <a:p>
              <a:r>
                <a:rPr lang="en-US" sz="2000" b="1" dirty="0">
                  <a:ln w="10541" cmpd="sng">
                    <a:solidFill>
                      <a:schemeClr val="accent1">
                        <a:shade val="88000"/>
                        <a:satMod val="110000"/>
                      </a:schemeClr>
                    </a:solidFill>
                    <a:prstDash val="solid"/>
                  </a:ln>
                  <a:solidFill>
                    <a:srgbClr val="C333BC"/>
                  </a:solidFill>
                  <a:effectLst>
                    <a:glow rad="101600">
                      <a:schemeClr val="accent4">
                        <a:satMod val="175000"/>
                        <a:alpha val="40000"/>
                      </a:schemeClr>
                    </a:glow>
                  </a:effectLst>
                </a:rPr>
                <a:t>Retrospective </a:t>
              </a:r>
            </a:p>
            <a:p>
              <a:r>
                <a:rPr lang="en-US" sz="2000" b="1" dirty="0">
                  <a:ln w="10541" cmpd="sng">
                    <a:solidFill>
                      <a:schemeClr val="accent1">
                        <a:shade val="88000"/>
                        <a:satMod val="110000"/>
                      </a:schemeClr>
                    </a:solidFill>
                    <a:prstDash val="solid"/>
                  </a:ln>
                  <a:solidFill>
                    <a:srgbClr val="C333BC"/>
                  </a:solidFill>
                  <a:effectLst>
                    <a:glow rad="101600">
                      <a:schemeClr val="accent4">
                        <a:satMod val="175000"/>
                        <a:alpha val="40000"/>
                      </a:schemeClr>
                    </a:glow>
                  </a:effectLst>
                </a:rPr>
                <a:t>Evaluation</a:t>
              </a:r>
            </a:p>
          </p:txBody>
        </p:sp>
      </p:grpSp>
      <p:sp>
        <p:nvSpPr>
          <p:cNvPr id="21" name="Rectangle 20"/>
          <p:cNvSpPr/>
          <p:nvPr/>
        </p:nvSpPr>
        <p:spPr>
          <a:xfrm>
            <a:off x="2166088" y="674112"/>
            <a:ext cx="5142216" cy="738664"/>
          </a:xfrm>
          <a:prstGeom prst="rect">
            <a:avLst/>
          </a:prstGeom>
        </p:spPr>
        <p:txBody>
          <a:bodyPr wrap="square">
            <a:spAutoFit/>
          </a:bodyPr>
          <a:lstStyle/>
          <a:p>
            <a:pPr algn="ctr"/>
            <a:r>
              <a:rPr lang="en-US" sz="2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CatS</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 dataset</a:t>
            </a:r>
          </a:p>
          <a:p>
            <a:pPr algn="ct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(136 test compounds , 2223 training compounds)</a:t>
            </a:r>
            <a:endParaRPr lang="cs-CZ"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11" y="3789040"/>
            <a:ext cx="9058428" cy="3024335"/>
          </a:xfrm>
          <a:prstGeom prst="rect">
            <a:avLst/>
          </a:prstGeom>
        </p:spPr>
      </p:pic>
      <p:sp>
        <p:nvSpPr>
          <p:cNvPr id="23" name="Rectangle 22"/>
          <p:cNvSpPr/>
          <p:nvPr/>
        </p:nvSpPr>
        <p:spPr>
          <a:xfrm>
            <a:off x="2166088" y="3626440"/>
            <a:ext cx="5142216" cy="738664"/>
          </a:xfrm>
          <a:prstGeom prst="rect">
            <a:avLst/>
          </a:prstGeom>
        </p:spPr>
        <p:txBody>
          <a:bodyPr wrap="square">
            <a:spAutoFit/>
          </a:bodyPr>
          <a:lstStyle/>
          <a:p>
            <a:pPr algn="ct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P38-</a:t>
            </a:r>
            <a:r>
              <a:rPr lang="el-GR"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α</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 dataset</a:t>
            </a:r>
          </a:p>
          <a:p>
            <a:pPr algn="ct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(31 test compounds , 4855 training compounds)</a:t>
            </a:r>
            <a:endParaRPr lang="cs-CZ"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p:txBody>
      </p:sp>
      <p:sp>
        <p:nvSpPr>
          <p:cNvPr id="24" name="TextBox 23"/>
          <p:cNvSpPr txBox="1"/>
          <p:nvPr/>
        </p:nvSpPr>
        <p:spPr>
          <a:xfrm>
            <a:off x="683568" y="3573016"/>
            <a:ext cx="2088232" cy="461665"/>
          </a:xfrm>
          <a:prstGeom prst="rect">
            <a:avLst/>
          </a:prstGeom>
          <a:noFill/>
        </p:spPr>
        <p:txBody>
          <a:bodyPr wrap="square" rtlCol="0">
            <a:spAutoFit/>
          </a:bodyPr>
          <a:lstStyle/>
          <a:p>
            <a:r>
              <a:rPr lang="en-US" sz="2400" b="1" dirty="0">
                <a:solidFill>
                  <a:srgbClr val="1E10D2"/>
                </a:solidFill>
              </a:rPr>
              <a:t>1</a:t>
            </a:r>
            <a:r>
              <a:rPr lang="en-US" sz="2400" b="1" baseline="30000" dirty="0">
                <a:solidFill>
                  <a:srgbClr val="1E10D2"/>
                </a:solidFill>
              </a:rPr>
              <a:t>st</a:t>
            </a:r>
            <a:r>
              <a:rPr lang="en-US" sz="2400" b="1" dirty="0">
                <a:solidFill>
                  <a:srgbClr val="1E10D2"/>
                </a:solidFill>
              </a:rPr>
              <a:t> position</a:t>
            </a: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536" y="3705498"/>
            <a:ext cx="257175" cy="257175"/>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7704" y="5692105"/>
            <a:ext cx="257175" cy="257175"/>
          </a:xfrm>
          <a:prstGeom prst="rect">
            <a:avLst/>
          </a:prstGeom>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467544" y="5373216"/>
            <a:ext cx="380042" cy="360040"/>
          </a:xfrm>
          <a:prstGeom prst="rect">
            <a:avLst/>
          </a:prstGeom>
        </p:spPr>
      </p:pic>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1187624" y="5517232"/>
            <a:ext cx="380042" cy="36004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0929" y="6165304"/>
            <a:ext cx="257175" cy="257175"/>
          </a:xfrm>
          <a:prstGeom prst="rect">
            <a:avLst/>
          </a:prstGeom>
        </p:spPr>
      </p:pic>
      <p:pic>
        <p:nvPicPr>
          <p:cNvPr id="31" name="Picture 30"/>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2391758" y="5805264"/>
            <a:ext cx="380042" cy="360040"/>
          </a:xfrm>
          <a:prstGeom prst="rect">
            <a:avLst/>
          </a:prstGeom>
        </p:spPr>
      </p:pic>
      <p:pic>
        <p:nvPicPr>
          <p:cNvPr id="33" name="Picture 32"/>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3183846" y="5949280"/>
            <a:ext cx="380042" cy="360040"/>
          </a:xfrm>
          <a:prstGeom prst="rect">
            <a:avLst/>
          </a:prstGeom>
        </p:spPr>
      </p:pic>
      <p:pic>
        <p:nvPicPr>
          <p:cNvPr id="34" name="Picture 33"/>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4191958" y="6021288"/>
            <a:ext cx="380042" cy="360040"/>
          </a:xfrm>
          <a:prstGeom prst="rect">
            <a:avLst/>
          </a:prstGeom>
        </p:spPr>
      </p:pic>
      <p:pic>
        <p:nvPicPr>
          <p:cNvPr id="35" name="Picture 34"/>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6064166" y="6165304"/>
            <a:ext cx="380042" cy="360040"/>
          </a:xfrm>
          <a:prstGeom prst="rect">
            <a:avLst/>
          </a:prstGeom>
        </p:spPr>
      </p:pic>
      <p:pic>
        <p:nvPicPr>
          <p:cNvPr id="36" name="Picture 35"/>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7144286" y="6165304"/>
            <a:ext cx="380042" cy="360040"/>
          </a:xfrm>
          <a:prstGeom prst="rect">
            <a:avLst/>
          </a:prstGeom>
        </p:spPr>
      </p:pic>
    </p:spTree>
    <p:extLst>
      <p:ext uri="{BB962C8B-B14F-4D97-AF65-F5344CB8AC3E}">
        <p14:creationId xmlns:p14="http://schemas.microsoft.com/office/powerpoint/2010/main" val="40201292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67544" y="-27384"/>
            <a:ext cx="6264696" cy="975593"/>
            <a:chOff x="467544" y="-27384"/>
            <a:chExt cx="6264696" cy="975593"/>
          </a:xfrm>
        </p:grpSpPr>
        <p:sp>
          <p:nvSpPr>
            <p:cNvPr id="6" name="TextBox 5"/>
            <p:cNvSpPr txBox="1"/>
            <p:nvPr/>
          </p:nvSpPr>
          <p:spPr>
            <a:xfrm>
              <a:off x="1187624" y="-27384"/>
              <a:ext cx="5544616" cy="615553"/>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cs-CZ"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D3R G</a:t>
              </a:r>
              <a:r>
                <a:rPr lang="en-US"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rand </a:t>
              </a:r>
              <a:r>
                <a:rPr lang="cs-CZ"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C</a:t>
              </a:r>
              <a:r>
                <a:rPr lang="en-US" sz="3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hallenge</a:t>
              </a:r>
              <a:r>
                <a:rPr lang="en-US"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 3</a:t>
              </a:r>
              <a:r>
                <a:rPr lang="cs-CZ"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 2017</a:t>
              </a:r>
              <a:endParaRPr lang="en-US"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2105"/>
              <a:ext cx="828189" cy="936104"/>
            </a:xfrm>
            <a:prstGeom prst="rect">
              <a:avLst/>
            </a:prstGeom>
          </p:spPr>
        </p:pic>
      </p:grpSp>
      <p:sp>
        <p:nvSpPr>
          <p:cNvPr id="11" name="Slide Number Placeholder 10"/>
          <p:cNvSpPr>
            <a:spLocks noGrp="1"/>
          </p:cNvSpPr>
          <p:nvPr>
            <p:ph type="sldNum" sz="quarter" idx="12"/>
          </p:nvPr>
        </p:nvSpPr>
        <p:spPr/>
        <p:txBody>
          <a:bodyPr/>
          <a:lstStyle/>
          <a:p>
            <a:fld id="{B4746845-6915-4E55-B1F8-B6FC8961506E}" type="slidenum">
              <a:rPr lang="cs-CZ" smtClean="0"/>
              <a:t>12</a:t>
            </a:fld>
            <a:endParaRPr lang="cs-CZ"/>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67" y="1813267"/>
            <a:ext cx="8939866" cy="2263804"/>
          </a:xfrm>
          <a:prstGeom prst="rect">
            <a:avLst/>
          </a:prstGeom>
        </p:spPr>
      </p:pic>
      <p:sp>
        <p:nvSpPr>
          <p:cNvPr id="3" name="TextBox 2"/>
          <p:cNvSpPr txBox="1"/>
          <p:nvPr/>
        </p:nvSpPr>
        <p:spPr>
          <a:xfrm>
            <a:off x="755576" y="1383159"/>
            <a:ext cx="2088232" cy="461665"/>
          </a:xfrm>
          <a:prstGeom prst="rect">
            <a:avLst/>
          </a:prstGeom>
          <a:noFill/>
        </p:spPr>
        <p:txBody>
          <a:bodyPr wrap="square" rtlCol="0">
            <a:spAutoFit/>
          </a:bodyPr>
          <a:lstStyle/>
          <a:p>
            <a:r>
              <a:rPr lang="en-US" sz="2400" b="1" dirty="0">
                <a:solidFill>
                  <a:srgbClr val="1E10D2"/>
                </a:solidFill>
              </a:rPr>
              <a:t>1</a:t>
            </a:r>
            <a:r>
              <a:rPr lang="en-US" sz="2400" b="1" baseline="30000" dirty="0">
                <a:solidFill>
                  <a:srgbClr val="1E10D2"/>
                </a:solidFill>
              </a:rPr>
              <a:t>st</a:t>
            </a:r>
            <a:r>
              <a:rPr lang="en-US" sz="2400" b="1" dirty="0">
                <a:solidFill>
                  <a:srgbClr val="1E10D2"/>
                </a:solidFill>
              </a:rPr>
              <a:t> position</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611560" y="2463279"/>
            <a:ext cx="380042" cy="36004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44" y="1515641"/>
            <a:ext cx="257175" cy="257175"/>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1403648" y="2679303"/>
            <a:ext cx="380042" cy="360040"/>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2319750" y="2823319"/>
            <a:ext cx="380042" cy="360040"/>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3275856" y="2895327"/>
            <a:ext cx="380042" cy="360040"/>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4499992" y="3039343"/>
            <a:ext cx="380042" cy="360040"/>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5776134" y="3153742"/>
            <a:ext cx="380042" cy="360040"/>
          </a:xfrm>
          <a:prstGeom prst="rect">
            <a:avLst/>
          </a:prstGeom>
        </p:spPr>
      </p:pic>
      <p:grpSp>
        <p:nvGrpSpPr>
          <p:cNvPr id="16" name="Group 15"/>
          <p:cNvGrpSpPr/>
          <p:nvPr/>
        </p:nvGrpSpPr>
        <p:grpSpPr>
          <a:xfrm>
            <a:off x="7173322" y="476672"/>
            <a:ext cx="1863174" cy="866928"/>
            <a:chOff x="6999876" y="456292"/>
            <a:chExt cx="1863174" cy="866928"/>
          </a:xfrm>
        </p:grpSpPr>
        <p:sp>
          <p:nvSpPr>
            <p:cNvPr id="10" name="Rectangle 9"/>
            <p:cNvSpPr/>
            <p:nvPr/>
          </p:nvSpPr>
          <p:spPr>
            <a:xfrm rot="2188609">
              <a:off x="6999876" y="456292"/>
              <a:ext cx="1863174" cy="866928"/>
            </a:xfrm>
            <a:prstGeom prst="rect">
              <a:avLst/>
            </a:prstGeom>
            <a:solidFill>
              <a:schemeClr val="bg1"/>
            </a:solidFill>
            <a:ln>
              <a:solidFill>
                <a:schemeClr val="bg1">
                  <a:lumMod val="75000"/>
                </a:schemeClr>
              </a:solidFill>
            </a:ln>
            <a:scene3d>
              <a:camera prst="orthographicFront"/>
              <a:lightRig rig="threePt" dir="t"/>
            </a:scene3d>
            <a:sp3d>
              <a:bevelT w="228600" h="2286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US"/>
            </a:p>
          </p:txBody>
        </p:sp>
        <p:sp>
          <p:nvSpPr>
            <p:cNvPr id="7" name="TextBox 6"/>
            <p:cNvSpPr txBox="1"/>
            <p:nvPr/>
          </p:nvSpPr>
          <p:spPr>
            <a:xfrm rot="2191103">
              <a:off x="7108992" y="499492"/>
              <a:ext cx="1678196" cy="707886"/>
            </a:xfrm>
            <a:prstGeom prst="rect">
              <a:avLst/>
            </a:prstGeom>
            <a:noFill/>
          </p:spPr>
          <p:txBody>
            <a:bodyPr wrap="square" rtlCol="0">
              <a:spAutoFit/>
            </a:bodyPr>
            <a:lstStyle/>
            <a:p>
              <a:r>
                <a:rPr lang="en-US" sz="2000" b="1" dirty="0">
                  <a:ln w="10541" cmpd="sng">
                    <a:solidFill>
                      <a:schemeClr val="accent1">
                        <a:shade val="88000"/>
                        <a:satMod val="110000"/>
                      </a:schemeClr>
                    </a:solidFill>
                    <a:prstDash val="solid"/>
                  </a:ln>
                  <a:solidFill>
                    <a:srgbClr val="C333BC"/>
                  </a:solidFill>
                  <a:effectLst>
                    <a:glow rad="101600">
                      <a:schemeClr val="accent4">
                        <a:satMod val="175000"/>
                        <a:alpha val="40000"/>
                      </a:schemeClr>
                    </a:glow>
                  </a:effectLst>
                </a:rPr>
                <a:t>Retrospective </a:t>
              </a:r>
            </a:p>
            <a:p>
              <a:r>
                <a:rPr lang="en-US" sz="2000" b="1" dirty="0">
                  <a:ln w="10541" cmpd="sng">
                    <a:solidFill>
                      <a:schemeClr val="accent1">
                        <a:shade val="88000"/>
                        <a:satMod val="110000"/>
                      </a:schemeClr>
                    </a:solidFill>
                    <a:prstDash val="solid"/>
                  </a:ln>
                  <a:solidFill>
                    <a:srgbClr val="C333BC"/>
                  </a:solidFill>
                  <a:effectLst>
                    <a:glow rad="101600">
                      <a:schemeClr val="accent4">
                        <a:satMod val="175000"/>
                        <a:alpha val="40000"/>
                      </a:schemeClr>
                    </a:glow>
                  </a:effectLst>
                </a:rPr>
                <a:t>Evaluation</a:t>
              </a:r>
            </a:p>
          </p:txBody>
        </p:sp>
      </p:grpSp>
      <p:sp>
        <p:nvSpPr>
          <p:cNvPr id="21" name="Rectangle 20"/>
          <p:cNvSpPr/>
          <p:nvPr/>
        </p:nvSpPr>
        <p:spPr>
          <a:xfrm>
            <a:off x="2166088" y="674112"/>
            <a:ext cx="5142216" cy="738664"/>
          </a:xfrm>
          <a:prstGeom prst="rect">
            <a:avLst/>
          </a:prstGeom>
        </p:spPr>
        <p:txBody>
          <a:bodyPr wrap="square">
            <a:spAutoFit/>
          </a:bodyPr>
          <a:lstStyle/>
          <a:p>
            <a:pPr algn="ct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VEGFR2 dataset</a:t>
            </a:r>
          </a:p>
          <a:p>
            <a:pPr algn="ctr"/>
            <a:r>
              <a:rPr lang="en-US"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(43 test </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compounds </a:t>
            </a:r>
            <a:r>
              <a:rPr lang="en-US"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 8260training </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compounds)</a:t>
            </a:r>
            <a:endParaRPr lang="cs-CZ"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p:txBody>
      </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4465" y="2638152"/>
            <a:ext cx="257175" cy="257175"/>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6553" y="2782168"/>
            <a:ext cx="257175" cy="257175"/>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4665" y="2934568"/>
            <a:ext cx="257175" cy="257175"/>
          </a:xfrm>
          <a:prstGeom prst="rect">
            <a:avLst/>
          </a:prstGeom>
        </p:spPr>
      </p:pic>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7360310" y="3306142"/>
            <a:ext cx="380042" cy="360040"/>
          </a:xfrm>
          <a:prstGeom prst="rect">
            <a:avLst/>
          </a:prstGeom>
        </p:spPr>
      </p:pic>
    </p:spTree>
    <p:extLst>
      <p:ext uri="{BB962C8B-B14F-4D97-AF65-F5344CB8AC3E}">
        <p14:creationId xmlns:p14="http://schemas.microsoft.com/office/powerpoint/2010/main" val="29099852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8656"/>
            <a:ext cx="9144000" cy="3040584"/>
          </a:xfrm>
          <a:prstGeom prst="rect">
            <a:avLst/>
          </a:prstGeom>
        </p:spPr>
      </p:pic>
      <p:sp>
        <p:nvSpPr>
          <p:cNvPr id="11" name="TextBox 10"/>
          <p:cNvSpPr txBox="1"/>
          <p:nvPr/>
        </p:nvSpPr>
        <p:spPr>
          <a:xfrm>
            <a:off x="482972" y="188640"/>
            <a:ext cx="6465292" cy="615553"/>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cs-CZ"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D3R G</a:t>
            </a:r>
            <a:r>
              <a:rPr lang="en-US"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rand </a:t>
            </a:r>
            <a:r>
              <a:rPr lang="cs-CZ"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C</a:t>
            </a:r>
            <a:r>
              <a:rPr lang="en-US" sz="3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hallenge</a:t>
            </a:r>
            <a:r>
              <a:rPr lang="en-US"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 2</a:t>
            </a:r>
            <a:r>
              <a:rPr lang="cs-CZ"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 2016</a:t>
            </a:r>
            <a:endParaRPr lang="en-US"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427" y="44624"/>
            <a:ext cx="828189" cy="936104"/>
          </a:xfrm>
          <a:prstGeom prst="rect">
            <a:avLst/>
          </a:prstGeom>
        </p:spPr>
      </p:pic>
      <p:sp>
        <p:nvSpPr>
          <p:cNvPr id="2" name="Slide Number Placeholder 1"/>
          <p:cNvSpPr>
            <a:spLocks noGrp="1"/>
          </p:cNvSpPr>
          <p:nvPr>
            <p:ph type="sldNum" sz="quarter" idx="12"/>
          </p:nvPr>
        </p:nvSpPr>
        <p:spPr/>
        <p:txBody>
          <a:bodyPr/>
          <a:lstStyle/>
          <a:p>
            <a:fld id="{B4746845-6915-4E55-B1F8-B6FC8961506E}" type="slidenum">
              <a:rPr lang="cs-CZ" smtClean="0"/>
              <a:t>13</a:t>
            </a:fld>
            <a:endParaRPr lang="cs-CZ"/>
          </a:p>
        </p:txBody>
      </p:sp>
      <p:sp>
        <p:nvSpPr>
          <p:cNvPr id="8" name="TextBox 7"/>
          <p:cNvSpPr txBox="1"/>
          <p:nvPr/>
        </p:nvSpPr>
        <p:spPr>
          <a:xfrm>
            <a:off x="755576" y="2031231"/>
            <a:ext cx="2088232" cy="461665"/>
          </a:xfrm>
          <a:prstGeom prst="rect">
            <a:avLst/>
          </a:prstGeom>
          <a:noFill/>
        </p:spPr>
        <p:txBody>
          <a:bodyPr wrap="square" rtlCol="0">
            <a:spAutoFit/>
          </a:bodyPr>
          <a:lstStyle/>
          <a:p>
            <a:r>
              <a:rPr lang="en-US" sz="2400" b="1" dirty="0">
                <a:solidFill>
                  <a:srgbClr val="1E10D2"/>
                </a:solidFill>
              </a:rPr>
              <a:t>1</a:t>
            </a:r>
            <a:r>
              <a:rPr lang="en-US" sz="2400" b="1" baseline="30000" dirty="0">
                <a:solidFill>
                  <a:srgbClr val="1E10D2"/>
                </a:solidFill>
              </a:rPr>
              <a:t>st</a:t>
            </a:r>
            <a:r>
              <a:rPr lang="en-US" sz="2400" b="1" dirty="0">
                <a:solidFill>
                  <a:srgbClr val="1E10D2"/>
                </a:solidFill>
              </a:rPr>
              <a:t> position</a:t>
            </a: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683568" y="3212976"/>
            <a:ext cx="380042" cy="36004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2497" y="3429000"/>
            <a:ext cx="257175" cy="257175"/>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385" y="2348880"/>
            <a:ext cx="257175" cy="257175"/>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1979712" y="3501008"/>
            <a:ext cx="380042" cy="36004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3808" y="3675881"/>
            <a:ext cx="257175" cy="257175"/>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3543886" y="3789040"/>
            <a:ext cx="380042" cy="360040"/>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9556" r="10183" b="23962"/>
          <a:stretch/>
        </p:blipFill>
        <p:spPr>
          <a:xfrm>
            <a:off x="4499992" y="3933056"/>
            <a:ext cx="380042" cy="360040"/>
          </a:xfrm>
          <a:prstGeom prst="rect">
            <a:avLst/>
          </a:prstGeom>
        </p:spPr>
      </p:pic>
      <p:grpSp>
        <p:nvGrpSpPr>
          <p:cNvPr id="15" name="Group 14"/>
          <p:cNvGrpSpPr/>
          <p:nvPr/>
        </p:nvGrpSpPr>
        <p:grpSpPr>
          <a:xfrm>
            <a:off x="7173322" y="476672"/>
            <a:ext cx="1863174" cy="866928"/>
            <a:chOff x="6999876" y="456292"/>
            <a:chExt cx="1863174" cy="866928"/>
          </a:xfrm>
        </p:grpSpPr>
        <p:sp>
          <p:nvSpPr>
            <p:cNvPr id="20" name="Rectangle 19"/>
            <p:cNvSpPr/>
            <p:nvPr/>
          </p:nvSpPr>
          <p:spPr>
            <a:xfrm rot="2188609">
              <a:off x="6999876" y="456292"/>
              <a:ext cx="1863174" cy="866928"/>
            </a:xfrm>
            <a:prstGeom prst="rect">
              <a:avLst/>
            </a:prstGeom>
            <a:solidFill>
              <a:schemeClr val="bg1"/>
            </a:solidFill>
            <a:ln>
              <a:solidFill>
                <a:schemeClr val="bg1">
                  <a:lumMod val="75000"/>
                </a:schemeClr>
              </a:solidFill>
            </a:ln>
            <a:scene3d>
              <a:camera prst="orthographicFront"/>
              <a:lightRig rig="threePt" dir="t"/>
            </a:scene3d>
            <a:sp3d>
              <a:bevelT w="228600" h="2286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US"/>
            </a:p>
          </p:txBody>
        </p:sp>
        <p:sp>
          <p:nvSpPr>
            <p:cNvPr id="21" name="TextBox 20"/>
            <p:cNvSpPr txBox="1"/>
            <p:nvPr/>
          </p:nvSpPr>
          <p:spPr>
            <a:xfrm rot="2191103">
              <a:off x="7108992" y="499492"/>
              <a:ext cx="1678196" cy="707886"/>
            </a:xfrm>
            <a:prstGeom prst="rect">
              <a:avLst/>
            </a:prstGeom>
            <a:noFill/>
          </p:spPr>
          <p:txBody>
            <a:bodyPr wrap="square" rtlCol="0">
              <a:spAutoFit/>
            </a:bodyPr>
            <a:lstStyle/>
            <a:p>
              <a:r>
                <a:rPr lang="en-US" sz="2000" b="1" dirty="0">
                  <a:ln w="10541" cmpd="sng">
                    <a:solidFill>
                      <a:schemeClr val="accent1">
                        <a:shade val="88000"/>
                        <a:satMod val="110000"/>
                      </a:schemeClr>
                    </a:solidFill>
                    <a:prstDash val="solid"/>
                  </a:ln>
                  <a:solidFill>
                    <a:srgbClr val="C333BC"/>
                  </a:solidFill>
                  <a:effectLst>
                    <a:glow rad="101600">
                      <a:schemeClr val="accent4">
                        <a:satMod val="175000"/>
                        <a:alpha val="40000"/>
                      </a:schemeClr>
                    </a:glow>
                  </a:effectLst>
                </a:rPr>
                <a:t>Retrospective </a:t>
              </a:r>
            </a:p>
            <a:p>
              <a:r>
                <a:rPr lang="en-US" sz="2000" b="1" dirty="0">
                  <a:ln w="10541" cmpd="sng">
                    <a:solidFill>
                      <a:schemeClr val="accent1">
                        <a:shade val="88000"/>
                        <a:satMod val="110000"/>
                      </a:schemeClr>
                    </a:solidFill>
                    <a:prstDash val="solid"/>
                  </a:ln>
                  <a:solidFill>
                    <a:srgbClr val="C333BC"/>
                  </a:solidFill>
                  <a:effectLst>
                    <a:glow rad="101600">
                      <a:schemeClr val="accent4">
                        <a:satMod val="175000"/>
                        <a:alpha val="40000"/>
                      </a:schemeClr>
                    </a:glow>
                  </a:effectLst>
                </a:rPr>
                <a:t>Evaluation</a:t>
              </a:r>
            </a:p>
          </p:txBody>
        </p:sp>
      </p:grpSp>
      <p:sp>
        <p:nvSpPr>
          <p:cNvPr id="4" name="Rectangle 3"/>
          <p:cNvSpPr/>
          <p:nvPr/>
        </p:nvSpPr>
        <p:spPr>
          <a:xfrm>
            <a:off x="2103139" y="1304678"/>
            <a:ext cx="6001769" cy="738664"/>
          </a:xfrm>
          <a:prstGeom prst="rect">
            <a:avLst/>
          </a:prstGeom>
        </p:spPr>
        <p:txBody>
          <a:bodyPr wrap="square">
            <a:spAutoFit/>
          </a:bodyPr>
          <a:lstStyle/>
          <a:p>
            <a:pPr algn="ct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FXR dataset</a:t>
            </a:r>
          </a:p>
          <a:p>
            <a:pPr algn="ct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(102 test compounds , 502 training compounds)</a:t>
            </a:r>
            <a:endParaRPr lang="cs-CZ"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p:txBody>
      </p:sp>
    </p:spTree>
    <p:extLst>
      <p:ext uri="{BB962C8B-B14F-4D97-AF65-F5344CB8AC3E}">
        <p14:creationId xmlns:p14="http://schemas.microsoft.com/office/powerpoint/2010/main" val="12974040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 y="1567084"/>
            <a:ext cx="9111658" cy="2437980"/>
          </a:xfrm>
          <a:prstGeom prst="rect">
            <a:avLst/>
          </a:prstGeom>
        </p:spPr>
      </p:pic>
      <p:grpSp>
        <p:nvGrpSpPr>
          <p:cNvPr id="7" name="Group 6"/>
          <p:cNvGrpSpPr/>
          <p:nvPr/>
        </p:nvGrpSpPr>
        <p:grpSpPr>
          <a:xfrm>
            <a:off x="32" y="44624"/>
            <a:ext cx="7098096" cy="957985"/>
            <a:chOff x="32" y="44624"/>
            <a:chExt cx="7098096" cy="957985"/>
          </a:xfrm>
        </p:grpSpPr>
        <p:sp>
          <p:nvSpPr>
            <p:cNvPr id="6" name="TextBox 5"/>
            <p:cNvSpPr txBox="1"/>
            <p:nvPr/>
          </p:nvSpPr>
          <p:spPr>
            <a:xfrm>
              <a:off x="32" y="44624"/>
              <a:ext cx="7098096" cy="615553"/>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cs-CZ"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D3R G</a:t>
              </a:r>
              <a:r>
                <a:rPr lang="en-US"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rand </a:t>
              </a:r>
              <a:r>
                <a:rPr lang="cs-CZ"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C</a:t>
              </a:r>
              <a:r>
                <a:rPr lang="en-US" sz="3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hallenge</a:t>
              </a:r>
              <a:r>
                <a:rPr lang="en-US"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 </a:t>
              </a:r>
              <a:r>
                <a:rPr lang="cs-CZ"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1 2015</a:t>
              </a:r>
              <a:endParaRPr lang="en-US"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03" y="66505"/>
              <a:ext cx="828189" cy="936104"/>
            </a:xfrm>
            <a:prstGeom prst="rect">
              <a:avLst/>
            </a:prstGeom>
          </p:spPr>
        </p:pic>
      </p:grpSp>
      <p:sp>
        <p:nvSpPr>
          <p:cNvPr id="2" name="Slide Number Placeholder 1"/>
          <p:cNvSpPr>
            <a:spLocks noGrp="1"/>
          </p:cNvSpPr>
          <p:nvPr>
            <p:ph type="sldNum" sz="quarter" idx="12"/>
          </p:nvPr>
        </p:nvSpPr>
        <p:spPr>
          <a:xfrm>
            <a:off x="6553200" y="6140326"/>
            <a:ext cx="2133600" cy="365125"/>
          </a:xfrm>
        </p:spPr>
        <p:txBody>
          <a:bodyPr/>
          <a:lstStyle/>
          <a:p>
            <a:fld id="{B4746845-6915-4E55-B1F8-B6FC8961506E}" type="slidenum">
              <a:rPr lang="cs-CZ" smtClean="0"/>
              <a:t>14</a:t>
            </a:fld>
            <a:endParaRPr lang="cs-CZ"/>
          </a:p>
        </p:txBody>
      </p:sp>
      <p:sp>
        <p:nvSpPr>
          <p:cNvPr id="8" name="TextBox 7"/>
          <p:cNvSpPr txBox="1"/>
          <p:nvPr/>
        </p:nvSpPr>
        <p:spPr>
          <a:xfrm>
            <a:off x="251520" y="1167134"/>
            <a:ext cx="2088232" cy="461665"/>
          </a:xfrm>
          <a:prstGeom prst="rect">
            <a:avLst/>
          </a:prstGeom>
          <a:noFill/>
        </p:spPr>
        <p:txBody>
          <a:bodyPr wrap="square" rtlCol="0">
            <a:spAutoFit/>
          </a:bodyPr>
          <a:lstStyle/>
          <a:p>
            <a:r>
              <a:rPr lang="en-US" sz="2400" b="1" dirty="0">
                <a:solidFill>
                  <a:srgbClr val="1E10D2"/>
                </a:solidFill>
              </a:rPr>
              <a:t>2</a:t>
            </a:r>
            <a:r>
              <a:rPr lang="en-US" sz="2400" b="1" baseline="30000" dirty="0">
                <a:solidFill>
                  <a:srgbClr val="1E10D2"/>
                </a:solidFill>
              </a:rPr>
              <a:t>nd</a:t>
            </a:r>
            <a:r>
              <a:rPr lang="en-US" sz="2400" b="1" dirty="0">
                <a:solidFill>
                  <a:srgbClr val="1E10D2"/>
                </a:solidFill>
              </a:rPr>
              <a:t> position</a:t>
            </a:r>
          </a:p>
        </p:txBody>
      </p:sp>
      <p:grpSp>
        <p:nvGrpSpPr>
          <p:cNvPr id="9" name="Group 8"/>
          <p:cNvGrpSpPr/>
          <p:nvPr/>
        </p:nvGrpSpPr>
        <p:grpSpPr>
          <a:xfrm>
            <a:off x="7173322" y="476672"/>
            <a:ext cx="1863174" cy="866928"/>
            <a:chOff x="6999876" y="456292"/>
            <a:chExt cx="1863174" cy="866928"/>
          </a:xfrm>
        </p:grpSpPr>
        <p:sp>
          <p:nvSpPr>
            <p:cNvPr id="10" name="Rectangle 9"/>
            <p:cNvSpPr/>
            <p:nvPr/>
          </p:nvSpPr>
          <p:spPr>
            <a:xfrm rot="2188609">
              <a:off x="6999876" y="456292"/>
              <a:ext cx="1863174" cy="866928"/>
            </a:xfrm>
            <a:prstGeom prst="rect">
              <a:avLst/>
            </a:prstGeom>
            <a:solidFill>
              <a:schemeClr val="bg1"/>
            </a:solidFill>
            <a:ln>
              <a:solidFill>
                <a:schemeClr val="bg1">
                  <a:lumMod val="75000"/>
                </a:schemeClr>
              </a:solidFill>
            </a:ln>
            <a:scene3d>
              <a:camera prst="orthographicFront"/>
              <a:lightRig rig="threePt" dir="t"/>
            </a:scene3d>
            <a:sp3d>
              <a:bevelT w="228600" h="2286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US"/>
            </a:p>
          </p:txBody>
        </p:sp>
        <p:sp>
          <p:nvSpPr>
            <p:cNvPr id="11" name="TextBox 10"/>
            <p:cNvSpPr txBox="1"/>
            <p:nvPr/>
          </p:nvSpPr>
          <p:spPr>
            <a:xfrm rot="2191103">
              <a:off x="7108992" y="499492"/>
              <a:ext cx="1678196" cy="707886"/>
            </a:xfrm>
            <a:prstGeom prst="rect">
              <a:avLst/>
            </a:prstGeom>
            <a:noFill/>
          </p:spPr>
          <p:txBody>
            <a:bodyPr wrap="square" rtlCol="0">
              <a:spAutoFit/>
            </a:bodyPr>
            <a:lstStyle/>
            <a:p>
              <a:r>
                <a:rPr lang="en-US" sz="2000" b="1" dirty="0">
                  <a:ln w="10541" cmpd="sng">
                    <a:solidFill>
                      <a:schemeClr val="accent1">
                        <a:shade val="88000"/>
                        <a:satMod val="110000"/>
                      </a:schemeClr>
                    </a:solidFill>
                    <a:prstDash val="solid"/>
                  </a:ln>
                  <a:solidFill>
                    <a:srgbClr val="C333BC"/>
                  </a:solidFill>
                  <a:effectLst>
                    <a:glow rad="101600">
                      <a:schemeClr val="accent4">
                        <a:satMod val="175000"/>
                        <a:alpha val="40000"/>
                      </a:schemeClr>
                    </a:glow>
                  </a:effectLst>
                </a:rPr>
                <a:t>Retrospective </a:t>
              </a:r>
            </a:p>
            <a:p>
              <a:r>
                <a:rPr lang="en-US" sz="2000" b="1" dirty="0">
                  <a:ln w="10541" cmpd="sng">
                    <a:solidFill>
                      <a:schemeClr val="accent1">
                        <a:shade val="88000"/>
                        <a:satMod val="110000"/>
                      </a:schemeClr>
                    </a:solidFill>
                    <a:prstDash val="solid"/>
                  </a:ln>
                  <a:solidFill>
                    <a:srgbClr val="C333BC"/>
                  </a:solidFill>
                  <a:effectLst>
                    <a:glow rad="101600">
                      <a:schemeClr val="accent4">
                        <a:satMod val="175000"/>
                        <a:alpha val="40000"/>
                      </a:schemeClr>
                    </a:glow>
                  </a:effectLst>
                </a:rPr>
                <a:t>Evaluation</a:t>
              </a:r>
            </a:p>
          </p:txBody>
        </p:sp>
      </p:gr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25144"/>
            <a:ext cx="9144000" cy="2160240"/>
          </a:xfrm>
          <a:prstGeom prst="rect">
            <a:avLst/>
          </a:prstGeom>
        </p:spPr>
      </p:pic>
      <p:sp>
        <p:nvSpPr>
          <p:cNvPr id="16" name="TextBox 15"/>
          <p:cNvSpPr txBox="1"/>
          <p:nvPr/>
        </p:nvSpPr>
        <p:spPr>
          <a:xfrm>
            <a:off x="251520" y="4263479"/>
            <a:ext cx="2088232" cy="461665"/>
          </a:xfrm>
          <a:prstGeom prst="rect">
            <a:avLst/>
          </a:prstGeom>
          <a:noFill/>
        </p:spPr>
        <p:txBody>
          <a:bodyPr wrap="square" rtlCol="0">
            <a:spAutoFit/>
          </a:bodyPr>
          <a:lstStyle/>
          <a:p>
            <a:r>
              <a:rPr lang="en-US" sz="2400" b="1" dirty="0">
                <a:solidFill>
                  <a:srgbClr val="1E10D2"/>
                </a:solidFill>
              </a:rPr>
              <a:t>1</a:t>
            </a:r>
            <a:r>
              <a:rPr lang="en-US" sz="2400" b="1" baseline="30000" dirty="0">
                <a:solidFill>
                  <a:srgbClr val="1E10D2"/>
                </a:solidFill>
              </a:rPr>
              <a:t>st</a:t>
            </a:r>
            <a:r>
              <a:rPr lang="en-US" sz="2400" b="1" dirty="0">
                <a:solidFill>
                  <a:srgbClr val="1E10D2"/>
                </a:solidFill>
              </a:rPr>
              <a:t> position</a:t>
            </a:r>
          </a:p>
        </p:txBody>
      </p:sp>
      <p:sp>
        <p:nvSpPr>
          <p:cNvPr id="17" name="Rectangle 16"/>
          <p:cNvSpPr/>
          <p:nvPr/>
        </p:nvSpPr>
        <p:spPr>
          <a:xfrm>
            <a:off x="1259632" y="836712"/>
            <a:ext cx="6269213" cy="738664"/>
          </a:xfrm>
          <a:prstGeom prst="rect">
            <a:avLst/>
          </a:prstGeom>
        </p:spPr>
        <p:txBody>
          <a:bodyPr wrap="square">
            <a:spAutoFit/>
          </a:bodyPr>
          <a:lstStyle/>
          <a:p>
            <a:pPr algn="ct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HSP90 dataset</a:t>
            </a:r>
          </a:p>
          <a:p>
            <a:pPr algn="ct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(180 test compounds , 709 training compounds)</a:t>
            </a:r>
            <a:endParaRPr lang="cs-CZ"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p:txBody>
      </p:sp>
      <p:sp>
        <p:nvSpPr>
          <p:cNvPr id="18" name="Rectangle 17"/>
          <p:cNvSpPr/>
          <p:nvPr/>
        </p:nvSpPr>
        <p:spPr>
          <a:xfrm>
            <a:off x="2088232" y="4058488"/>
            <a:ext cx="4572000" cy="738664"/>
          </a:xfrm>
          <a:prstGeom prst="rect">
            <a:avLst/>
          </a:prstGeom>
        </p:spPr>
        <p:txBody>
          <a:bodyPr>
            <a:spAutoFit/>
          </a:bodyPr>
          <a:lstStyle/>
          <a:p>
            <a:pPr algn="ct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MAP4K4</a:t>
            </a:r>
          </a:p>
          <a:p>
            <a:pPr algn="ct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(18 test compounds , 160 training compound)</a:t>
            </a:r>
            <a:endParaRPr lang="cs-CZ"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p:txBody>
      </p:sp>
    </p:spTree>
    <p:extLst>
      <p:ext uri="{BB962C8B-B14F-4D97-AF65-F5344CB8AC3E}">
        <p14:creationId xmlns:p14="http://schemas.microsoft.com/office/powerpoint/2010/main" val="301792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23528" y="1196752"/>
            <a:ext cx="4998329" cy="5524030"/>
            <a:chOff x="323528" y="1196752"/>
            <a:chExt cx="4998329" cy="552403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439" r="421"/>
            <a:stretch/>
          </p:blipFill>
          <p:spPr>
            <a:xfrm>
              <a:off x="323529" y="1196752"/>
              <a:ext cx="4998328" cy="2755679"/>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447" r="1297"/>
            <a:stretch/>
          </p:blipFill>
          <p:spPr>
            <a:xfrm>
              <a:off x="323528" y="3909989"/>
              <a:ext cx="4998329" cy="2810793"/>
            </a:xfrm>
            <a:prstGeom prst="rect">
              <a:avLst/>
            </a:prstGeom>
          </p:spPr>
        </p:pic>
      </p:grpSp>
      <p:sp>
        <p:nvSpPr>
          <p:cNvPr id="2" name="Title 1"/>
          <p:cNvSpPr>
            <a:spLocks noGrp="1"/>
          </p:cNvSpPr>
          <p:nvPr>
            <p:ph type="title"/>
          </p:nvPr>
        </p:nvSpPr>
        <p:spPr>
          <a:xfrm>
            <a:off x="0" y="-27384"/>
            <a:ext cx="9144000" cy="1066130"/>
          </a:xfrm>
        </p:spPr>
        <p:txBody>
          <a:bodyPr>
            <a:normAutofit fontScale="90000"/>
          </a:bodyPr>
          <a:lstStyle/>
          <a:p>
            <a:pPr>
              <a:lnSpc>
                <a:spcPct val="150000"/>
              </a:lnSpc>
              <a:spcAft>
                <a:spcPts val="1200"/>
              </a:spcAft>
            </a:pPr>
            <a:r>
              <a:rPr lang="cs-CZ" sz="3400" b="1" dirty="0">
                <a:ln w="10160">
                  <a:solidFill>
                    <a:schemeClr val="accent1"/>
                  </a:solidFill>
                  <a:prstDash val="solid"/>
                </a:ln>
                <a:solidFill>
                  <a:srgbClr val="FFFFFF"/>
                </a:solidFill>
                <a:effectLst>
                  <a:glow rad="101600">
                    <a:schemeClr val="accent1">
                      <a:satMod val="175000"/>
                      <a:alpha val="40000"/>
                    </a:schemeClr>
                  </a:glow>
                  <a:outerShdw blurRad="38100" dist="32000" dir="5400000" algn="tl">
                    <a:srgbClr val="000000">
                      <a:alpha val="30000"/>
                    </a:srgbClr>
                  </a:outerShdw>
                </a:effectLst>
              </a:rPr>
              <a:t>deepScaffOpt</a:t>
            </a:r>
            <a:r>
              <a:rPr lang="cs-CZ" sz="3400" b="1" dirty="0">
                <a:ln w="10160">
                  <a:solidFill>
                    <a:schemeClr val="accent1"/>
                  </a:solidFill>
                  <a:prstDash val="solid"/>
                </a:ln>
                <a:solidFill>
                  <a:srgbClr val="FFFFFF"/>
                </a:solidFill>
                <a:effectLst>
                  <a:outerShdw blurRad="38100" dist="32000" dir="5400000" algn="tl">
                    <a:srgbClr val="000000">
                      <a:alpha val="30000"/>
                    </a:srgbClr>
                  </a:outerShdw>
                </a:effectLst>
              </a:rPr>
              <a:t> validation: </a:t>
            </a:r>
            <a:br>
              <a:rPr lang="cs-CZ" sz="3400" b="1" dirty="0">
                <a:ln w="10160">
                  <a:solidFill>
                    <a:schemeClr val="accent1"/>
                  </a:solidFill>
                  <a:prstDash val="solid"/>
                </a:ln>
                <a:solidFill>
                  <a:srgbClr val="FFFFFF"/>
                </a:solidFill>
                <a:effectLst>
                  <a:outerShdw blurRad="38100" dist="32000" dir="5400000" algn="tl">
                    <a:srgbClr val="000000">
                      <a:alpha val="30000"/>
                    </a:srgbClr>
                  </a:outerShdw>
                </a:effectLst>
              </a:rPr>
            </a:br>
            <a:r>
              <a:rPr lang="cs-CZ" sz="2200" b="1" dirty="0">
                <a:ln w="10160">
                  <a:solidFill>
                    <a:schemeClr val="accent1"/>
                  </a:solidFill>
                  <a:prstDash val="solid"/>
                </a:ln>
                <a:solidFill>
                  <a:srgbClr val="FFFFFF"/>
                </a:solidFill>
                <a:effectLst>
                  <a:outerShdw blurRad="38100" dist="32000" dir="5400000" algn="tl">
                    <a:srgbClr val="000000">
                      <a:alpha val="30000"/>
                    </a:srgbClr>
                  </a:outerShdw>
                </a:effectLst>
              </a:rPr>
              <a:t>correlations between Experimental and Predicted DeltaG</a:t>
            </a:r>
            <a:r>
              <a:rPr lang="en-US" sz="2200" b="1" dirty="0">
                <a:ln w="10160">
                  <a:solidFill>
                    <a:schemeClr val="accent1"/>
                  </a:solidFill>
                  <a:prstDash val="solid"/>
                </a:ln>
                <a:solidFill>
                  <a:srgbClr val="FFFFFF"/>
                </a:solidFill>
                <a:effectLst>
                  <a:outerShdw blurRad="38100" dist="32000" dir="5400000" algn="tl">
                    <a:srgbClr val="000000">
                      <a:alpha val="30000"/>
                    </a:srgbClr>
                  </a:outerShdw>
                </a:effectLst>
              </a:rPr>
              <a:t> </a:t>
            </a:r>
            <a:r>
              <a:rPr lang="cs-CZ" sz="2200" b="1" dirty="0">
                <a:ln w="10160">
                  <a:solidFill>
                    <a:schemeClr val="accent1"/>
                  </a:solidFill>
                  <a:prstDash val="solid"/>
                </a:ln>
                <a:solidFill>
                  <a:srgbClr val="FFFFFF"/>
                </a:solidFill>
                <a:effectLst>
                  <a:outerShdw blurRad="38100" dist="32000" dir="5400000" algn="tl">
                    <a:srgbClr val="000000">
                      <a:alpha val="30000"/>
                    </a:srgbClr>
                  </a:outerShdw>
                </a:effectLst>
              </a:rPr>
              <a:t>for Schrodinger‘s datasets</a:t>
            </a:r>
          </a:p>
        </p:txBody>
      </p:sp>
      <p:grpSp>
        <p:nvGrpSpPr>
          <p:cNvPr id="13" name="Group 12"/>
          <p:cNvGrpSpPr/>
          <p:nvPr/>
        </p:nvGrpSpPr>
        <p:grpSpPr>
          <a:xfrm>
            <a:off x="5292080" y="2636912"/>
            <a:ext cx="4002671" cy="2304256"/>
            <a:chOff x="4582752" y="556507"/>
            <a:chExt cx="4104456" cy="1972393"/>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b="27015"/>
            <a:stretch/>
          </p:blipFill>
          <p:spPr>
            <a:xfrm>
              <a:off x="4658410" y="1016732"/>
              <a:ext cx="3898148" cy="1512168"/>
            </a:xfrm>
            <a:prstGeom prst="rect">
              <a:avLst/>
            </a:prstGeom>
          </p:spPr>
        </p:pic>
        <p:sp>
          <p:nvSpPr>
            <p:cNvPr id="12" name="TextBox 11"/>
            <p:cNvSpPr txBox="1"/>
            <p:nvPr/>
          </p:nvSpPr>
          <p:spPr>
            <a:xfrm>
              <a:off x="4582752" y="556507"/>
              <a:ext cx="4104456" cy="758736"/>
            </a:xfrm>
            <a:prstGeom prst="rect">
              <a:avLst/>
            </a:prstGeom>
            <a:noFill/>
          </p:spPr>
          <p:txBody>
            <a:bodyPr wrap="square" rtlCol="0">
              <a:spAutoFit/>
            </a:bodyPr>
            <a:lstStyle/>
            <a:p>
              <a:r>
                <a:rPr lang="cs-CZ" sz="2400" b="1" dirty="0"/>
                <a:t>FEP+ </a:t>
              </a:r>
              <a:r>
                <a:rPr lang="cs-CZ" sz="2400" b="1" dirty="0">
                  <a:solidFill>
                    <a:srgbClr val="FF0000"/>
                  </a:solidFill>
                </a:rPr>
                <a:t>(50,000-110,000 $/year)</a:t>
              </a:r>
            </a:p>
          </p:txBody>
        </p:sp>
      </p:grpSp>
      <p:sp>
        <p:nvSpPr>
          <p:cNvPr id="4" name="TextBox 3"/>
          <p:cNvSpPr txBox="1"/>
          <p:nvPr/>
        </p:nvSpPr>
        <p:spPr>
          <a:xfrm>
            <a:off x="5364088" y="4942909"/>
            <a:ext cx="3923928" cy="646331"/>
          </a:xfrm>
          <a:prstGeom prst="rect">
            <a:avLst/>
          </a:prstGeom>
          <a:noFill/>
        </p:spPr>
        <p:txBody>
          <a:bodyPr wrap="square" rtlCol="0">
            <a:spAutoFit/>
          </a:bodyPr>
          <a:lstStyle/>
          <a:p>
            <a:pPr marL="285750" indent="-285750">
              <a:buFont typeface="Arial" panose="020B0604020202020204" pitchFamily="34" charset="0"/>
              <a:buChar char="•"/>
            </a:pPr>
            <a:r>
              <a:rPr lang="cs-CZ" dirty="0"/>
              <a:t>11-42 ligands per </a:t>
            </a:r>
            <a:r>
              <a:rPr lang="en-US" dirty="0"/>
              <a:t>data</a:t>
            </a:r>
            <a:r>
              <a:rPr lang="cs-CZ" dirty="0"/>
              <a:t>set</a:t>
            </a:r>
            <a:r>
              <a:rPr lang="en-US" dirty="0"/>
              <a:t>.</a:t>
            </a:r>
            <a:endParaRPr lang="cs-CZ" dirty="0"/>
          </a:p>
          <a:p>
            <a:pPr marL="285750" indent="-285750">
              <a:buFont typeface="Arial" panose="020B0604020202020204" pitchFamily="34" charset="0"/>
              <a:buChar char="•"/>
            </a:pPr>
            <a:r>
              <a:rPr lang="cs-CZ" dirty="0"/>
              <a:t>Only 1 chemical series per </a:t>
            </a:r>
            <a:r>
              <a:rPr lang="en-US" dirty="0"/>
              <a:t>data</a:t>
            </a:r>
            <a:r>
              <a:rPr lang="cs-CZ" dirty="0"/>
              <a:t>set</a:t>
            </a:r>
            <a:r>
              <a:rPr lang="en-US" dirty="0"/>
              <a:t>.</a:t>
            </a:r>
            <a:endParaRPr lang="cs-CZ" dirty="0"/>
          </a:p>
        </p:txBody>
      </p:sp>
      <p:sp>
        <p:nvSpPr>
          <p:cNvPr id="8" name="TextBox 7"/>
          <p:cNvSpPr txBox="1"/>
          <p:nvPr/>
        </p:nvSpPr>
        <p:spPr>
          <a:xfrm>
            <a:off x="4746598" y="5765194"/>
            <a:ext cx="2304256" cy="400110"/>
          </a:xfrm>
          <a:prstGeom prst="rect">
            <a:avLst/>
          </a:prstGeom>
          <a:noFill/>
        </p:spPr>
        <p:txBody>
          <a:bodyPr wrap="square" rtlCol="0">
            <a:spAutoFit/>
          </a:bodyPr>
          <a:lstStyle/>
          <a:p>
            <a:r>
              <a:rPr lang="cs-CZ" sz="2000" b="1" dirty="0">
                <a:solidFill>
                  <a:srgbClr val="0070C0"/>
                </a:solidFill>
              </a:rPr>
              <a:t>+43% improvement</a:t>
            </a:r>
          </a:p>
        </p:txBody>
      </p:sp>
      <p:sp>
        <p:nvSpPr>
          <p:cNvPr id="9" name="TextBox 8"/>
          <p:cNvSpPr txBox="1"/>
          <p:nvPr/>
        </p:nvSpPr>
        <p:spPr>
          <a:xfrm>
            <a:off x="4716016" y="1916832"/>
            <a:ext cx="2283962" cy="400110"/>
          </a:xfrm>
          <a:prstGeom prst="rect">
            <a:avLst/>
          </a:prstGeom>
          <a:noFill/>
        </p:spPr>
        <p:txBody>
          <a:bodyPr wrap="square" rtlCol="0">
            <a:spAutoFit/>
          </a:bodyPr>
          <a:lstStyle/>
          <a:p>
            <a:r>
              <a:rPr lang="cs-CZ" sz="2000" b="1" dirty="0">
                <a:solidFill>
                  <a:srgbClr val="0070C0"/>
                </a:solidFill>
              </a:rPr>
              <a:t>+23% improvement</a:t>
            </a:r>
          </a:p>
        </p:txBody>
      </p:sp>
      <p:sp>
        <p:nvSpPr>
          <p:cNvPr id="5" name="Slide Number Placeholder 4"/>
          <p:cNvSpPr>
            <a:spLocks noGrp="1"/>
          </p:cNvSpPr>
          <p:nvPr>
            <p:ph type="sldNum" sz="quarter" idx="12"/>
          </p:nvPr>
        </p:nvSpPr>
        <p:spPr/>
        <p:txBody>
          <a:bodyPr/>
          <a:lstStyle/>
          <a:p>
            <a:fld id="{B4746845-6915-4E55-B1F8-B6FC8961506E}" type="slidenum">
              <a:rPr lang="cs-CZ" smtClean="0"/>
              <a:t>15</a:t>
            </a:fld>
            <a:endParaRPr lang="cs-CZ"/>
          </a:p>
        </p:txBody>
      </p:sp>
    </p:spTree>
    <p:extLst>
      <p:ext uri="{BB962C8B-B14F-4D97-AF65-F5344CB8AC3E}">
        <p14:creationId xmlns:p14="http://schemas.microsoft.com/office/powerpoint/2010/main" val="38099172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646" y="44625"/>
            <a:ext cx="1144823" cy="1293996"/>
          </a:xfrm>
          <a:prstGeom prst="rect">
            <a:avLst/>
          </a:prstGeom>
        </p:spPr>
      </p:pic>
      <p:sp>
        <p:nvSpPr>
          <p:cNvPr id="6" name="TextBox 5"/>
          <p:cNvSpPr txBox="1"/>
          <p:nvPr/>
        </p:nvSpPr>
        <p:spPr>
          <a:xfrm>
            <a:off x="2339752" y="160184"/>
            <a:ext cx="6336704" cy="892552"/>
          </a:xfrm>
          <a:prstGeom prst="rect">
            <a:avLst/>
          </a:prstGeom>
          <a:noFill/>
        </p:spPr>
        <p:txBody>
          <a:bodyPr wrap="square" lIns="91430" tIns="45715" rIns="91430" bIns="45715"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cs-CZ"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D3R Grand Challenge 201</a:t>
            </a:r>
            <a:r>
              <a:rPr lang="en-US"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8</a:t>
            </a:r>
            <a:endParaRPr lang="cs-CZ"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a:p>
            <a:pPr algn="ct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55</a:t>
            </a:r>
            <a:r>
              <a:rPr lang="cs-CZ"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 participants, 3</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85</a:t>
            </a:r>
            <a:r>
              <a:rPr lang="cs-CZ"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 submissions</a:t>
            </a:r>
          </a:p>
        </p:txBody>
      </p:sp>
      <p:sp>
        <p:nvSpPr>
          <p:cNvPr id="21" name="TextBox 20"/>
          <p:cNvSpPr txBox="1"/>
          <p:nvPr/>
        </p:nvSpPr>
        <p:spPr>
          <a:xfrm>
            <a:off x="391680" y="1403945"/>
            <a:ext cx="3388232" cy="738654"/>
          </a:xfrm>
          <a:prstGeom prst="rect">
            <a:avLst/>
          </a:prstGeom>
          <a:noFill/>
        </p:spPr>
        <p:txBody>
          <a:bodyPr wrap="square" lIns="91430" tIns="45715" rIns="91430" bIns="45715"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Set 1 BACE</a:t>
            </a:r>
            <a:endParaRPr lang="cs-CZ"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a:p>
            <a:pPr algn="ct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154 compounds ( </a:t>
            </a:r>
            <a:r>
              <a:rPr lang="en-US"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macrocycles</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 )</a:t>
            </a:r>
            <a:endParaRPr lang="cs-CZ"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p:txBody>
      </p:sp>
      <p:sp>
        <p:nvSpPr>
          <p:cNvPr id="22" name="TextBox 21"/>
          <p:cNvSpPr txBox="1"/>
          <p:nvPr/>
        </p:nvSpPr>
        <p:spPr>
          <a:xfrm>
            <a:off x="4833270" y="1403945"/>
            <a:ext cx="3200557" cy="738654"/>
          </a:xfrm>
          <a:prstGeom prst="rect">
            <a:avLst/>
          </a:prstGeom>
          <a:noFill/>
        </p:spPr>
        <p:txBody>
          <a:bodyPr wrap="square" lIns="91430" tIns="45715" rIns="91430" bIns="45715"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Set 2 </a:t>
            </a:r>
            <a:r>
              <a:rPr lang="en-US" sz="2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CatS</a:t>
            </a:r>
            <a:endParaRPr lang="cs-CZ"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a:p>
            <a:pPr algn="ct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459 compounds</a:t>
            </a:r>
            <a:endParaRPr lang="cs-CZ"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93" y="2187837"/>
            <a:ext cx="4321148" cy="274362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9557" y="2105266"/>
            <a:ext cx="4424033" cy="2808947"/>
          </a:xfrm>
          <a:prstGeom prst="rect">
            <a:avLst/>
          </a:prstGeom>
        </p:spPr>
      </p:pic>
      <p:sp>
        <p:nvSpPr>
          <p:cNvPr id="23" name="TextBox 22"/>
          <p:cNvSpPr txBox="1"/>
          <p:nvPr/>
        </p:nvSpPr>
        <p:spPr>
          <a:xfrm>
            <a:off x="195727" y="5127432"/>
            <a:ext cx="4049685" cy="1007086"/>
          </a:xfrm>
          <a:prstGeom prst="rect">
            <a:avLst/>
          </a:prstGeom>
          <a:noFill/>
        </p:spPr>
        <p:txBody>
          <a:bodyPr wrap="square" lIns="82945" tIns="41473" rIns="82945" bIns="41473" rtlCol="0">
            <a:spAutoFit/>
          </a:bodyPr>
          <a:lstStyle/>
          <a:p>
            <a:r>
              <a:rPr lang="en-US" sz="1500" b="1" dirty="0"/>
              <a:t>		min max mean </a:t>
            </a:r>
            <a:r>
              <a:rPr lang="en-US" sz="1500" b="1" dirty="0" err="1"/>
              <a:t>stdev</a:t>
            </a:r>
            <a:endParaRPr lang="en-US" sz="1500" b="1" dirty="0"/>
          </a:p>
          <a:p>
            <a:r>
              <a:rPr lang="en-US" sz="1500" b="1" dirty="0"/>
              <a:t>Rings</a:t>
            </a:r>
            <a:r>
              <a:rPr lang="en-US" sz="1500" dirty="0"/>
              <a:t> 		1     6        3.4    1.0</a:t>
            </a:r>
          </a:p>
          <a:p>
            <a:r>
              <a:rPr lang="en-US" sz="1500" b="1" dirty="0" err="1"/>
              <a:t>RotatableBonds</a:t>
            </a:r>
            <a:r>
              <a:rPr lang="en-US" sz="1500" dirty="0"/>
              <a:t> 	4     22    10.8    2.56</a:t>
            </a:r>
          </a:p>
          <a:p>
            <a:r>
              <a:rPr lang="en-US" sz="1500" b="1" dirty="0" err="1"/>
              <a:t>HeavyAtoms</a:t>
            </a:r>
            <a:r>
              <a:rPr lang="en-US" sz="1500" dirty="0"/>
              <a:t> 	25   48    38.37  3.49</a:t>
            </a:r>
          </a:p>
        </p:txBody>
      </p:sp>
      <p:sp>
        <p:nvSpPr>
          <p:cNvPr id="24" name="TextBox 23"/>
          <p:cNvSpPr txBox="1"/>
          <p:nvPr/>
        </p:nvSpPr>
        <p:spPr>
          <a:xfrm>
            <a:off x="4506682" y="5127432"/>
            <a:ext cx="4506907" cy="1007086"/>
          </a:xfrm>
          <a:prstGeom prst="rect">
            <a:avLst/>
          </a:prstGeom>
          <a:noFill/>
        </p:spPr>
        <p:txBody>
          <a:bodyPr wrap="square" lIns="82945" tIns="41473" rIns="82945" bIns="41473" rtlCol="0">
            <a:spAutoFit/>
          </a:bodyPr>
          <a:lstStyle/>
          <a:p>
            <a:r>
              <a:rPr lang="en-US" sz="1500" dirty="0"/>
              <a:t>		</a:t>
            </a:r>
            <a:r>
              <a:rPr lang="en-US" sz="1500" b="1" dirty="0"/>
              <a:t>min max mean </a:t>
            </a:r>
            <a:r>
              <a:rPr lang="en-US" sz="1500" b="1" dirty="0" err="1"/>
              <a:t>stdev</a:t>
            </a:r>
            <a:endParaRPr lang="en-US" sz="1500" b="1" dirty="0"/>
          </a:p>
          <a:p>
            <a:r>
              <a:rPr lang="en-US" sz="1500" b="1" dirty="0"/>
              <a:t>Rings</a:t>
            </a:r>
            <a:r>
              <a:rPr lang="en-US" sz="1500" dirty="0"/>
              <a:t> 		4     8         5.76   0.66</a:t>
            </a:r>
          </a:p>
          <a:p>
            <a:r>
              <a:rPr lang="en-US" sz="1500" b="1" dirty="0" err="1"/>
              <a:t>RotatableBonds</a:t>
            </a:r>
            <a:r>
              <a:rPr lang="en-US" sz="1500" dirty="0"/>
              <a:t>	6    18      11.44   2.17</a:t>
            </a:r>
          </a:p>
          <a:p>
            <a:r>
              <a:rPr lang="en-US" sz="1500" b="1" dirty="0" err="1"/>
              <a:t>HeavyAtoms</a:t>
            </a:r>
            <a:r>
              <a:rPr lang="en-US" sz="1500" dirty="0"/>
              <a:t> 	39   56     46.64   3.19</a:t>
            </a:r>
          </a:p>
        </p:txBody>
      </p:sp>
    </p:spTree>
    <p:extLst>
      <p:ext uri="{BB962C8B-B14F-4D97-AF65-F5344CB8AC3E}">
        <p14:creationId xmlns:p14="http://schemas.microsoft.com/office/powerpoint/2010/main" val="31529507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26970" y="162782"/>
            <a:ext cx="2024842" cy="707876"/>
          </a:xfrm>
          <a:prstGeom prst="rect">
            <a:avLst/>
          </a:prstGeom>
          <a:noFill/>
        </p:spPr>
        <p:txBody>
          <a:bodyPr wrap="square" lIns="91430" tIns="45715" rIns="91430" bIns="45715"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Set 1 BACE</a:t>
            </a:r>
            <a:endParaRPr lang="cs-CZ" sz="2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a:p>
            <a:pPr algn="ct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154 compounds</a:t>
            </a:r>
            <a:endParaRPr lang="cs-CZ"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0844" y="44625"/>
            <a:ext cx="730807" cy="82603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31747"/>
            <a:ext cx="1930951" cy="643717"/>
          </a:xfrm>
          <a:prstGeom prst="rect">
            <a:avLst/>
          </a:prstGeom>
        </p:spPr>
      </p:pic>
      <p:grpSp>
        <p:nvGrpSpPr>
          <p:cNvPr id="13" name="Group 12"/>
          <p:cNvGrpSpPr/>
          <p:nvPr/>
        </p:nvGrpSpPr>
        <p:grpSpPr>
          <a:xfrm>
            <a:off x="19044" y="1039225"/>
            <a:ext cx="9123840" cy="2703892"/>
            <a:chOff x="22472" y="1403573"/>
            <a:chExt cx="10058400" cy="2980540"/>
          </a:xfrm>
        </p:grpSpPr>
        <p:grpSp>
          <p:nvGrpSpPr>
            <p:cNvPr id="10" name="Group 9"/>
            <p:cNvGrpSpPr/>
            <p:nvPr/>
          </p:nvGrpSpPr>
          <p:grpSpPr>
            <a:xfrm>
              <a:off x="22472" y="1475581"/>
              <a:ext cx="10058400" cy="2908532"/>
              <a:chOff x="22472" y="2344275"/>
              <a:chExt cx="10058400" cy="2908532"/>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2" y="2344275"/>
                <a:ext cx="10058400" cy="290853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2600" y="2483693"/>
                <a:ext cx="2448272" cy="758175"/>
              </a:xfrm>
              <a:prstGeom prst="rect">
                <a:avLst/>
              </a:prstGeom>
            </p:spPr>
          </p:pic>
        </p:grpSp>
        <p:sp>
          <p:nvSpPr>
            <p:cNvPr id="11" name="Oval 10"/>
            <p:cNvSpPr/>
            <p:nvPr/>
          </p:nvSpPr>
          <p:spPr>
            <a:xfrm>
              <a:off x="7704608" y="1475581"/>
              <a:ext cx="144016" cy="144016"/>
            </a:xfrm>
            <a:prstGeom prst="ellipse">
              <a:avLst/>
            </a:prstGeom>
            <a:solidFill>
              <a:srgbClr val="1D02B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Box 11"/>
            <p:cNvSpPr txBox="1"/>
            <p:nvPr/>
          </p:nvSpPr>
          <p:spPr>
            <a:xfrm>
              <a:off x="7848624" y="1403573"/>
              <a:ext cx="1224136" cy="288377"/>
            </a:xfrm>
            <a:prstGeom prst="rect">
              <a:avLst/>
            </a:prstGeom>
            <a:noFill/>
          </p:spPr>
          <p:txBody>
            <a:bodyPr wrap="square" rtlCol="0">
              <a:spAutoFit/>
            </a:bodyPr>
            <a:lstStyle/>
            <a:p>
              <a:r>
                <a:rPr lang="en-US" sz="1100" b="1" dirty="0"/>
                <a:t>deepScaffOpt</a:t>
              </a:r>
              <a:endParaRPr lang="cs-CZ" sz="1100" b="1" dirty="0"/>
            </a:p>
          </p:txBody>
        </p:sp>
      </p:gr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9556" r="10183" b="23962"/>
          <a:stretch/>
        </p:blipFill>
        <p:spPr>
          <a:xfrm>
            <a:off x="539552" y="908720"/>
            <a:ext cx="380042" cy="360040"/>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9556" r="10183" b="23962"/>
          <a:stretch/>
        </p:blipFill>
        <p:spPr>
          <a:xfrm>
            <a:off x="1599670" y="1268760"/>
            <a:ext cx="380042" cy="360040"/>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3768" y="1587649"/>
            <a:ext cx="257175" cy="257175"/>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83968" y="1731665"/>
            <a:ext cx="257175" cy="257175"/>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26993" y="1844824"/>
            <a:ext cx="257175" cy="257175"/>
          </a:xfrm>
          <a:prstGeom prst="rect">
            <a:avLst/>
          </a:prstGeom>
        </p:spPr>
      </p:pic>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l="9556" r="10183" b="23962"/>
          <a:stretch/>
        </p:blipFill>
        <p:spPr>
          <a:xfrm>
            <a:off x="3399870" y="1556792"/>
            <a:ext cx="380042" cy="360040"/>
          </a:xfrm>
          <a:prstGeom prst="rect">
            <a:avLst/>
          </a:prstGeom>
        </p:spPr>
      </p:pic>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9556" r="10183" b="23962"/>
          <a:stretch/>
        </p:blipFill>
        <p:spPr>
          <a:xfrm>
            <a:off x="5004048" y="1700808"/>
            <a:ext cx="380042" cy="360040"/>
          </a:xfrm>
          <a:prstGeom prst="rect">
            <a:avLst/>
          </a:prstGeom>
        </p:spPr>
      </p:pic>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9556" r="10183" b="23962"/>
          <a:stretch/>
        </p:blipFill>
        <p:spPr>
          <a:xfrm>
            <a:off x="6300192" y="1772816"/>
            <a:ext cx="380042" cy="360040"/>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3097" y="1988840"/>
            <a:ext cx="257175" cy="257175"/>
          </a:xfrm>
          <a:prstGeom prst="rect">
            <a:avLst/>
          </a:prstGeom>
        </p:spPr>
      </p:pic>
      <p:sp>
        <p:nvSpPr>
          <p:cNvPr id="26" name="TextBox 25"/>
          <p:cNvSpPr txBox="1"/>
          <p:nvPr/>
        </p:nvSpPr>
        <p:spPr>
          <a:xfrm>
            <a:off x="1999714" y="2103239"/>
            <a:ext cx="1852206" cy="677108"/>
          </a:xfrm>
          <a:prstGeom prst="rect">
            <a:avLst/>
          </a:prstGeom>
          <a:noFill/>
        </p:spPr>
        <p:txBody>
          <a:bodyPr wrap="square" rtlCol="0">
            <a:spAutoFit/>
          </a:bodyPr>
          <a:lstStyle/>
          <a:p>
            <a:r>
              <a:rPr lang="en-US" sz="2400" b="1" dirty="0">
                <a:solidFill>
                  <a:srgbClr val="1E10D2"/>
                </a:solidFill>
              </a:rPr>
              <a:t>13</a:t>
            </a:r>
            <a:r>
              <a:rPr lang="en-US" sz="2400" b="1" baseline="30000" dirty="0">
                <a:solidFill>
                  <a:srgbClr val="1E10D2"/>
                </a:solidFill>
              </a:rPr>
              <a:t>th</a:t>
            </a:r>
            <a:r>
              <a:rPr lang="en-US" sz="2400" b="1" dirty="0">
                <a:solidFill>
                  <a:srgbClr val="1E10D2"/>
                </a:solidFill>
              </a:rPr>
              <a:t> position</a:t>
            </a:r>
          </a:p>
          <a:p>
            <a:r>
              <a:rPr lang="en-US" sz="1400" b="1" dirty="0">
                <a:solidFill>
                  <a:srgbClr val="1E10D2"/>
                </a:solidFill>
              </a:rPr>
              <a:t>tau=0.21</a:t>
            </a:r>
          </a:p>
        </p:txBody>
      </p:sp>
      <p:grpSp>
        <p:nvGrpSpPr>
          <p:cNvPr id="2" name="Group 1"/>
          <p:cNvGrpSpPr/>
          <p:nvPr/>
        </p:nvGrpSpPr>
        <p:grpSpPr>
          <a:xfrm>
            <a:off x="0" y="3434894"/>
            <a:ext cx="9123840" cy="3381638"/>
            <a:chOff x="0" y="3434894"/>
            <a:chExt cx="9123840" cy="3381638"/>
          </a:xfrm>
        </p:grpSpPr>
        <p:grpSp>
          <p:nvGrpSpPr>
            <p:cNvPr id="28" name="Group 27"/>
            <p:cNvGrpSpPr/>
            <p:nvPr/>
          </p:nvGrpSpPr>
          <p:grpSpPr>
            <a:xfrm>
              <a:off x="0" y="4180350"/>
              <a:ext cx="9123840" cy="2636182"/>
              <a:chOff x="0" y="2267669"/>
              <a:chExt cx="10058400" cy="2905902"/>
            </a:xfrm>
          </p:grpSpPr>
          <p:grpSp>
            <p:nvGrpSpPr>
              <p:cNvPr id="29" name="Group 28"/>
              <p:cNvGrpSpPr/>
              <p:nvPr/>
            </p:nvGrpSpPr>
            <p:grpSpPr>
              <a:xfrm>
                <a:off x="0" y="2379930"/>
                <a:ext cx="10058400" cy="2793641"/>
                <a:chOff x="0" y="2379930"/>
                <a:chExt cx="10058400" cy="2793641"/>
              </a:xfrm>
            </p:grpSpPr>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79930"/>
                  <a:ext cx="10058400" cy="2793641"/>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4377" y="2483693"/>
                  <a:ext cx="2412479" cy="747090"/>
                </a:xfrm>
                <a:prstGeom prst="rect">
                  <a:avLst/>
                </a:prstGeom>
              </p:spPr>
            </p:pic>
          </p:grpSp>
          <p:sp>
            <p:nvSpPr>
              <p:cNvPr id="30" name="Oval 29"/>
              <p:cNvSpPr/>
              <p:nvPr/>
            </p:nvSpPr>
            <p:spPr>
              <a:xfrm>
                <a:off x="7632600" y="2339677"/>
                <a:ext cx="144016" cy="144016"/>
              </a:xfrm>
              <a:prstGeom prst="ellipse">
                <a:avLst/>
              </a:prstGeom>
              <a:solidFill>
                <a:srgbClr val="1D02B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TextBox 30"/>
              <p:cNvSpPr txBox="1"/>
              <p:nvPr/>
            </p:nvSpPr>
            <p:spPr>
              <a:xfrm>
                <a:off x="7776616" y="2267669"/>
                <a:ext cx="1224136" cy="288377"/>
              </a:xfrm>
              <a:prstGeom prst="rect">
                <a:avLst/>
              </a:prstGeom>
              <a:noFill/>
            </p:spPr>
            <p:txBody>
              <a:bodyPr wrap="square" rtlCol="0">
                <a:spAutoFit/>
              </a:bodyPr>
              <a:lstStyle/>
              <a:p>
                <a:r>
                  <a:rPr lang="en-US" sz="1100" b="1" dirty="0"/>
                  <a:t>deepScaffOpt</a:t>
                </a:r>
                <a:endParaRPr lang="cs-CZ" sz="1100" b="1" dirty="0"/>
              </a:p>
            </p:txBody>
          </p:sp>
        </p:grpSp>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544" y="4070851"/>
              <a:ext cx="257175" cy="257175"/>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7624" y="4142859"/>
              <a:ext cx="257175" cy="257175"/>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70609" y="4544050"/>
              <a:ext cx="257175" cy="257175"/>
            </a:xfrm>
            <a:prstGeom prst="rect">
              <a:avLst/>
            </a:prstGeom>
          </p:spPr>
        </p:pic>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18681" y="4718923"/>
              <a:ext cx="257175" cy="257175"/>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9201" y="5439003"/>
              <a:ext cx="257175" cy="257175"/>
            </a:xfrm>
            <a:prstGeom prst="rect">
              <a:avLst/>
            </a:prstGeom>
          </p:spPr>
        </p:pic>
        <p:pic>
          <p:nvPicPr>
            <p:cNvPr id="39" name="Picture 38"/>
            <p:cNvPicPr>
              <a:picLocks noChangeAspect="1"/>
            </p:cNvPicPr>
            <p:nvPr/>
          </p:nvPicPr>
          <p:blipFill rotWithShape="1">
            <a:blip r:embed="rId7" cstate="print">
              <a:extLst>
                <a:ext uri="{28A0092B-C50C-407E-A947-70E740481C1C}">
                  <a14:useLocalDpi xmlns:a14="http://schemas.microsoft.com/office/drawing/2010/main" val="0"/>
                </a:ext>
              </a:extLst>
            </a:blip>
            <a:srcRect l="9556" r="10183" b="23962"/>
            <a:stretch/>
          </p:blipFill>
          <p:spPr>
            <a:xfrm>
              <a:off x="683568" y="4616058"/>
              <a:ext cx="380042" cy="360040"/>
            </a:xfrm>
            <a:prstGeom prst="rect">
              <a:avLst/>
            </a:prstGeom>
          </p:spPr>
        </p:pic>
        <p:pic>
          <p:nvPicPr>
            <p:cNvPr id="40" name="Picture 39"/>
            <p:cNvPicPr>
              <a:picLocks noChangeAspect="1"/>
            </p:cNvPicPr>
            <p:nvPr/>
          </p:nvPicPr>
          <p:blipFill rotWithShape="1">
            <a:blip r:embed="rId7" cstate="print">
              <a:extLst>
                <a:ext uri="{28A0092B-C50C-407E-A947-70E740481C1C}">
                  <a14:useLocalDpi xmlns:a14="http://schemas.microsoft.com/office/drawing/2010/main" val="0"/>
                </a:ext>
              </a:extLst>
            </a:blip>
            <a:srcRect l="9556" r="10183" b="23962"/>
            <a:stretch/>
          </p:blipFill>
          <p:spPr>
            <a:xfrm>
              <a:off x="1619672" y="4760074"/>
              <a:ext cx="380042" cy="360040"/>
            </a:xfrm>
            <a:prstGeom prst="rect">
              <a:avLst/>
            </a:prstGeom>
          </p:spPr>
        </p:pic>
        <p:pic>
          <p:nvPicPr>
            <p:cNvPr id="41" name="Picture 40"/>
            <p:cNvPicPr>
              <a:picLocks noChangeAspect="1"/>
            </p:cNvPicPr>
            <p:nvPr/>
          </p:nvPicPr>
          <p:blipFill rotWithShape="1">
            <a:blip r:embed="rId7" cstate="print">
              <a:extLst>
                <a:ext uri="{28A0092B-C50C-407E-A947-70E740481C1C}">
                  <a14:useLocalDpi xmlns:a14="http://schemas.microsoft.com/office/drawing/2010/main" val="0"/>
                </a:ext>
              </a:extLst>
            </a:blip>
            <a:srcRect l="9556" r="10183" b="23962"/>
            <a:stretch/>
          </p:blipFill>
          <p:spPr>
            <a:xfrm>
              <a:off x="4067944" y="5408146"/>
              <a:ext cx="380042" cy="360040"/>
            </a:xfrm>
            <a:prstGeom prst="rect">
              <a:avLst/>
            </a:prstGeom>
          </p:spPr>
        </p:pic>
        <p:pic>
          <p:nvPicPr>
            <p:cNvPr id="42" name="Picture 41"/>
            <p:cNvPicPr>
              <a:picLocks noChangeAspect="1"/>
            </p:cNvPicPr>
            <p:nvPr/>
          </p:nvPicPr>
          <p:blipFill rotWithShape="1">
            <a:blip r:embed="rId7" cstate="print">
              <a:extLst>
                <a:ext uri="{28A0092B-C50C-407E-A947-70E740481C1C}">
                  <a14:useLocalDpi xmlns:a14="http://schemas.microsoft.com/office/drawing/2010/main" val="0"/>
                </a:ext>
              </a:extLst>
            </a:blip>
            <a:srcRect l="9556" r="10183" b="23962"/>
            <a:stretch/>
          </p:blipFill>
          <p:spPr>
            <a:xfrm>
              <a:off x="5848142" y="5696178"/>
              <a:ext cx="380042" cy="360040"/>
            </a:xfrm>
            <a:prstGeom prst="rect">
              <a:avLst/>
            </a:prstGeom>
          </p:spPr>
        </p:pic>
        <p:pic>
          <p:nvPicPr>
            <p:cNvPr id="43" name="Picture 42"/>
            <p:cNvPicPr>
              <a:picLocks noChangeAspect="1"/>
            </p:cNvPicPr>
            <p:nvPr/>
          </p:nvPicPr>
          <p:blipFill rotWithShape="1">
            <a:blip r:embed="rId7" cstate="print">
              <a:extLst>
                <a:ext uri="{28A0092B-C50C-407E-A947-70E740481C1C}">
                  <a14:useLocalDpi xmlns:a14="http://schemas.microsoft.com/office/drawing/2010/main" val="0"/>
                </a:ext>
              </a:extLst>
            </a:blip>
            <a:srcRect l="9556" r="10183" b="23962"/>
            <a:stretch/>
          </p:blipFill>
          <p:spPr>
            <a:xfrm>
              <a:off x="2555776" y="5192122"/>
              <a:ext cx="380042" cy="360040"/>
            </a:xfrm>
            <a:prstGeom prst="rect">
              <a:avLst/>
            </a:prstGeom>
          </p:spPr>
        </p:pic>
        <p:sp>
          <p:nvSpPr>
            <p:cNvPr id="44" name="TextBox 43"/>
            <p:cNvSpPr txBox="1"/>
            <p:nvPr/>
          </p:nvSpPr>
          <p:spPr>
            <a:xfrm>
              <a:off x="395536" y="3434894"/>
              <a:ext cx="2088232" cy="677108"/>
            </a:xfrm>
            <a:prstGeom prst="rect">
              <a:avLst/>
            </a:prstGeom>
            <a:noFill/>
          </p:spPr>
          <p:txBody>
            <a:bodyPr wrap="square" rtlCol="0">
              <a:spAutoFit/>
            </a:bodyPr>
            <a:lstStyle/>
            <a:p>
              <a:r>
                <a:rPr lang="en-US" sz="2400" b="1" dirty="0">
                  <a:solidFill>
                    <a:srgbClr val="1E10D2"/>
                  </a:solidFill>
                </a:rPr>
                <a:t>1</a:t>
              </a:r>
              <a:r>
                <a:rPr lang="en-US" sz="2400" b="1" baseline="30000" dirty="0">
                  <a:solidFill>
                    <a:srgbClr val="1E10D2"/>
                  </a:solidFill>
                </a:rPr>
                <a:t>st</a:t>
              </a:r>
              <a:r>
                <a:rPr lang="en-US" sz="2400" b="1" dirty="0">
                  <a:solidFill>
                    <a:srgbClr val="1E10D2"/>
                  </a:solidFill>
                </a:rPr>
                <a:t> position</a:t>
              </a:r>
            </a:p>
            <a:p>
              <a:r>
                <a:rPr lang="en-US" sz="1400" b="1" dirty="0">
                  <a:solidFill>
                    <a:srgbClr val="1E10D2"/>
                  </a:solidFill>
                </a:rPr>
                <a:t>tau=0.54</a:t>
              </a:r>
            </a:p>
          </p:txBody>
        </p:sp>
        <p:sp>
          <p:nvSpPr>
            <p:cNvPr id="27" name="TextBox 26"/>
            <p:cNvSpPr txBox="1"/>
            <p:nvPr/>
          </p:nvSpPr>
          <p:spPr>
            <a:xfrm>
              <a:off x="2411760" y="3501008"/>
              <a:ext cx="2024842" cy="707876"/>
            </a:xfrm>
            <a:prstGeom prst="rect">
              <a:avLst/>
            </a:prstGeom>
            <a:solidFill>
              <a:schemeClr val="bg1"/>
            </a:solidFill>
          </p:spPr>
          <p:txBody>
            <a:bodyPr wrap="square" lIns="91430" tIns="45715" rIns="91430" bIns="45715"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Set 2 </a:t>
              </a:r>
              <a:r>
                <a:rPr lang="en-US" sz="2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CatS</a:t>
              </a:r>
              <a:endParaRPr lang="cs-CZ" sz="2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a:p>
              <a:pPr algn="ct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459 compounds</a:t>
              </a:r>
              <a:endParaRPr lang="cs-CZ"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p:txBody>
        </p:sp>
      </p:grpSp>
      <p:grpSp>
        <p:nvGrpSpPr>
          <p:cNvPr id="48" name="Group 47"/>
          <p:cNvGrpSpPr/>
          <p:nvPr/>
        </p:nvGrpSpPr>
        <p:grpSpPr>
          <a:xfrm rot="19367104">
            <a:off x="7172864" y="87741"/>
            <a:ext cx="1863174" cy="866928"/>
            <a:chOff x="6999876" y="456292"/>
            <a:chExt cx="1863174" cy="866928"/>
          </a:xfrm>
        </p:grpSpPr>
        <p:sp>
          <p:nvSpPr>
            <p:cNvPr id="49" name="Rectangle 48"/>
            <p:cNvSpPr/>
            <p:nvPr/>
          </p:nvSpPr>
          <p:spPr>
            <a:xfrm rot="2188609">
              <a:off x="6999876" y="456292"/>
              <a:ext cx="1863174" cy="866928"/>
            </a:xfrm>
            <a:prstGeom prst="rect">
              <a:avLst/>
            </a:prstGeom>
            <a:solidFill>
              <a:schemeClr val="bg1"/>
            </a:solidFill>
            <a:ln>
              <a:solidFill>
                <a:schemeClr val="bg1">
                  <a:lumMod val="75000"/>
                </a:schemeClr>
              </a:solidFill>
            </a:ln>
            <a:scene3d>
              <a:camera prst="orthographicFront"/>
              <a:lightRig rig="threePt" dir="t"/>
            </a:scene3d>
            <a:sp3d>
              <a:bevelT w="228600" h="2286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US"/>
            </a:p>
          </p:txBody>
        </p:sp>
        <p:sp>
          <p:nvSpPr>
            <p:cNvPr id="50" name="TextBox 49"/>
            <p:cNvSpPr txBox="1"/>
            <p:nvPr/>
          </p:nvSpPr>
          <p:spPr>
            <a:xfrm rot="2191103">
              <a:off x="7108992" y="499492"/>
              <a:ext cx="1678196" cy="707886"/>
            </a:xfrm>
            <a:prstGeom prst="rect">
              <a:avLst/>
            </a:prstGeom>
            <a:noFill/>
          </p:spPr>
          <p:txBody>
            <a:bodyPr wrap="square" rtlCol="0">
              <a:spAutoFit/>
            </a:bodyPr>
            <a:lstStyle/>
            <a:p>
              <a:r>
                <a:rPr lang="en-US" sz="2000" b="1" dirty="0">
                  <a:ln w="10541" cmpd="sng">
                    <a:solidFill>
                      <a:schemeClr val="accent1">
                        <a:shade val="88000"/>
                        <a:satMod val="110000"/>
                      </a:schemeClr>
                    </a:solidFill>
                    <a:prstDash val="solid"/>
                  </a:ln>
                  <a:solidFill>
                    <a:srgbClr val="FFFF00"/>
                  </a:solidFill>
                  <a:effectLst>
                    <a:glow rad="101600">
                      <a:schemeClr val="accent4">
                        <a:satMod val="175000"/>
                        <a:alpha val="40000"/>
                      </a:schemeClr>
                    </a:glow>
                  </a:effectLst>
                </a:rPr>
                <a:t>Official</a:t>
              </a:r>
            </a:p>
            <a:p>
              <a:r>
                <a:rPr lang="en-US" sz="2000" b="1" dirty="0">
                  <a:ln w="10541" cmpd="sng">
                    <a:solidFill>
                      <a:schemeClr val="accent1">
                        <a:shade val="88000"/>
                        <a:satMod val="110000"/>
                      </a:schemeClr>
                    </a:solidFill>
                    <a:prstDash val="solid"/>
                  </a:ln>
                  <a:solidFill>
                    <a:srgbClr val="FFFF00"/>
                  </a:solidFill>
                  <a:effectLst>
                    <a:glow rad="101600">
                      <a:schemeClr val="accent4">
                        <a:satMod val="175000"/>
                        <a:alpha val="40000"/>
                      </a:schemeClr>
                    </a:glow>
                  </a:effectLst>
                </a:rPr>
                <a:t>Participation</a:t>
              </a:r>
            </a:p>
          </p:txBody>
        </p:sp>
      </p:grpSp>
      <p:grpSp>
        <p:nvGrpSpPr>
          <p:cNvPr id="16" name="Group 15"/>
          <p:cNvGrpSpPr/>
          <p:nvPr/>
        </p:nvGrpSpPr>
        <p:grpSpPr>
          <a:xfrm>
            <a:off x="5826993" y="3068960"/>
            <a:ext cx="2538176" cy="1242038"/>
            <a:chOff x="5826993" y="3068960"/>
            <a:chExt cx="2538176" cy="1242038"/>
          </a:xfrm>
        </p:grpSpPr>
        <p:sp>
          <p:nvSpPr>
            <p:cNvPr id="15" name="Rounded Rectangle 14"/>
            <p:cNvSpPr/>
            <p:nvPr/>
          </p:nvSpPr>
          <p:spPr>
            <a:xfrm>
              <a:off x="5826993" y="3068960"/>
              <a:ext cx="2538176" cy="12420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5926729" y="3140966"/>
              <a:ext cx="1772469" cy="1078792"/>
              <a:chOff x="5982188" y="3288805"/>
              <a:chExt cx="1208520" cy="626876"/>
            </a:xfrm>
            <a:noFill/>
          </p:grpSpPr>
          <p:pic>
            <p:nvPicPr>
              <p:cNvPr id="52" name="Picture 8"/>
              <p:cNvPicPr/>
              <p:nvPr/>
            </p:nvPicPr>
            <p:blipFill>
              <a:blip r:embed="rId10"/>
              <a:stretch/>
            </p:blipFill>
            <p:spPr>
              <a:xfrm>
                <a:off x="6296732" y="3288805"/>
                <a:ext cx="507516" cy="476090"/>
              </a:xfrm>
              <a:prstGeom prst="rect">
                <a:avLst/>
              </a:prstGeom>
              <a:grpFill/>
              <a:ln>
                <a:noFill/>
              </a:ln>
            </p:spPr>
          </p:pic>
          <p:sp>
            <p:nvSpPr>
              <p:cNvPr id="53" name="CustomShape 9"/>
              <p:cNvSpPr/>
              <p:nvPr/>
            </p:nvSpPr>
            <p:spPr>
              <a:xfrm>
                <a:off x="5982188" y="3773449"/>
                <a:ext cx="1208520" cy="142232"/>
              </a:xfrm>
              <a:prstGeom prst="rect">
                <a:avLst/>
              </a:prstGeom>
              <a:grp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1000" b="1" strike="noStrike" spc="-1" dirty="0">
                    <a:solidFill>
                      <a:srgbClr val="000000"/>
                    </a:solidFill>
                    <a:latin typeface="Arial"/>
                    <a:ea typeface="DejaVu Sans"/>
                  </a:rPr>
                  <a:t>Prof. </a:t>
                </a:r>
                <a:r>
                  <a:rPr lang="en-US" sz="1000" b="1" strike="noStrike" spc="-1" dirty="0" err="1">
                    <a:solidFill>
                      <a:srgbClr val="000000"/>
                    </a:solidFill>
                    <a:latin typeface="Arial"/>
                    <a:ea typeface="DejaVu Sans"/>
                  </a:rPr>
                  <a:t>Guowei</a:t>
                </a:r>
                <a:r>
                  <a:rPr lang="en-US" sz="1000" b="1" strike="noStrike" spc="-1" dirty="0">
                    <a:solidFill>
                      <a:srgbClr val="000000"/>
                    </a:solidFill>
                    <a:latin typeface="Arial"/>
                    <a:ea typeface="DejaVu Sans"/>
                  </a:rPr>
                  <a:t> </a:t>
                </a:r>
                <a:r>
                  <a:rPr lang="en-US" sz="1000" b="1" spc="-1" dirty="0">
                    <a:solidFill>
                      <a:srgbClr val="000000"/>
                    </a:solidFill>
                    <a:latin typeface="Arial"/>
                    <a:ea typeface="DejaVu Sans"/>
                  </a:rPr>
                  <a:t>W</a:t>
                </a:r>
                <a:r>
                  <a:rPr lang="en-US" sz="1000" b="1" strike="noStrike" spc="-1" dirty="0" smtClean="0">
                    <a:solidFill>
                      <a:srgbClr val="000000"/>
                    </a:solidFill>
                    <a:latin typeface="Arial"/>
                    <a:ea typeface="DejaVu Sans"/>
                  </a:rPr>
                  <a:t>ei</a:t>
                </a:r>
                <a:endParaRPr lang="en-US" sz="1000" b="0" strike="noStrike" spc="-1" dirty="0">
                  <a:latin typeface="Arial"/>
                </a:endParaRPr>
              </a:p>
            </p:txBody>
          </p:sp>
          <p:sp>
            <p:nvSpPr>
              <p:cNvPr id="47" name="CustomShape 10"/>
              <p:cNvSpPr/>
              <p:nvPr/>
            </p:nvSpPr>
            <p:spPr>
              <a:xfrm>
                <a:off x="5982188" y="3429999"/>
                <a:ext cx="318003" cy="195886"/>
              </a:xfrm>
              <a:prstGeom prst="rect">
                <a:avLst/>
              </a:prstGeom>
              <a:grp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600" b="1" strike="noStrike" spc="-1" dirty="0">
                    <a:solidFill>
                      <a:srgbClr val="000000"/>
                    </a:solidFill>
                    <a:latin typeface="Arial"/>
                    <a:ea typeface="DejaVu Sans"/>
                  </a:rPr>
                  <a:t>B3</a:t>
                </a:r>
                <a:endParaRPr lang="en-US" sz="1600" b="0" strike="noStrike" spc="-1" dirty="0">
                  <a:latin typeface="Arial"/>
                </a:endParaRPr>
              </a:p>
            </p:txBody>
          </p:sp>
        </p:grpSp>
        <p:sp>
          <p:nvSpPr>
            <p:cNvPr id="51" name="CustomShape 11"/>
            <p:cNvSpPr/>
            <p:nvPr/>
          </p:nvSpPr>
          <p:spPr>
            <a:xfrm>
              <a:off x="7092280" y="3429000"/>
              <a:ext cx="1272889" cy="471116"/>
            </a:xfrm>
            <a:prstGeom prst="rect">
              <a:avLst/>
            </a:prstGeom>
            <a:noFill/>
            <a:ln>
              <a:noFill/>
            </a:ln>
          </p:spPr>
          <p:style>
            <a:lnRef idx="0">
              <a:scrgbClr r="0" g="0" b="0"/>
            </a:lnRef>
            <a:fillRef idx="0">
              <a:scrgbClr r="0" g="0" b="0"/>
            </a:fillRef>
            <a:effectRef idx="0">
              <a:scrgbClr r="0" g="0" b="0"/>
            </a:effectRef>
            <a:fontRef idx="minor"/>
          </p:style>
          <p:txBody>
            <a:bodyPr wrap="square" lIns="100800" tIns="50400" rIns="100800" bIns="50400">
              <a:spAutoFit/>
            </a:bodyPr>
            <a:lstStyle/>
            <a:p>
              <a:pPr algn="ctr">
                <a:lnSpc>
                  <a:spcPct val="100000"/>
                </a:lnSpc>
              </a:pPr>
              <a:r>
                <a:rPr lang="en-US" sz="2400" b="1" strike="noStrike" spc="-1" dirty="0" smtClean="0">
                  <a:solidFill>
                    <a:srgbClr val="CF2E2B"/>
                  </a:solidFill>
                  <a:latin typeface="Arial"/>
                  <a:ea typeface="DejaVu Sans"/>
                </a:rPr>
                <a:t>Winner</a:t>
              </a:r>
              <a:endParaRPr lang="en-US" sz="2400" b="0" strike="noStrike" spc="-1" dirty="0">
                <a:latin typeface="Arial"/>
              </a:endParaRPr>
            </a:p>
          </p:txBody>
        </p:sp>
      </p:grpSp>
    </p:spTree>
    <p:extLst>
      <p:ext uri="{BB962C8B-B14F-4D97-AF65-F5344CB8AC3E}">
        <p14:creationId xmlns:p14="http://schemas.microsoft.com/office/powerpoint/2010/main" val="177935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78098"/>
          </a:xfrm>
        </p:spPr>
        <p:txBody>
          <a:bodyPr>
            <a:normAutofit/>
          </a:bodyPr>
          <a:lstStyle/>
          <a:p>
            <a:r>
              <a:rPr lang="cs-CZ" sz="3400" b="1" dirty="0"/>
              <a:t>2D structure similarity fingerprint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0" y="4212104"/>
            <a:ext cx="8927976" cy="26046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58" y="915783"/>
            <a:ext cx="8938939" cy="3446795"/>
          </a:xfrm>
          <a:prstGeom prst="rect">
            <a:avLst/>
          </a:prstGeom>
        </p:spPr>
      </p:pic>
      <p:sp>
        <p:nvSpPr>
          <p:cNvPr id="3" name="Slide Number Placeholder 2"/>
          <p:cNvSpPr>
            <a:spLocks noGrp="1"/>
          </p:cNvSpPr>
          <p:nvPr>
            <p:ph type="sldNum" sz="quarter" idx="4294967295"/>
          </p:nvPr>
        </p:nvSpPr>
        <p:spPr>
          <a:xfrm>
            <a:off x="6553200" y="6356351"/>
            <a:ext cx="2133600" cy="365125"/>
          </a:xfrm>
          <a:prstGeom prst="rect">
            <a:avLst/>
          </a:prstGeom>
        </p:spPr>
        <p:txBody>
          <a:bodyPr lIns="91430" tIns="45715" rIns="91430" bIns="45715"/>
          <a:lstStyle/>
          <a:p>
            <a:fld id="{B4746845-6915-4E55-B1F8-B6FC8961506E}" type="slidenum">
              <a:rPr lang="cs-CZ" smtClean="0"/>
              <a:t>18</a:t>
            </a:fld>
            <a:endParaRPr lang="cs-CZ"/>
          </a:p>
        </p:txBody>
      </p:sp>
    </p:spTree>
    <p:extLst>
      <p:ext uri="{BB962C8B-B14F-4D97-AF65-F5344CB8AC3E}">
        <p14:creationId xmlns:p14="http://schemas.microsoft.com/office/powerpoint/2010/main" val="17650691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640960" cy="778098"/>
          </a:xfrm>
        </p:spPr>
        <p:txBody>
          <a:bodyPr>
            <a:normAutofit fontScale="90000"/>
          </a:bodyPr>
          <a:lstStyle/>
          <a:p>
            <a:r>
              <a:rPr lang="cs-CZ" sz="3400" b="1" dirty="0"/>
              <a:t>2D structure similarity fingerprint</a:t>
            </a:r>
            <a:r>
              <a:rPr lang="en-US" sz="3400" b="1" dirty="0"/>
              <a:t> of a </a:t>
            </a:r>
            <a:r>
              <a:rPr lang="en-US" sz="3400" b="1" dirty="0" err="1"/>
              <a:t>macrocycle</a:t>
            </a:r>
            <a:endParaRPr lang="cs-CZ" sz="3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0" y="4212104"/>
            <a:ext cx="8927976" cy="2604675"/>
          </a:xfrm>
          <a:prstGeom prst="rect">
            <a:avLst/>
          </a:prstGeom>
        </p:spPr>
      </p:pic>
      <p:sp>
        <p:nvSpPr>
          <p:cNvPr id="3" name="Slide Number Placeholder 2"/>
          <p:cNvSpPr>
            <a:spLocks noGrp="1"/>
          </p:cNvSpPr>
          <p:nvPr>
            <p:ph type="sldNum" sz="quarter" idx="4294967295"/>
          </p:nvPr>
        </p:nvSpPr>
        <p:spPr>
          <a:xfrm>
            <a:off x="6553200" y="6356351"/>
            <a:ext cx="2133600" cy="365125"/>
          </a:xfrm>
          <a:prstGeom prst="rect">
            <a:avLst/>
          </a:prstGeom>
        </p:spPr>
        <p:txBody>
          <a:bodyPr lIns="91430" tIns="45715" rIns="91430" bIns="45715"/>
          <a:lstStyle/>
          <a:p>
            <a:fld id="{B4746845-6915-4E55-B1F8-B6FC8961506E}" type="slidenum">
              <a:rPr lang="cs-CZ" smtClean="0"/>
              <a:t>19</a:t>
            </a:fld>
            <a:endParaRPr lang="cs-CZ"/>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4" y="1217290"/>
            <a:ext cx="2571750" cy="257175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7864" y="2348879"/>
            <a:ext cx="1181576" cy="116443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08" y="2348879"/>
            <a:ext cx="1181576" cy="116443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24128" y="2348879"/>
            <a:ext cx="1181576" cy="116443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8263" y="2348879"/>
            <a:ext cx="1181576" cy="1164431"/>
          </a:xfrm>
          <a:prstGeom prst="rect">
            <a:avLst/>
          </a:prstGeom>
        </p:spPr>
      </p:pic>
      <p:cxnSp>
        <p:nvCxnSpPr>
          <p:cNvPr id="13" name="Straight Arrow Connector 12"/>
          <p:cNvCxnSpPr/>
          <p:nvPr/>
        </p:nvCxnSpPr>
        <p:spPr>
          <a:xfrm>
            <a:off x="2411760" y="3068960"/>
            <a:ext cx="1008112"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7864" y="2051556"/>
            <a:ext cx="1584176" cy="369332"/>
          </a:xfrm>
          <a:prstGeom prst="rect">
            <a:avLst/>
          </a:prstGeom>
          <a:noFill/>
        </p:spPr>
        <p:txBody>
          <a:bodyPr wrap="square" rtlCol="0">
            <a:spAutoFit/>
          </a:bodyPr>
          <a:lstStyle/>
          <a:p>
            <a:r>
              <a:rPr lang="en-US" b="1" dirty="0"/>
              <a:t>Diameter 4:</a:t>
            </a:r>
            <a:endParaRPr lang="cs-CZ" b="1" dirty="0"/>
          </a:p>
        </p:txBody>
      </p:sp>
      <p:sp>
        <p:nvSpPr>
          <p:cNvPr id="15" name="TextBox 14"/>
          <p:cNvSpPr txBox="1"/>
          <p:nvPr/>
        </p:nvSpPr>
        <p:spPr>
          <a:xfrm>
            <a:off x="251520" y="1691516"/>
            <a:ext cx="1584176" cy="369332"/>
          </a:xfrm>
          <a:prstGeom prst="rect">
            <a:avLst/>
          </a:prstGeom>
          <a:noFill/>
        </p:spPr>
        <p:txBody>
          <a:bodyPr wrap="square" rtlCol="0">
            <a:spAutoFit/>
          </a:bodyPr>
          <a:lstStyle/>
          <a:p>
            <a:r>
              <a:rPr lang="en-US" b="1" dirty="0"/>
              <a:t>Macrocycle</a:t>
            </a:r>
            <a:endParaRPr lang="cs-CZ" b="1" dirty="0"/>
          </a:p>
        </p:txBody>
      </p:sp>
      <p:sp>
        <p:nvSpPr>
          <p:cNvPr id="16" name="TextBox 15"/>
          <p:cNvSpPr txBox="1"/>
          <p:nvPr/>
        </p:nvSpPr>
        <p:spPr>
          <a:xfrm>
            <a:off x="3419872" y="980728"/>
            <a:ext cx="5328592" cy="830997"/>
          </a:xfrm>
          <a:prstGeom prst="rect">
            <a:avLst/>
          </a:prstGeom>
          <a:noFill/>
          <a:ln w="25400">
            <a:solidFill>
              <a:srgbClr val="FF0000"/>
            </a:solidFill>
          </a:ln>
        </p:spPr>
        <p:txBody>
          <a:bodyPr wrap="square" rtlCol="0">
            <a:spAutoFit/>
          </a:bodyPr>
          <a:lstStyle/>
          <a:p>
            <a:r>
              <a:rPr lang="en-US" sz="2400" b="1" dirty="0" smtClean="0">
                <a:solidFill>
                  <a:srgbClr val="FF0000"/>
                </a:solidFill>
              </a:rPr>
              <a:t>Cannot</a:t>
            </a:r>
            <a:r>
              <a:rPr lang="en-US" sz="2400" b="1" dirty="0" smtClean="0">
                <a:solidFill>
                  <a:srgbClr val="FF0000"/>
                </a:solidFill>
              </a:rPr>
              <a:t> </a:t>
            </a:r>
            <a:r>
              <a:rPr lang="en-US" sz="2400" b="1" dirty="0" smtClean="0">
                <a:solidFill>
                  <a:srgbClr val="FF0000"/>
                </a:solidFill>
              </a:rPr>
              <a:t>describing well atom properties within the </a:t>
            </a:r>
            <a:r>
              <a:rPr lang="en-US" sz="2400" b="1" dirty="0" smtClean="0">
                <a:solidFill>
                  <a:srgbClr val="FF0000"/>
                </a:solidFill>
              </a:rPr>
              <a:t> </a:t>
            </a:r>
            <a:r>
              <a:rPr lang="en-US" sz="2400" b="1" dirty="0" err="1">
                <a:solidFill>
                  <a:srgbClr val="FF0000"/>
                </a:solidFill>
              </a:rPr>
              <a:t>macrocyclic</a:t>
            </a:r>
            <a:r>
              <a:rPr lang="en-US" sz="2400" b="1" dirty="0">
                <a:solidFill>
                  <a:srgbClr val="FF0000"/>
                </a:solidFill>
              </a:rPr>
              <a:t> </a:t>
            </a:r>
            <a:r>
              <a:rPr lang="en-US" sz="2400" b="1" dirty="0" smtClean="0">
                <a:solidFill>
                  <a:srgbClr val="FF0000"/>
                </a:solidFill>
              </a:rPr>
              <a:t>environment</a:t>
            </a:r>
            <a:r>
              <a:rPr lang="en-US" sz="2400" b="1" dirty="0" smtClean="0">
                <a:solidFill>
                  <a:srgbClr val="FF0000"/>
                </a:solidFill>
              </a:rPr>
              <a:t>!</a:t>
            </a:r>
            <a:endParaRPr lang="cs-CZ" sz="2400" b="1" dirty="0">
              <a:solidFill>
                <a:srgbClr val="FF0000"/>
              </a:solidFill>
            </a:endParaRPr>
          </a:p>
        </p:txBody>
      </p:sp>
    </p:spTree>
    <p:extLst>
      <p:ext uri="{BB962C8B-B14F-4D97-AF65-F5344CB8AC3E}">
        <p14:creationId xmlns:p14="http://schemas.microsoft.com/office/powerpoint/2010/main" val="289150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3000"/>
                                  </p:stCondLst>
                                  <p:childTnLst>
                                    <p:animScale>
                                      <p:cBhvr>
                                        <p:cTn id="6" dur="2000" fill="hold"/>
                                        <p:tgtEl>
                                          <p:spTgt spid="1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3568" y="2924944"/>
            <a:ext cx="7772400" cy="1850255"/>
          </a:xfrm>
          <a:noFill/>
        </p:spPr>
        <p:style>
          <a:lnRef idx="2">
            <a:schemeClr val="dk1"/>
          </a:lnRef>
          <a:fillRef idx="1">
            <a:schemeClr val="lt1"/>
          </a:fillRef>
          <a:effectRef idx="0">
            <a:schemeClr val="dk1"/>
          </a:effectRef>
          <a:fontRef idx="minor">
            <a:schemeClr val="dk1"/>
          </a:fontRef>
        </p:style>
        <p:txBody>
          <a:bodyPr>
            <a:noAutofit/>
          </a:bodyPr>
          <a:lstStyle/>
          <a:p>
            <a:pPr marL="571500" indent="-571500">
              <a:buFont typeface="Arial" pitchFamily="34" charset="0"/>
              <a:buChar char="•"/>
            </a:pPr>
            <a:r>
              <a:rPr lang="en-US" sz="3600" b="1" dirty="0">
                <a:solidFill>
                  <a:schemeClr val="tx1"/>
                </a:solidFill>
              </a:rPr>
              <a:t>deepScaffOpt</a:t>
            </a:r>
            <a:r>
              <a:rPr lang="en-US" sz="3600" dirty="0">
                <a:solidFill>
                  <a:schemeClr val="tx1"/>
                </a:solidFill>
              </a:rPr>
              <a:t> </a:t>
            </a:r>
            <a:r>
              <a:rPr lang="en-US" sz="2800" dirty="0">
                <a:solidFill>
                  <a:schemeClr val="tx1"/>
                </a:solidFill>
              </a:rPr>
              <a:t>algorithm for affinity ranking.</a:t>
            </a:r>
          </a:p>
          <a:p>
            <a:pPr marL="571500" indent="-571500">
              <a:buFont typeface="Arial" pitchFamily="34" charset="0"/>
              <a:buChar char="•"/>
            </a:pPr>
            <a:r>
              <a:rPr lang="en-US" sz="3600" b="1" dirty="0">
                <a:solidFill>
                  <a:schemeClr val="tx1"/>
                </a:solidFill>
              </a:rPr>
              <a:t>SQM/COSMO</a:t>
            </a:r>
            <a:r>
              <a:rPr lang="en-US" sz="3600" dirty="0">
                <a:solidFill>
                  <a:schemeClr val="tx1"/>
                </a:solidFill>
              </a:rPr>
              <a:t> </a:t>
            </a:r>
            <a:r>
              <a:rPr lang="en-US" sz="2800" dirty="0">
                <a:solidFill>
                  <a:schemeClr val="tx1"/>
                </a:solidFill>
              </a:rPr>
              <a:t>scoring </a:t>
            </a:r>
            <a:r>
              <a:rPr lang="en-US" sz="2800" dirty="0" smtClean="0">
                <a:solidFill>
                  <a:schemeClr val="tx1"/>
                </a:solidFill>
              </a:rPr>
              <a:t>for affinity and </a:t>
            </a:r>
            <a:r>
              <a:rPr lang="en-US" sz="2800" smtClean="0">
                <a:solidFill>
                  <a:schemeClr val="tx1"/>
                </a:solidFill>
              </a:rPr>
              <a:t>pose ranking.</a:t>
            </a:r>
            <a:endParaRPr lang="en-US" sz="2800" dirty="0">
              <a:solidFill>
                <a:schemeClr val="tx1"/>
              </a:solidFill>
            </a:endParaRPr>
          </a:p>
        </p:txBody>
      </p:sp>
      <p:sp>
        <p:nvSpPr>
          <p:cNvPr id="6" name="Rounded Rectangle 5"/>
          <p:cNvSpPr/>
          <p:nvPr/>
        </p:nvSpPr>
        <p:spPr>
          <a:xfrm>
            <a:off x="1115616" y="3068960"/>
            <a:ext cx="7272808" cy="648072"/>
          </a:xfrm>
          <a:prstGeom prst="roundRect">
            <a:avLst/>
          </a:prstGeom>
          <a:noFill/>
          <a:ln w="127000">
            <a:solidFill>
              <a:srgbClr val="1E10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10D2"/>
              </a:solidFill>
            </a:endParaRPr>
          </a:p>
        </p:txBody>
      </p:sp>
      <p:sp>
        <p:nvSpPr>
          <p:cNvPr id="2" name="Title 1"/>
          <p:cNvSpPr>
            <a:spLocks noGrp="1"/>
          </p:cNvSpPr>
          <p:nvPr>
            <p:ph type="title"/>
          </p:nvPr>
        </p:nvSpPr>
        <p:spPr>
          <a:xfrm>
            <a:off x="0" y="-27384"/>
            <a:ext cx="6344262" cy="2160240"/>
          </a:xfrm>
        </p:spPr>
        <p:style>
          <a:lnRef idx="2">
            <a:schemeClr val="dk1">
              <a:shade val="50000"/>
            </a:schemeClr>
          </a:lnRef>
          <a:fillRef idx="1">
            <a:schemeClr val="dk1"/>
          </a:fillRef>
          <a:effectRef idx="0">
            <a:schemeClr val="dk1"/>
          </a:effectRef>
          <a:fontRef idx="minor">
            <a:schemeClr val="lt1"/>
          </a:fontRef>
        </p:style>
        <p:txBody>
          <a:bodyPr>
            <a:noAutofit/>
          </a:bodyPr>
          <a:lstStyle/>
          <a:p>
            <a:pPr algn="ctr"/>
            <a:r>
              <a:rPr lang="en-US" sz="4800" dirty="0">
                <a:effectLst>
                  <a:glow rad="228600">
                    <a:schemeClr val="accent1">
                      <a:satMod val="175000"/>
                      <a:alpha val="40000"/>
                    </a:schemeClr>
                  </a:glow>
                </a:effectLst>
              </a:rPr>
              <a:t/>
            </a:r>
            <a:br>
              <a:rPr lang="en-US" sz="4800" dirty="0">
                <a:effectLst>
                  <a:glow rad="228600">
                    <a:schemeClr val="accent1">
                      <a:satMod val="175000"/>
                      <a:alpha val="40000"/>
                    </a:schemeClr>
                  </a:glow>
                </a:effectLst>
              </a:rPr>
            </a:br>
            <a:r>
              <a:rPr lang="en-US" sz="4800" dirty="0">
                <a:effectLst>
                  <a:glow rad="228600">
                    <a:schemeClr val="accent1">
                      <a:satMod val="175000"/>
                      <a:alpha val="40000"/>
                    </a:schemeClr>
                  </a:glow>
                </a:effectLst>
              </a:rPr>
              <a:t>		Agenda</a:t>
            </a:r>
          </a:p>
        </p:txBody>
      </p:sp>
      <p:sp>
        <p:nvSpPr>
          <p:cNvPr id="4" name="Slide Number Placeholder 3"/>
          <p:cNvSpPr>
            <a:spLocks noGrp="1"/>
          </p:cNvSpPr>
          <p:nvPr>
            <p:ph type="sldNum" sz="quarter" idx="12"/>
          </p:nvPr>
        </p:nvSpPr>
        <p:spPr/>
        <p:txBody>
          <a:bodyPr/>
          <a:lstStyle/>
          <a:p>
            <a:fld id="{B4746845-6915-4E55-B1F8-B6FC8961506E}" type="slidenum">
              <a:rPr lang="cs-CZ" smtClean="0"/>
              <a:t>2</a:t>
            </a:fld>
            <a:endParaRPr lang="cs-CZ"/>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4240" r="12165"/>
          <a:stretch/>
        </p:blipFill>
        <p:spPr>
          <a:xfrm>
            <a:off x="6300192" y="-27384"/>
            <a:ext cx="2832879" cy="2166560"/>
          </a:xfrm>
          <a:prstGeom prst="rect">
            <a:avLst/>
          </a:prstGeom>
        </p:spPr>
      </p:pic>
    </p:spTree>
    <p:extLst>
      <p:ext uri="{BB962C8B-B14F-4D97-AF65-F5344CB8AC3E}">
        <p14:creationId xmlns:p14="http://schemas.microsoft.com/office/powerpoint/2010/main" val="36478178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84513" y="162781"/>
            <a:ext cx="2024842" cy="738654"/>
          </a:xfrm>
          <a:prstGeom prst="rect">
            <a:avLst/>
          </a:prstGeom>
          <a:noFill/>
        </p:spPr>
        <p:txBody>
          <a:bodyPr wrap="square" lIns="91430" tIns="45715" rIns="91430" bIns="45715"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Set 1 BACE</a:t>
            </a:r>
            <a:endParaRPr lang="cs-CZ"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a:p>
            <a:pPr algn="ct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154 compounds</a:t>
            </a:r>
            <a:endParaRPr lang="cs-CZ"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44624"/>
            <a:ext cx="847595" cy="95803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9355" y="116632"/>
            <a:ext cx="2612476" cy="870916"/>
          </a:xfrm>
          <a:prstGeom prst="rect">
            <a:avLst/>
          </a:prstGeom>
        </p:spPr>
      </p:pic>
      <p:grpSp>
        <p:nvGrpSpPr>
          <p:cNvPr id="2" name="Group 1"/>
          <p:cNvGrpSpPr/>
          <p:nvPr/>
        </p:nvGrpSpPr>
        <p:grpSpPr>
          <a:xfrm>
            <a:off x="20384" y="2492163"/>
            <a:ext cx="9123840" cy="2703753"/>
            <a:chOff x="20384" y="1273296"/>
            <a:chExt cx="9123840" cy="2703753"/>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84" y="1338759"/>
              <a:ext cx="9123840" cy="263829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3429" y="1465098"/>
              <a:ext cx="2220795" cy="687803"/>
            </a:xfrm>
            <a:prstGeom prst="rect">
              <a:avLst/>
            </a:prstGeom>
          </p:spPr>
        </p:pic>
        <p:sp>
          <p:nvSpPr>
            <p:cNvPr id="11" name="Oval 10"/>
            <p:cNvSpPr/>
            <p:nvPr/>
          </p:nvSpPr>
          <p:spPr>
            <a:xfrm>
              <a:off x="6988747" y="1338620"/>
              <a:ext cx="130635" cy="130649"/>
            </a:xfrm>
            <a:prstGeom prst="ellipse">
              <a:avLst/>
            </a:prstGeom>
            <a:solidFill>
              <a:srgbClr val="1D02B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Box 11"/>
            <p:cNvSpPr txBox="1"/>
            <p:nvPr/>
          </p:nvSpPr>
          <p:spPr>
            <a:xfrm>
              <a:off x="7119382" y="1273296"/>
              <a:ext cx="1110397" cy="261610"/>
            </a:xfrm>
            <a:prstGeom prst="rect">
              <a:avLst/>
            </a:prstGeom>
            <a:noFill/>
          </p:spPr>
          <p:txBody>
            <a:bodyPr wrap="square" rtlCol="0">
              <a:spAutoFit/>
            </a:bodyPr>
            <a:lstStyle/>
            <a:p>
              <a:r>
                <a:rPr lang="en-US" sz="1100" b="1" dirty="0"/>
                <a:t>deepScaffOpt</a:t>
              </a:r>
              <a:endParaRPr lang="cs-CZ" sz="1100" b="1" dirty="0"/>
            </a:p>
          </p:txBody>
        </p:sp>
      </p:gr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9556" r="10183" b="23962"/>
          <a:stretch/>
        </p:blipFill>
        <p:spPr>
          <a:xfrm>
            <a:off x="539552" y="3063691"/>
            <a:ext cx="380042" cy="360040"/>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9556" r="10183" b="23962"/>
          <a:stretch/>
        </p:blipFill>
        <p:spPr>
          <a:xfrm>
            <a:off x="1403648" y="3351723"/>
            <a:ext cx="380042" cy="360040"/>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3768" y="3022540"/>
            <a:ext cx="257175" cy="257175"/>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83968" y="3166556"/>
            <a:ext cx="257175" cy="257175"/>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26993" y="3279715"/>
            <a:ext cx="257175" cy="257175"/>
          </a:xfrm>
          <a:prstGeom prst="rect">
            <a:avLst/>
          </a:prstGeom>
        </p:spPr>
      </p:pic>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l="9556" r="10183" b="23962"/>
          <a:stretch/>
        </p:blipFill>
        <p:spPr>
          <a:xfrm>
            <a:off x="3399870" y="2991683"/>
            <a:ext cx="380042" cy="360040"/>
          </a:xfrm>
          <a:prstGeom prst="rect">
            <a:avLst/>
          </a:prstGeom>
        </p:spPr>
      </p:pic>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9556" r="10183" b="23962"/>
          <a:stretch/>
        </p:blipFill>
        <p:spPr>
          <a:xfrm>
            <a:off x="5004048" y="3135699"/>
            <a:ext cx="380042" cy="360040"/>
          </a:xfrm>
          <a:prstGeom prst="rect">
            <a:avLst/>
          </a:prstGeom>
        </p:spPr>
      </p:pic>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9556" r="10183" b="23962"/>
          <a:stretch/>
        </p:blipFill>
        <p:spPr>
          <a:xfrm>
            <a:off x="6300192" y="3207707"/>
            <a:ext cx="380042" cy="360040"/>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3097" y="3423731"/>
            <a:ext cx="257175" cy="257175"/>
          </a:xfrm>
          <a:prstGeom prst="rect">
            <a:avLst/>
          </a:prstGeom>
        </p:spPr>
      </p:pic>
      <p:sp>
        <p:nvSpPr>
          <p:cNvPr id="3" name="TextBox 2"/>
          <p:cNvSpPr txBox="1"/>
          <p:nvPr/>
        </p:nvSpPr>
        <p:spPr>
          <a:xfrm>
            <a:off x="1043608" y="2165955"/>
            <a:ext cx="2356261" cy="830997"/>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b="1" dirty="0">
                <a:solidFill>
                  <a:srgbClr val="1E10D2"/>
                </a:solidFill>
              </a:rPr>
              <a:t>deepScaffOpt </a:t>
            </a:r>
          </a:p>
          <a:p>
            <a:r>
              <a:rPr lang="en-US" sz="1600" b="1" dirty="0">
                <a:solidFill>
                  <a:srgbClr val="1E10D2"/>
                </a:solidFill>
              </a:rPr>
              <a:t>Neural Graph Fingerprint</a:t>
            </a:r>
          </a:p>
          <a:p>
            <a:r>
              <a:rPr lang="en-US" sz="1600" b="1" dirty="0">
                <a:solidFill>
                  <a:srgbClr val="1E10D2"/>
                </a:solidFill>
              </a:rPr>
              <a:t>3</a:t>
            </a:r>
            <a:r>
              <a:rPr lang="en-US" sz="1600" b="1" baseline="30000" dirty="0">
                <a:solidFill>
                  <a:srgbClr val="1E10D2"/>
                </a:solidFill>
              </a:rPr>
              <a:t>rd</a:t>
            </a:r>
            <a:r>
              <a:rPr lang="en-US" sz="1600" b="1" dirty="0">
                <a:solidFill>
                  <a:srgbClr val="1E10D2"/>
                </a:solidFill>
              </a:rPr>
              <a:t> position (tau=0.34)</a:t>
            </a:r>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3577" y="1052736"/>
            <a:ext cx="1720511" cy="1728192"/>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7784" y="2099572"/>
            <a:ext cx="360040" cy="360040"/>
          </a:xfrm>
          <a:prstGeom prst="rect">
            <a:avLst/>
          </a:prstGeom>
        </p:spPr>
      </p:pic>
      <p:grpSp>
        <p:nvGrpSpPr>
          <p:cNvPr id="27" name="Group 26"/>
          <p:cNvGrpSpPr/>
          <p:nvPr/>
        </p:nvGrpSpPr>
        <p:grpSpPr>
          <a:xfrm>
            <a:off x="7173322" y="476672"/>
            <a:ext cx="1863174" cy="866928"/>
            <a:chOff x="6999876" y="456292"/>
            <a:chExt cx="1863174" cy="866928"/>
          </a:xfrm>
        </p:grpSpPr>
        <p:sp>
          <p:nvSpPr>
            <p:cNvPr id="28" name="Rectangle 27"/>
            <p:cNvSpPr/>
            <p:nvPr/>
          </p:nvSpPr>
          <p:spPr>
            <a:xfrm rot="2188609">
              <a:off x="6999876" y="456292"/>
              <a:ext cx="1863174" cy="866928"/>
            </a:xfrm>
            <a:prstGeom prst="rect">
              <a:avLst/>
            </a:prstGeom>
            <a:solidFill>
              <a:schemeClr val="bg1"/>
            </a:solidFill>
            <a:ln>
              <a:solidFill>
                <a:schemeClr val="bg1">
                  <a:lumMod val="75000"/>
                </a:schemeClr>
              </a:solidFill>
            </a:ln>
            <a:scene3d>
              <a:camera prst="orthographicFront"/>
              <a:lightRig rig="threePt" dir="t"/>
            </a:scene3d>
            <a:sp3d>
              <a:bevelT w="228600" h="2286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endParaRPr lang="en-US"/>
            </a:p>
          </p:txBody>
        </p:sp>
        <p:sp>
          <p:nvSpPr>
            <p:cNvPr id="29" name="TextBox 28"/>
            <p:cNvSpPr txBox="1"/>
            <p:nvPr/>
          </p:nvSpPr>
          <p:spPr>
            <a:xfrm rot="2191103">
              <a:off x="7108992" y="499492"/>
              <a:ext cx="1678196" cy="707886"/>
            </a:xfrm>
            <a:prstGeom prst="rect">
              <a:avLst/>
            </a:prstGeom>
            <a:noFill/>
          </p:spPr>
          <p:txBody>
            <a:bodyPr wrap="square" rtlCol="0">
              <a:spAutoFit/>
            </a:bodyPr>
            <a:lstStyle/>
            <a:p>
              <a:r>
                <a:rPr lang="en-US" sz="2000" b="1" dirty="0">
                  <a:ln w="10541" cmpd="sng">
                    <a:solidFill>
                      <a:schemeClr val="accent1">
                        <a:shade val="88000"/>
                        <a:satMod val="110000"/>
                      </a:schemeClr>
                    </a:solidFill>
                    <a:prstDash val="solid"/>
                  </a:ln>
                  <a:solidFill>
                    <a:srgbClr val="C333BC"/>
                  </a:solidFill>
                  <a:effectLst>
                    <a:glow rad="101600">
                      <a:schemeClr val="accent4">
                        <a:satMod val="175000"/>
                        <a:alpha val="40000"/>
                      </a:schemeClr>
                    </a:glow>
                  </a:effectLst>
                </a:rPr>
                <a:t>Retrospective </a:t>
              </a:r>
            </a:p>
            <a:p>
              <a:r>
                <a:rPr lang="en-US" sz="2000" b="1" dirty="0">
                  <a:ln w="10541" cmpd="sng">
                    <a:solidFill>
                      <a:schemeClr val="accent1">
                        <a:shade val="88000"/>
                        <a:satMod val="110000"/>
                      </a:schemeClr>
                    </a:solidFill>
                    <a:prstDash val="solid"/>
                  </a:ln>
                  <a:solidFill>
                    <a:srgbClr val="C333BC"/>
                  </a:solidFill>
                  <a:effectLst>
                    <a:glow rad="101600">
                      <a:schemeClr val="accent4">
                        <a:satMod val="175000"/>
                        <a:alpha val="40000"/>
                      </a:schemeClr>
                    </a:glow>
                  </a:effectLst>
                </a:rPr>
                <a:t>Evaluation</a:t>
              </a:r>
            </a:p>
          </p:txBody>
        </p:sp>
      </p:grpSp>
      <p:sp>
        <p:nvSpPr>
          <p:cNvPr id="10" name="TextBox 9"/>
          <p:cNvSpPr txBox="1"/>
          <p:nvPr/>
        </p:nvSpPr>
        <p:spPr>
          <a:xfrm>
            <a:off x="1947473" y="5445224"/>
            <a:ext cx="6945007" cy="769441"/>
          </a:xfrm>
          <a:prstGeom prst="rect">
            <a:avLst/>
          </a:prstGeom>
          <a:noFill/>
          <a:ln>
            <a:solidFill>
              <a:schemeClr val="tx1"/>
            </a:solidFill>
          </a:ln>
        </p:spPr>
        <p:txBody>
          <a:bodyPr wrap="square" rtlCol="0">
            <a:spAutoFit/>
          </a:bodyPr>
          <a:lstStyle/>
          <a:p>
            <a:r>
              <a:rPr lang="en-US" sz="2600" b="1" dirty="0">
                <a:solidFill>
                  <a:srgbClr val="FF0000"/>
                </a:solidFill>
              </a:rPr>
              <a:t>Available on </a:t>
            </a:r>
            <a:r>
              <a:rPr lang="en-US" sz="2600" b="1" dirty="0" err="1">
                <a:solidFill>
                  <a:srgbClr val="FF0000"/>
                </a:solidFill>
              </a:rPr>
              <a:t>GitHub</a:t>
            </a:r>
            <a:r>
              <a:rPr lang="en-US" sz="2600" b="1" dirty="0">
                <a:solidFill>
                  <a:srgbClr val="FF0000"/>
                </a:solidFill>
              </a:rPr>
              <a:t>: </a:t>
            </a:r>
          </a:p>
          <a:p>
            <a:r>
              <a:rPr lang="en-US" dirty="0">
                <a:hlinkClick r:id="rId10"/>
              </a:rPr>
              <a:t>https://github.com/tevang/keras-neural-graph-fingerprint</a:t>
            </a:r>
            <a:endParaRPr lang="en-US" dirty="0"/>
          </a:p>
        </p:txBody>
      </p:sp>
      <p:sp>
        <p:nvSpPr>
          <p:cNvPr id="13" name="Rectangle 12"/>
          <p:cNvSpPr/>
          <p:nvPr/>
        </p:nvSpPr>
        <p:spPr>
          <a:xfrm>
            <a:off x="179512" y="6392361"/>
            <a:ext cx="8820472" cy="276999"/>
          </a:xfrm>
          <a:prstGeom prst="rect">
            <a:avLst/>
          </a:prstGeom>
        </p:spPr>
        <p:txBody>
          <a:bodyPr wrap="square">
            <a:spAutoFit/>
          </a:bodyPr>
          <a:lstStyle/>
          <a:p>
            <a:r>
              <a:rPr lang="en-US" sz="1200" dirty="0" err="1"/>
              <a:t>Duvenaud</a:t>
            </a:r>
            <a:r>
              <a:rPr lang="en-US" sz="1200" dirty="0"/>
              <a:t>, David </a:t>
            </a:r>
            <a:r>
              <a:rPr lang="en-US" sz="1200" dirty="0" err="1"/>
              <a:t>Kristjanson</a:t>
            </a:r>
            <a:r>
              <a:rPr lang="en-US" sz="1200" dirty="0"/>
              <a:t> et al. “Convolutional Networks on Graphs for Learning Molecular Fingerprints.” </a:t>
            </a:r>
            <a:r>
              <a:rPr lang="en-US" sz="1200" dirty="0" err="1"/>
              <a:t>ArXiv</a:t>
            </a:r>
            <a:r>
              <a:rPr lang="en-US" sz="1200" dirty="0"/>
              <a:t> abs/1509.09292 (2015</a:t>
            </a:r>
            <a:r>
              <a:rPr lang="en-US" sz="1200" dirty="0" smtClean="0"/>
              <a:t>)</a:t>
            </a:r>
            <a:endParaRPr lang="en-US" sz="1200" dirty="0"/>
          </a:p>
        </p:txBody>
      </p:sp>
    </p:spTree>
    <p:extLst>
      <p:ext uri="{BB962C8B-B14F-4D97-AF65-F5344CB8AC3E}">
        <p14:creationId xmlns:p14="http://schemas.microsoft.com/office/powerpoint/2010/main" val="256689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500"/>
                                  </p:stCondLst>
                                  <p:childTnLst>
                                    <p:animScale>
                                      <p:cBhvr>
                                        <p:cTn id="6" dur="20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280320" y="2406898"/>
            <a:ext cx="3456384" cy="2298739"/>
          </a:xfrm>
          <a:prstGeom prst="rect">
            <a:avLst/>
          </a:prstGeom>
          <a:blipFill dpi="0" rotWithShape="1">
            <a:blip r:embed="rId3">
              <a:alphaModFix amt="6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50496" y="202630"/>
            <a:ext cx="3106688" cy="778098"/>
          </a:xfrm>
        </p:spPr>
        <p:txBody>
          <a:bodyPr>
            <a:normAutofit/>
          </a:bodyPr>
          <a:lstStyle/>
          <a:p>
            <a:r>
              <a:rPr lang="cs-CZ" sz="3600" b="1" dirty="0"/>
              <a:t>Conclusions</a:t>
            </a:r>
          </a:p>
        </p:txBody>
      </p:sp>
      <p:sp>
        <p:nvSpPr>
          <p:cNvPr id="5" name="TextBox 4"/>
          <p:cNvSpPr txBox="1"/>
          <p:nvPr/>
        </p:nvSpPr>
        <p:spPr>
          <a:xfrm>
            <a:off x="416224" y="436548"/>
            <a:ext cx="5832648" cy="1754326"/>
          </a:xfrm>
          <a:prstGeom prst="rect">
            <a:avLst/>
          </a:prstGeom>
          <a:noFill/>
        </p:spPr>
        <p:txBody>
          <a:bodyPr wrap="square" rtlCol="0">
            <a:spAutoFit/>
          </a:bodyPr>
          <a:lstStyle/>
          <a:p>
            <a:pPr algn="ctr"/>
            <a:r>
              <a:rPr lang="en-US" sz="3600" b="1" dirty="0">
                <a:ln w="11430"/>
                <a:solidFill>
                  <a:srgbClr val="1E10D2"/>
                </a:solidFill>
                <a:effectLst>
                  <a:outerShdw blurRad="50800" dist="39000" dir="5460000" algn="tl">
                    <a:srgbClr val="000000">
                      <a:alpha val="38000"/>
                    </a:srgbClr>
                  </a:outerShdw>
                  <a:reflection blurRad="6350" stA="50000" endA="300" endPos="50000" dist="29997" dir="5400000" sy="-100000" algn="bl" rotWithShape="0"/>
                </a:effectLst>
              </a:rPr>
              <a:t>deepScaffOpt</a:t>
            </a:r>
            <a:endParaRPr lang="cs-CZ" sz="3600" dirty="0">
              <a:solidFill>
                <a:srgbClr val="0070C0"/>
              </a:solidFill>
            </a:endParaRPr>
          </a:p>
          <a:p>
            <a:pPr marL="342900" indent="-342900">
              <a:buFont typeface="Arial" pitchFamily="34" charset="0"/>
              <a:buChar char="•"/>
            </a:pPr>
            <a:r>
              <a:rPr lang="cs-CZ" dirty="0">
                <a:solidFill>
                  <a:srgbClr val="0070C0"/>
                </a:solidFill>
              </a:rPr>
              <a:t>Receptor</a:t>
            </a:r>
            <a:r>
              <a:rPr lang="en-US" dirty="0">
                <a:solidFill>
                  <a:srgbClr val="0070C0"/>
                </a:solidFill>
              </a:rPr>
              <a:t> or ligand 3D</a:t>
            </a:r>
            <a:r>
              <a:rPr lang="cs-CZ" dirty="0">
                <a:solidFill>
                  <a:srgbClr val="0070C0"/>
                </a:solidFill>
              </a:rPr>
              <a:t> structure</a:t>
            </a:r>
            <a:r>
              <a:rPr lang="en-US" dirty="0">
                <a:solidFill>
                  <a:srgbClr val="0070C0"/>
                </a:solidFill>
              </a:rPr>
              <a:t>s</a:t>
            </a:r>
            <a:r>
              <a:rPr lang="cs-CZ" dirty="0">
                <a:solidFill>
                  <a:srgbClr val="0070C0"/>
                </a:solidFill>
              </a:rPr>
              <a:t> not necessary. </a:t>
            </a:r>
          </a:p>
          <a:p>
            <a:pPr marL="342900" indent="-342900">
              <a:buFont typeface="Arial" pitchFamily="34" charset="0"/>
              <a:buChar char="•"/>
            </a:pPr>
            <a:r>
              <a:rPr lang="cs-CZ" dirty="0">
                <a:solidFill>
                  <a:srgbClr val="0070C0"/>
                </a:solidFill>
              </a:rPr>
              <a:t>Fully automated, minor human input.</a:t>
            </a:r>
          </a:p>
          <a:p>
            <a:pPr marL="342900" indent="-342900">
              <a:buFont typeface="Arial" pitchFamily="34" charset="0"/>
              <a:buChar char="•"/>
            </a:pPr>
            <a:r>
              <a:rPr lang="cs-CZ" dirty="0">
                <a:solidFill>
                  <a:srgbClr val="0070C0"/>
                </a:solidFill>
              </a:rPr>
              <a:t>Screening compounds can span multiple chemical series.</a:t>
            </a:r>
          </a:p>
          <a:p>
            <a:pPr marL="342900" indent="-342900">
              <a:buFont typeface="Arial" pitchFamily="34" charset="0"/>
              <a:buChar char="•"/>
            </a:pPr>
            <a:r>
              <a:rPr lang="en-US" dirty="0">
                <a:solidFill>
                  <a:srgbClr val="0070C0"/>
                </a:solidFill>
              </a:rPr>
              <a:t>Extremely fast: 1 sec/molecule !!</a:t>
            </a:r>
            <a:endParaRPr lang="cs-CZ" dirty="0">
              <a:solidFill>
                <a:srgbClr val="FF0000"/>
              </a:solidFill>
            </a:endParaRPr>
          </a:p>
        </p:txBody>
      </p:sp>
      <p:sp>
        <p:nvSpPr>
          <p:cNvPr id="7" name="TextBox 6"/>
          <p:cNvSpPr txBox="1"/>
          <p:nvPr/>
        </p:nvSpPr>
        <p:spPr>
          <a:xfrm>
            <a:off x="416224" y="2046858"/>
            <a:ext cx="5626968" cy="369332"/>
          </a:xfrm>
          <a:prstGeom prst="rect">
            <a:avLst/>
          </a:prstGeom>
          <a:noFill/>
        </p:spPr>
        <p:txBody>
          <a:bodyPr wrap="square" rtlCol="0">
            <a:spAutoFit/>
          </a:bodyPr>
          <a:lstStyle/>
          <a:p>
            <a:pPr marL="342900" indent="-342900">
              <a:buFont typeface="Arial" pitchFamily="34" charset="0"/>
              <a:buChar char="•"/>
            </a:pPr>
            <a:r>
              <a:rPr lang="cs-CZ" dirty="0">
                <a:solidFill>
                  <a:srgbClr val="FF0000"/>
                </a:solidFill>
              </a:rPr>
              <a:t>Needs training </a:t>
            </a:r>
            <a:r>
              <a:rPr lang="en-US" dirty="0">
                <a:solidFill>
                  <a:srgbClr val="FF0000"/>
                </a:solidFill>
              </a:rPr>
              <a:t>samples</a:t>
            </a:r>
            <a:r>
              <a:rPr lang="cs-CZ" dirty="0">
                <a:solidFill>
                  <a:srgbClr val="FF0000"/>
                </a:solidFill>
              </a:rPr>
              <a:t>.</a:t>
            </a:r>
          </a:p>
        </p:txBody>
      </p:sp>
      <p:sp>
        <p:nvSpPr>
          <p:cNvPr id="8" name="Content Placeholder 2"/>
          <p:cNvSpPr>
            <a:spLocks noGrp="1"/>
          </p:cNvSpPr>
          <p:nvPr>
            <p:ph idx="1"/>
          </p:nvPr>
        </p:nvSpPr>
        <p:spPr>
          <a:xfrm>
            <a:off x="395536" y="5682940"/>
            <a:ext cx="8085584" cy="972430"/>
          </a:xfrm>
        </p:spPr>
        <p:txBody>
          <a:bodyPr>
            <a:normAutofit fontScale="92500" lnSpcReduction="20000"/>
          </a:bodyPr>
          <a:lstStyle/>
          <a:p>
            <a:r>
              <a:rPr lang="cs-CZ" sz="1800" dirty="0"/>
              <a:t>Upgrade deepScaffOpt to utilize</a:t>
            </a:r>
            <a:r>
              <a:rPr lang="en-US" sz="1800" dirty="0"/>
              <a:t>           structure information.</a:t>
            </a:r>
          </a:p>
          <a:p>
            <a:r>
              <a:rPr lang="en-US" sz="1800" dirty="0"/>
              <a:t>New version</a:t>
            </a:r>
            <a:r>
              <a:rPr lang="cs-CZ" sz="1800" dirty="0"/>
              <a:t> for Classification (</a:t>
            </a:r>
            <a:r>
              <a:rPr lang="en-US" sz="1800" dirty="0"/>
              <a:t>“</a:t>
            </a:r>
            <a:r>
              <a:rPr lang="cs-CZ" sz="1800" dirty="0"/>
              <a:t>binders</a:t>
            </a:r>
            <a:r>
              <a:rPr lang="en-US" sz="1800" dirty="0"/>
              <a:t>”</a:t>
            </a:r>
            <a:r>
              <a:rPr lang="cs-CZ" sz="1800" dirty="0"/>
              <a:t> ,</a:t>
            </a:r>
            <a:r>
              <a:rPr lang="en-US" sz="1800" dirty="0"/>
              <a:t> “non-binder</a:t>
            </a:r>
            <a:r>
              <a:rPr lang="cs-CZ" sz="1800" dirty="0"/>
              <a:t>s</a:t>
            </a:r>
            <a:r>
              <a:rPr lang="en-US" sz="1800" dirty="0"/>
              <a:t>”</a:t>
            </a:r>
            <a:r>
              <a:rPr lang="cs-CZ" sz="1800" dirty="0"/>
              <a:t>)</a:t>
            </a:r>
            <a:r>
              <a:rPr lang="en-US" sz="1800" dirty="0"/>
              <a:t> </a:t>
            </a:r>
            <a:r>
              <a:rPr lang="cs-CZ" sz="1800" dirty="0"/>
              <a:t>and virtual screening (</a:t>
            </a:r>
            <a:r>
              <a:rPr lang="en-US" sz="3600" b="1" dirty="0" err="1">
                <a:ln w="11430"/>
                <a:solidFill>
                  <a:srgbClr val="C333BC"/>
                </a:solidFill>
                <a:effectLst>
                  <a:outerShdw blurRad="50800" dist="39000" dir="5460000" algn="tl">
                    <a:srgbClr val="000000">
                      <a:alpha val="38000"/>
                    </a:srgbClr>
                  </a:outerShdw>
                  <a:reflection blurRad="6350" stA="50000" endA="300" endPos="50000" dist="29997" dir="5400000" sy="-100000" algn="bl" rotWithShape="0"/>
                </a:effectLst>
              </a:rPr>
              <a:t>deepHitMiner</a:t>
            </a:r>
            <a:r>
              <a:rPr lang="en-US" sz="1800" b="1" dirty="0">
                <a:ln w="11430"/>
                <a:solidFill>
                  <a:srgbClr val="C333BC"/>
                </a:solidFill>
                <a:effectLst>
                  <a:outerShdw blurRad="50800" dist="39000" dir="5460000" algn="tl">
                    <a:srgbClr val="000000">
                      <a:alpha val="38000"/>
                    </a:srgbClr>
                  </a:outerShdw>
                  <a:reflection blurRad="6350" stA="50000" endA="300" endPos="50000" dist="29997" dir="5400000" sy="-100000" algn="bl" rotWithShape="0"/>
                </a:effectLst>
              </a:rPr>
              <a:t> </a:t>
            </a:r>
            <a:r>
              <a:rPr lang="cs-CZ" sz="1800" dirty="0"/>
              <a:t>algorithm).</a:t>
            </a:r>
          </a:p>
        </p:txBody>
      </p:sp>
      <p:sp>
        <p:nvSpPr>
          <p:cNvPr id="11" name="Title 1"/>
          <p:cNvSpPr txBox="1">
            <a:spLocks/>
          </p:cNvSpPr>
          <p:nvPr/>
        </p:nvSpPr>
        <p:spPr>
          <a:xfrm>
            <a:off x="2936504" y="5085184"/>
            <a:ext cx="3106688"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400" b="1" dirty="0"/>
              <a:t>Future Work</a:t>
            </a:r>
          </a:p>
        </p:txBody>
      </p:sp>
      <p:sp>
        <p:nvSpPr>
          <p:cNvPr id="9" name="Slide Number Placeholder 8"/>
          <p:cNvSpPr>
            <a:spLocks noGrp="1"/>
          </p:cNvSpPr>
          <p:nvPr>
            <p:ph type="sldNum" sz="quarter" idx="12"/>
          </p:nvPr>
        </p:nvSpPr>
        <p:spPr/>
        <p:txBody>
          <a:bodyPr/>
          <a:lstStyle/>
          <a:p>
            <a:fld id="{B4746845-6915-4E55-B1F8-B6FC8961506E}" type="slidenum">
              <a:rPr lang="cs-CZ" smtClean="0"/>
              <a:t>21</a:t>
            </a:fld>
            <a:endParaRPr lang="cs-CZ"/>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9556" r="10183" b="23962"/>
          <a:stretch/>
        </p:blipFill>
        <p:spPr>
          <a:xfrm>
            <a:off x="3708590" y="5575250"/>
            <a:ext cx="380042" cy="36004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6104" t="6440" r="16667" b="3922"/>
          <a:stretch/>
        </p:blipFill>
        <p:spPr>
          <a:xfrm>
            <a:off x="4339480" y="4228563"/>
            <a:ext cx="510035" cy="510035"/>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7234" t="5333" r="7227" b="9338"/>
          <a:stretch/>
        </p:blipFill>
        <p:spPr>
          <a:xfrm>
            <a:off x="5600800" y="2406898"/>
            <a:ext cx="2246040" cy="2395776"/>
          </a:xfrm>
          <a:prstGeom prst="rect">
            <a:avLst/>
          </a:prstGeom>
        </p:spPr>
      </p:pic>
      <p:sp>
        <p:nvSpPr>
          <p:cNvPr id="3" name="Curved Up Arrow 2"/>
          <p:cNvSpPr/>
          <p:nvPr/>
        </p:nvSpPr>
        <p:spPr>
          <a:xfrm>
            <a:off x="2890491" y="4169476"/>
            <a:ext cx="3358381" cy="593761"/>
          </a:xfrm>
          <a:prstGeom prst="curvedUpArrow">
            <a:avLst/>
          </a:prstGeom>
          <a:solidFill>
            <a:srgbClr val="1E10D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16104" t="6440" r="16667" b="3922"/>
          <a:stretch/>
        </p:blipFill>
        <p:spPr>
          <a:xfrm>
            <a:off x="6052866" y="3467094"/>
            <a:ext cx="340022" cy="340022"/>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04456" y="3343002"/>
            <a:ext cx="1008112" cy="1008112"/>
          </a:xfrm>
          <a:prstGeom prst="rect">
            <a:avLst/>
          </a:prstGeom>
        </p:spPr>
      </p:pic>
      <p:sp>
        <p:nvSpPr>
          <p:cNvPr id="15" name="TextBox 14"/>
          <p:cNvSpPr txBox="1"/>
          <p:nvPr/>
        </p:nvSpPr>
        <p:spPr>
          <a:xfrm>
            <a:off x="3203848" y="4711154"/>
            <a:ext cx="2993034" cy="369332"/>
          </a:xfrm>
          <a:prstGeom prst="rect">
            <a:avLst/>
          </a:prstGeom>
          <a:noFill/>
        </p:spPr>
        <p:txBody>
          <a:bodyPr wrap="square" rtlCol="0">
            <a:spAutoFit/>
          </a:bodyPr>
          <a:lstStyle/>
          <a:p>
            <a:r>
              <a:rPr lang="en-US" b="1" dirty="0">
                <a:solidFill>
                  <a:srgbClr val="1E10D2"/>
                </a:solidFill>
              </a:rPr>
              <a:t>Receptor-specific executable</a:t>
            </a:r>
          </a:p>
        </p:txBody>
      </p:sp>
    </p:spTree>
    <p:extLst>
      <p:ext uri="{BB962C8B-B14F-4D97-AF65-F5344CB8AC3E}">
        <p14:creationId xmlns:p14="http://schemas.microsoft.com/office/powerpoint/2010/main" val="406265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3568" y="2924944"/>
            <a:ext cx="7772400" cy="1872208"/>
          </a:xfrm>
          <a:noFill/>
        </p:spPr>
        <p:style>
          <a:lnRef idx="2">
            <a:schemeClr val="dk1"/>
          </a:lnRef>
          <a:fillRef idx="1">
            <a:schemeClr val="lt1"/>
          </a:fillRef>
          <a:effectRef idx="0">
            <a:schemeClr val="dk1"/>
          </a:effectRef>
          <a:fontRef idx="minor">
            <a:schemeClr val="dk1"/>
          </a:fontRef>
        </p:style>
        <p:txBody>
          <a:bodyPr>
            <a:noAutofit/>
          </a:bodyPr>
          <a:lstStyle/>
          <a:p>
            <a:pPr marL="571500" indent="-571500">
              <a:buFont typeface="Arial" pitchFamily="34" charset="0"/>
              <a:buChar char="•"/>
            </a:pPr>
            <a:r>
              <a:rPr lang="en-US" sz="3600" b="1" dirty="0">
                <a:solidFill>
                  <a:schemeClr val="tx1"/>
                </a:solidFill>
              </a:rPr>
              <a:t>deepScaffOpt</a:t>
            </a:r>
            <a:r>
              <a:rPr lang="en-US" sz="3600" dirty="0">
                <a:solidFill>
                  <a:schemeClr val="tx1"/>
                </a:solidFill>
              </a:rPr>
              <a:t> </a:t>
            </a:r>
            <a:r>
              <a:rPr lang="en-US" sz="2800" dirty="0">
                <a:solidFill>
                  <a:schemeClr val="tx1"/>
                </a:solidFill>
              </a:rPr>
              <a:t>algorithm for affinity ranking.</a:t>
            </a:r>
          </a:p>
          <a:p>
            <a:pPr marL="571500" indent="-571500">
              <a:buFont typeface="Arial" pitchFamily="34" charset="0"/>
              <a:buChar char="•"/>
            </a:pPr>
            <a:r>
              <a:rPr lang="en-US" sz="3600" b="1" dirty="0">
                <a:solidFill>
                  <a:schemeClr val="tx1"/>
                </a:solidFill>
              </a:rPr>
              <a:t>SQM/COSMO</a:t>
            </a:r>
            <a:r>
              <a:rPr lang="en-US" sz="3600" dirty="0">
                <a:solidFill>
                  <a:schemeClr val="tx1"/>
                </a:solidFill>
              </a:rPr>
              <a:t> </a:t>
            </a:r>
            <a:r>
              <a:rPr lang="en-US" sz="2800" dirty="0">
                <a:solidFill>
                  <a:schemeClr val="tx1"/>
                </a:solidFill>
              </a:rPr>
              <a:t>scoring for binding pose prediction and hit identification</a:t>
            </a:r>
            <a:r>
              <a:rPr lang="en-US" sz="2800" dirty="0" smtClean="0">
                <a:solidFill>
                  <a:schemeClr val="tx1"/>
                </a:solidFill>
              </a:rPr>
              <a:t>.</a:t>
            </a:r>
            <a:endParaRPr lang="en-US" sz="2800" dirty="0">
              <a:solidFill>
                <a:schemeClr val="tx1"/>
              </a:solidFill>
            </a:endParaRPr>
          </a:p>
        </p:txBody>
      </p:sp>
      <p:sp>
        <p:nvSpPr>
          <p:cNvPr id="6" name="Rounded Rectangle 5"/>
          <p:cNvSpPr/>
          <p:nvPr/>
        </p:nvSpPr>
        <p:spPr>
          <a:xfrm>
            <a:off x="1115616" y="3789040"/>
            <a:ext cx="7272808" cy="1008112"/>
          </a:xfrm>
          <a:prstGeom prst="roundRect">
            <a:avLst/>
          </a:prstGeom>
          <a:noFill/>
          <a:ln w="127000">
            <a:solidFill>
              <a:srgbClr val="1E10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10D2"/>
              </a:solidFill>
            </a:endParaRPr>
          </a:p>
        </p:txBody>
      </p:sp>
      <p:sp>
        <p:nvSpPr>
          <p:cNvPr id="2" name="Title 1"/>
          <p:cNvSpPr>
            <a:spLocks noGrp="1"/>
          </p:cNvSpPr>
          <p:nvPr>
            <p:ph type="title"/>
          </p:nvPr>
        </p:nvSpPr>
        <p:spPr>
          <a:xfrm>
            <a:off x="0" y="-27384"/>
            <a:ext cx="6344262" cy="2160240"/>
          </a:xfrm>
        </p:spPr>
        <p:style>
          <a:lnRef idx="2">
            <a:schemeClr val="dk1">
              <a:shade val="50000"/>
            </a:schemeClr>
          </a:lnRef>
          <a:fillRef idx="1">
            <a:schemeClr val="dk1"/>
          </a:fillRef>
          <a:effectRef idx="0">
            <a:schemeClr val="dk1"/>
          </a:effectRef>
          <a:fontRef idx="minor">
            <a:schemeClr val="lt1"/>
          </a:fontRef>
        </p:style>
        <p:txBody>
          <a:bodyPr>
            <a:noAutofit/>
          </a:bodyPr>
          <a:lstStyle/>
          <a:p>
            <a:pPr algn="ctr"/>
            <a:r>
              <a:rPr lang="en-US" sz="4800" dirty="0">
                <a:effectLst>
                  <a:glow rad="228600">
                    <a:schemeClr val="accent1">
                      <a:satMod val="175000"/>
                      <a:alpha val="40000"/>
                    </a:schemeClr>
                  </a:glow>
                </a:effectLst>
              </a:rPr>
              <a:t/>
            </a:r>
            <a:br>
              <a:rPr lang="en-US" sz="4800" dirty="0">
                <a:effectLst>
                  <a:glow rad="228600">
                    <a:schemeClr val="accent1">
                      <a:satMod val="175000"/>
                      <a:alpha val="40000"/>
                    </a:schemeClr>
                  </a:glow>
                </a:effectLst>
              </a:rPr>
            </a:br>
            <a:r>
              <a:rPr lang="en-US" sz="4800" dirty="0">
                <a:effectLst>
                  <a:glow rad="228600">
                    <a:schemeClr val="accent1">
                      <a:satMod val="175000"/>
                      <a:alpha val="40000"/>
                    </a:schemeClr>
                  </a:glow>
                </a:effectLst>
              </a:rPr>
              <a:t>		Agenda</a:t>
            </a:r>
          </a:p>
        </p:txBody>
      </p:sp>
      <p:sp>
        <p:nvSpPr>
          <p:cNvPr id="4" name="Slide Number Placeholder 3"/>
          <p:cNvSpPr>
            <a:spLocks noGrp="1"/>
          </p:cNvSpPr>
          <p:nvPr>
            <p:ph type="sldNum" sz="quarter" idx="12"/>
          </p:nvPr>
        </p:nvSpPr>
        <p:spPr/>
        <p:txBody>
          <a:bodyPr/>
          <a:lstStyle/>
          <a:p>
            <a:fld id="{B4746845-6915-4E55-B1F8-B6FC8961506E}" type="slidenum">
              <a:rPr lang="cs-CZ" smtClean="0"/>
              <a:t>22</a:t>
            </a:fld>
            <a:endParaRPr lang="cs-CZ"/>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4240" r="12165"/>
          <a:stretch/>
        </p:blipFill>
        <p:spPr>
          <a:xfrm>
            <a:off x="6300192" y="-27384"/>
            <a:ext cx="2832879" cy="2166560"/>
          </a:xfrm>
          <a:prstGeom prst="rect">
            <a:avLst/>
          </a:prstGeom>
        </p:spPr>
      </p:pic>
    </p:spTree>
    <p:extLst>
      <p:ext uri="{BB962C8B-B14F-4D97-AF65-F5344CB8AC3E}">
        <p14:creationId xmlns:p14="http://schemas.microsoft.com/office/powerpoint/2010/main" val="17552370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C2101007-B6FE-44FE-9AC9-BDD6F39C28E6}"/>
              </a:ext>
            </a:extLst>
          </p:cNvPr>
          <p:cNvSpPr/>
          <p:nvPr/>
        </p:nvSpPr>
        <p:spPr>
          <a:xfrm>
            <a:off x="628651" y="374408"/>
            <a:ext cx="7886700" cy="646331"/>
          </a:xfrm>
          <a:prstGeom prst="rect">
            <a:avLst/>
          </a:prstGeom>
          <a:solidFill>
            <a:schemeClr val="tx1">
              <a:lumMod val="75000"/>
              <a:lumOff val="25000"/>
            </a:schemeClr>
          </a:solidFill>
        </p:spPr>
        <p:txBody>
          <a:bodyPr wrap="square">
            <a:spAutoFit/>
          </a:bodyPr>
          <a:lstStyle/>
          <a:p>
            <a:pPr algn="ctr"/>
            <a:r>
              <a:rPr lang="en-US" sz="3600" b="1" dirty="0">
                <a:solidFill>
                  <a:schemeClr val="bg1"/>
                </a:solidFill>
              </a:rPr>
              <a:t>SQM/COSMO SCORING</a:t>
            </a:r>
          </a:p>
        </p:txBody>
      </p:sp>
      <p:sp>
        <p:nvSpPr>
          <p:cNvPr id="2" name="Rectangle 1">
            <a:extLst>
              <a:ext uri="{FF2B5EF4-FFF2-40B4-BE49-F238E27FC236}">
                <a16:creationId xmlns="" xmlns:a16="http://schemas.microsoft.com/office/drawing/2014/main" id="{AFCB98F3-885E-4CD2-BCA7-CEF1E7FD7E21}"/>
              </a:ext>
            </a:extLst>
          </p:cNvPr>
          <p:cNvSpPr/>
          <p:nvPr/>
        </p:nvSpPr>
        <p:spPr>
          <a:xfrm>
            <a:off x="273472" y="6244184"/>
            <a:ext cx="8597069" cy="461665"/>
          </a:xfrm>
          <a:prstGeom prst="rect">
            <a:avLst/>
          </a:prstGeom>
        </p:spPr>
        <p:txBody>
          <a:bodyPr wrap="square">
            <a:spAutoFit/>
          </a:bodyPr>
          <a:lstStyle/>
          <a:p>
            <a:pPr algn="ctr"/>
            <a:r>
              <a:rPr lang="en-US" sz="1200" dirty="0" err="1">
                <a:latin typeface="Calibri" panose="020F0502020204030204" pitchFamily="34" charset="0"/>
                <a:ea typeface="Calibri" panose="020F0502020204030204" pitchFamily="34" charset="0"/>
              </a:rPr>
              <a:t>Lepšík</a:t>
            </a:r>
            <a:r>
              <a:rPr lang="en-US" sz="1200" dirty="0">
                <a:latin typeface="Calibri" panose="020F0502020204030204" pitchFamily="34" charset="0"/>
                <a:ea typeface="Calibri" panose="020F0502020204030204" pitchFamily="34" charset="0"/>
              </a:rPr>
              <a:t>, M. </a:t>
            </a:r>
            <a:r>
              <a:rPr lang="en-US" sz="1200" i="1" dirty="0">
                <a:latin typeface="Calibri" panose="020F0502020204030204" pitchFamily="34" charset="0"/>
                <a:ea typeface="Calibri" panose="020F0502020204030204" pitchFamily="34" charset="0"/>
              </a:rPr>
              <a:t>et al.,</a:t>
            </a:r>
            <a:r>
              <a:rPr lang="en-US" sz="1200" dirty="0">
                <a:latin typeface="Calibri" panose="020F0502020204030204" pitchFamily="34" charset="0"/>
                <a:ea typeface="Calibri" panose="020F0502020204030204" pitchFamily="34" charset="0"/>
              </a:rPr>
              <a:t> </a:t>
            </a:r>
            <a:r>
              <a:rPr lang="en-US" sz="1200" i="1" dirty="0" err="1">
                <a:latin typeface="Calibri" panose="020F0502020204030204" pitchFamily="34" charset="0"/>
                <a:ea typeface="Calibri" panose="020F0502020204030204" pitchFamily="34" charset="0"/>
              </a:rPr>
              <a:t>Chempluschem</a:t>
            </a:r>
            <a:r>
              <a:rPr lang="en-US" sz="1200" i="1" dirty="0">
                <a:latin typeface="Calibri" panose="020F0502020204030204" pitchFamily="34" charset="0"/>
                <a:ea typeface="Calibri" panose="020F0502020204030204" pitchFamily="34" charset="0"/>
              </a:rPr>
              <a:t>,</a:t>
            </a:r>
            <a:r>
              <a:rPr lang="en-US" sz="1200" dirty="0">
                <a:latin typeface="Calibri" panose="020F0502020204030204" pitchFamily="34" charset="0"/>
                <a:ea typeface="Calibri" panose="020F0502020204030204" pitchFamily="34" charset="0"/>
              </a:rPr>
              <a:t> </a:t>
            </a:r>
            <a:r>
              <a:rPr lang="en-US" sz="1200" b="1" dirty="0">
                <a:latin typeface="Calibri" panose="020F0502020204030204" pitchFamily="34" charset="0"/>
                <a:ea typeface="Calibri" panose="020F0502020204030204" pitchFamily="34" charset="0"/>
              </a:rPr>
              <a:t>78,</a:t>
            </a:r>
            <a:r>
              <a:rPr lang="en-US" sz="1200" dirty="0">
                <a:latin typeface="Calibri" panose="020F0502020204030204" pitchFamily="34" charset="0"/>
                <a:ea typeface="Calibri" panose="020F0502020204030204" pitchFamily="34" charset="0"/>
              </a:rPr>
              <a:t> 921–931 (2013).</a:t>
            </a:r>
            <a:endParaRPr lang="en-US" sz="1200" i="1" dirty="0"/>
          </a:p>
          <a:p>
            <a:pPr algn="ctr"/>
            <a:r>
              <a:rPr lang="en-US" sz="1200" dirty="0" err="1">
                <a:latin typeface="Calibri" panose="020F0502020204030204" pitchFamily="34" charset="0"/>
                <a:ea typeface="Calibri" panose="020F0502020204030204" pitchFamily="34" charset="0"/>
              </a:rPr>
              <a:t>Řezáč</a:t>
            </a:r>
            <a:r>
              <a:rPr lang="en-US" sz="1200" dirty="0">
                <a:latin typeface="Calibri" panose="020F0502020204030204" pitchFamily="34" charset="0"/>
                <a:ea typeface="Calibri" panose="020F0502020204030204" pitchFamily="34" charset="0"/>
              </a:rPr>
              <a:t>, J., </a:t>
            </a:r>
            <a:r>
              <a:rPr lang="en-US" sz="1200" i="1" dirty="0">
                <a:latin typeface="Calibri" panose="020F0502020204030204" pitchFamily="34" charset="0"/>
                <a:ea typeface="Calibri" panose="020F0502020204030204" pitchFamily="34" charset="0"/>
              </a:rPr>
              <a:t>J. </a:t>
            </a:r>
            <a:r>
              <a:rPr lang="en-US" sz="1200" i="1" dirty="0" err="1">
                <a:latin typeface="Calibri" panose="020F0502020204030204" pitchFamily="34" charset="0"/>
                <a:ea typeface="Calibri" panose="020F0502020204030204" pitchFamily="34" charset="0"/>
              </a:rPr>
              <a:t>Comput</a:t>
            </a:r>
            <a:r>
              <a:rPr lang="en-US" sz="1200" i="1" dirty="0">
                <a:latin typeface="Calibri" panose="020F0502020204030204" pitchFamily="34" charset="0"/>
                <a:ea typeface="Calibri" panose="020F0502020204030204" pitchFamily="34" charset="0"/>
              </a:rPr>
              <a:t>. Chem.,</a:t>
            </a:r>
            <a:r>
              <a:rPr lang="en-US" sz="1200" dirty="0">
                <a:latin typeface="Calibri" panose="020F0502020204030204" pitchFamily="34" charset="0"/>
                <a:ea typeface="Calibri" panose="020F0502020204030204" pitchFamily="34" charset="0"/>
              </a:rPr>
              <a:t> </a:t>
            </a:r>
            <a:r>
              <a:rPr lang="en-US" sz="1200" b="1" dirty="0">
                <a:latin typeface="Calibri" panose="020F0502020204030204" pitchFamily="34" charset="0"/>
                <a:ea typeface="Calibri" panose="020F0502020204030204" pitchFamily="34" charset="0"/>
              </a:rPr>
              <a:t>37,</a:t>
            </a:r>
            <a:r>
              <a:rPr lang="en-US" sz="1200" dirty="0">
                <a:latin typeface="Calibri" panose="020F0502020204030204" pitchFamily="34" charset="0"/>
                <a:ea typeface="Calibri" panose="020F0502020204030204" pitchFamily="34" charset="0"/>
              </a:rPr>
              <a:t> 1230–1237 (2016).</a:t>
            </a:r>
            <a:endParaRPr lang="en-US" sz="1200" i="1" dirty="0"/>
          </a:p>
        </p:txBody>
      </p:sp>
      <p:sp>
        <p:nvSpPr>
          <p:cNvPr id="3" name="Slide Number Placeholder 2">
            <a:extLst>
              <a:ext uri="{FF2B5EF4-FFF2-40B4-BE49-F238E27FC236}">
                <a16:creationId xmlns="" xmlns:a16="http://schemas.microsoft.com/office/drawing/2014/main" id="{02EBA5A6-8934-4E77-8EE8-2324E918C63F}"/>
              </a:ext>
            </a:extLst>
          </p:cNvPr>
          <p:cNvSpPr>
            <a:spLocks noGrp="1"/>
          </p:cNvSpPr>
          <p:nvPr>
            <p:ph type="sldNum" sz="quarter" idx="12"/>
          </p:nvPr>
        </p:nvSpPr>
        <p:spPr/>
        <p:txBody>
          <a:bodyPr/>
          <a:lstStyle/>
          <a:p>
            <a:fld id="{5560E2F3-D6FD-471B-99E1-11F922FCF1D4}" type="slidenum">
              <a:rPr lang="en-US" smtClean="0"/>
              <a:t>23</a:t>
            </a:fld>
            <a:endParaRPr lang="en-US"/>
          </a:p>
        </p:txBody>
      </p:sp>
      <p:sp>
        <p:nvSpPr>
          <p:cNvPr id="19" name="TextBox 18">
            <a:extLst>
              <a:ext uri="{FF2B5EF4-FFF2-40B4-BE49-F238E27FC236}">
                <a16:creationId xmlns="" xmlns:a16="http://schemas.microsoft.com/office/drawing/2014/main" id="{9EAC5894-E630-4603-B39F-49CE750446C6}"/>
              </a:ext>
            </a:extLst>
          </p:cNvPr>
          <p:cNvSpPr txBox="1"/>
          <p:nvPr/>
        </p:nvSpPr>
        <p:spPr>
          <a:xfrm>
            <a:off x="191702" y="4563963"/>
            <a:ext cx="8772786" cy="461665"/>
          </a:xfrm>
          <a:prstGeom prst="rect">
            <a:avLst/>
          </a:prstGeom>
          <a:noFill/>
          <a:ln w="25400">
            <a:solidFill>
              <a:schemeClr val="tx1"/>
            </a:solidFill>
          </a:ln>
        </p:spPr>
        <p:txBody>
          <a:bodyPr wrap="none" rtlCol="0">
            <a:spAutoFit/>
          </a:bodyPr>
          <a:lstStyle/>
          <a:p>
            <a:pPr>
              <a:spcBef>
                <a:spcPts val="600"/>
              </a:spcBef>
              <a:spcAft>
                <a:spcPts val="600"/>
              </a:spcAft>
            </a:pPr>
            <a:r>
              <a:rPr lang="en-GB" sz="2400" dirty="0"/>
              <a:t>Score = </a:t>
            </a:r>
            <a:r>
              <a:rPr lang="en-US" sz="2400" dirty="0" err="1">
                <a:solidFill>
                  <a:srgbClr val="CA8C2E"/>
                </a:solidFill>
              </a:rPr>
              <a:t>ΔE</a:t>
            </a:r>
            <a:r>
              <a:rPr lang="en-US" sz="2400" baseline="-25000" dirty="0" err="1">
                <a:solidFill>
                  <a:srgbClr val="CA8C2E"/>
                </a:solidFill>
              </a:rPr>
              <a:t>int</a:t>
            </a:r>
            <a:r>
              <a:rPr lang="en-US" sz="2400" dirty="0">
                <a:solidFill>
                  <a:srgbClr val="CA8C2E"/>
                </a:solidFill>
              </a:rPr>
              <a:t> + </a:t>
            </a:r>
            <a:r>
              <a:rPr lang="en-US" sz="2400" dirty="0" err="1">
                <a:solidFill>
                  <a:schemeClr val="accent1">
                    <a:lumMod val="75000"/>
                  </a:schemeClr>
                </a:solidFill>
              </a:rPr>
              <a:t>ΔΔG</a:t>
            </a:r>
            <a:r>
              <a:rPr lang="en-US" sz="2400" baseline="-25000" dirty="0" err="1">
                <a:solidFill>
                  <a:schemeClr val="accent1">
                    <a:lumMod val="75000"/>
                  </a:schemeClr>
                </a:solidFill>
              </a:rPr>
              <a:t>solv</a:t>
            </a:r>
            <a:r>
              <a:rPr lang="en-US" sz="2400" dirty="0">
                <a:solidFill>
                  <a:schemeClr val="accent1">
                    <a:lumMod val="75000"/>
                  </a:schemeClr>
                </a:solidFill>
              </a:rPr>
              <a:t>(L)</a:t>
            </a:r>
            <a:r>
              <a:rPr lang="en-US" sz="2400" dirty="0">
                <a:solidFill>
                  <a:srgbClr val="CA8C2E"/>
                </a:solidFill>
              </a:rPr>
              <a:t> </a:t>
            </a:r>
            <a:r>
              <a:rPr lang="en-US" sz="2400" dirty="0"/>
              <a:t>+ ΔG</a:t>
            </a:r>
            <a:r>
              <a:rPr lang="en-US" sz="2400" baseline="-25000" dirty="0"/>
              <a:t>conf</a:t>
            </a:r>
            <a:r>
              <a:rPr lang="en-US" sz="2400" baseline="30000" dirty="0"/>
              <a:t>w</a:t>
            </a:r>
            <a:r>
              <a:rPr lang="en-US" sz="2400" dirty="0"/>
              <a:t>(P)</a:t>
            </a:r>
            <a:r>
              <a:rPr lang="en-US" sz="2400" baseline="-25000" dirty="0"/>
              <a:t>SQM/MM</a:t>
            </a:r>
            <a:r>
              <a:rPr lang="en-US" sz="2400" dirty="0"/>
              <a:t> + ΔG</a:t>
            </a:r>
            <a:r>
              <a:rPr lang="en-US" sz="2400" baseline="-25000" dirty="0"/>
              <a:t>conf</a:t>
            </a:r>
            <a:r>
              <a:rPr lang="en-US" sz="2400" baseline="30000" dirty="0"/>
              <a:t>w</a:t>
            </a:r>
            <a:r>
              <a:rPr lang="en-US" sz="2400" dirty="0"/>
              <a:t>(L)</a:t>
            </a:r>
            <a:r>
              <a:rPr lang="en-US" sz="2400" baseline="-25000" dirty="0"/>
              <a:t>SQM/MM</a:t>
            </a:r>
            <a:r>
              <a:rPr lang="en-GB" sz="2400" dirty="0"/>
              <a:t> - T</a:t>
            </a:r>
            <a:r>
              <a:rPr lang="en-US" sz="2400" dirty="0" err="1"/>
              <a:t>ΔS</a:t>
            </a:r>
            <a:r>
              <a:rPr lang="en-US" sz="2400" baseline="-25000" dirty="0" err="1"/>
              <a:t>int</a:t>
            </a:r>
            <a:endParaRPr lang="en-GB" sz="2400" dirty="0"/>
          </a:p>
        </p:txBody>
      </p:sp>
      <p:sp>
        <p:nvSpPr>
          <p:cNvPr id="7" name="Rectangle 6">
            <a:extLst>
              <a:ext uri="{FF2B5EF4-FFF2-40B4-BE49-F238E27FC236}">
                <a16:creationId xmlns="" xmlns:a16="http://schemas.microsoft.com/office/drawing/2014/main" id="{D8A1C352-9801-4B22-9A5C-0C2666769681}"/>
              </a:ext>
            </a:extLst>
          </p:cNvPr>
          <p:cNvSpPr/>
          <p:nvPr/>
        </p:nvSpPr>
        <p:spPr>
          <a:xfrm>
            <a:off x="107504" y="5435325"/>
            <a:ext cx="6840760" cy="338554"/>
          </a:xfrm>
          <a:prstGeom prst="rect">
            <a:avLst/>
          </a:prstGeom>
        </p:spPr>
        <p:txBody>
          <a:bodyPr wrap="square">
            <a:spAutoFit/>
          </a:bodyPr>
          <a:lstStyle/>
          <a:p>
            <a:pPr algn="ctr"/>
            <a:r>
              <a:rPr lang="en-US" sz="1600" b="1" dirty="0">
                <a:solidFill>
                  <a:schemeClr val="accent3">
                    <a:lumMod val="50000"/>
                  </a:schemeClr>
                </a:solidFill>
              </a:rPr>
              <a:t>Semiempirical Quantum Mechanical(SQM) / Implicit Solvent (COSMO) Scoring </a:t>
            </a:r>
          </a:p>
        </p:txBody>
      </p:sp>
      <p:sp>
        <p:nvSpPr>
          <p:cNvPr id="8" name="TextBox 7">
            <a:extLst>
              <a:ext uri="{FF2B5EF4-FFF2-40B4-BE49-F238E27FC236}">
                <a16:creationId xmlns="" xmlns:a16="http://schemas.microsoft.com/office/drawing/2014/main" id="{7173B887-9AF6-4775-AC68-62C0D429DFA2}"/>
              </a:ext>
            </a:extLst>
          </p:cNvPr>
          <p:cNvSpPr txBox="1"/>
          <p:nvPr/>
        </p:nvSpPr>
        <p:spPr>
          <a:xfrm>
            <a:off x="179512" y="5795972"/>
            <a:ext cx="4464496" cy="369332"/>
          </a:xfrm>
          <a:prstGeom prst="rect">
            <a:avLst/>
          </a:prstGeom>
          <a:noFill/>
        </p:spPr>
        <p:txBody>
          <a:bodyPr wrap="square" rtlCol="0">
            <a:spAutoFit/>
          </a:bodyPr>
          <a:lstStyle/>
          <a:p>
            <a:pPr marL="1485863" indent="-1485863"/>
            <a:r>
              <a:rPr lang="en-US" dirty="0"/>
              <a:t>SQM Methods: </a:t>
            </a:r>
            <a:r>
              <a:rPr lang="de-DE" dirty="0">
                <a:solidFill>
                  <a:schemeClr val="accent2">
                    <a:lumMod val="75000"/>
                  </a:schemeClr>
                </a:solidFill>
              </a:rPr>
              <a:t>PM6-D3H4X, </a:t>
            </a:r>
            <a:r>
              <a:rPr lang="de-DE" dirty="0">
                <a:solidFill>
                  <a:schemeClr val="accent5">
                    <a:lumMod val="75000"/>
                  </a:schemeClr>
                </a:solidFill>
              </a:rPr>
              <a:t>DFTB3-D3H4X</a:t>
            </a:r>
            <a:r>
              <a:rPr lang="de-DE" dirty="0"/>
              <a:t> </a:t>
            </a:r>
            <a:endParaRPr lang="en-GB" dirty="0"/>
          </a:p>
        </p:txBody>
      </p:sp>
      <p:cxnSp>
        <p:nvCxnSpPr>
          <p:cNvPr id="5" name="Straight Arrow Connector 4">
            <a:extLst>
              <a:ext uri="{FF2B5EF4-FFF2-40B4-BE49-F238E27FC236}">
                <a16:creationId xmlns="" xmlns:a16="http://schemas.microsoft.com/office/drawing/2014/main" id="{A595F9E2-3D08-4FC4-A297-BA17118E7C31}"/>
              </a:ext>
            </a:extLst>
          </p:cNvPr>
          <p:cNvCxnSpPr>
            <a:cxnSpLocks/>
          </p:cNvCxnSpPr>
          <p:nvPr/>
        </p:nvCxnSpPr>
        <p:spPr>
          <a:xfrm>
            <a:off x="1475656" y="4946140"/>
            <a:ext cx="134069" cy="499084"/>
          </a:xfrm>
          <a:prstGeom prst="straightConnector1">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 xmlns:a16="http://schemas.microsoft.com/office/drawing/2014/main" id="{C98609D0-E749-4BEE-B90C-02A09D1533BC}"/>
              </a:ext>
            </a:extLst>
          </p:cNvPr>
          <p:cNvCxnSpPr>
            <a:cxnSpLocks/>
          </p:cNvCxnSpPr>
          <p:nvPr/>
        </p:nvCxnSpPr>
        <p:spPr>
          <a:xfrm>
            <a:off x="2339752" y="5025628"/>
            <a:ext cx="2194148" cy="391021"/>
          </a:xfrm>
          <a:prstGeom prst="straightConnector1">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072" y="1124744"/>
            <a:ext cx="5292080" cy="1583373"/>
          </a:xfrm>
          <a:prstGeom prst="rect">
            <a:avLst/>
          </a:prstGeom>
        </p:spPr>
      </p:pic>
      <p:sp>
        <p:nvSpPr>
          <p:cNvPr id="9" name="TextBox 8"/>
          <p:cNvSpPr txBox="1"/>
          <p:nvPr/>
        </p:nvSpPr>
        <p:spPr>
          <a:xfrm>
            <a:off x="1187624" y="2762925"/>
            <a:ext cx="4320480" cy="954107"/>
          </a:xfrm>
          <a:prstGeom prst="rect">
            <a:avLst/>
          </a:prstGeom>
          <a:noFill/>
        </p:spPr>
        <p:txBody>
          <a:bodyPr wrap="square" rtlCol="0">
            <a:spAutoFit/>
          </a:bodyPr>
          <a:lstStyle/>
          <a:p>
            <a:pPr marL="342900" indent="-342900">
              <a:buAutoNum type="arabicParenBoth"/>
            </a:pPr>
            <a:r>
              <a:rPr lang="en-US" sz="1400" b="1" dirty="0">
                <a:solidFill>
                  <a:srgbClr val="0070C0"/>
                </a:solidFill>
              </a:rPr>
              <a:t>Protein</a:t>
            </a:r>
            <a:r>
              <a:rPr lang="en-US" sz="1400" b="1" dirty="0"/>
              <a:t> &amp; </a:t>
            </a:r>
            <a:r>
              <a:rPr lang="en-US" sz="1400" b="1" dirty="0">
                <a:solidFill>
                  <a:srgbClr val="FF0000"/>
                </a:solidFill>
              </a:rPr>
              <a:t>ligand</a:t>
            </a:r>
            <a:r>
              <a:rPr lang="en-US" sz="1400" b="1" dirty="0"/>
              <a:t> </a:t>
            </a:r>
            <a:r>
              <a:rPr lang="en-US" sz="1400" b="1" dirty="0" err="1"/>
              <a:t>desolvation</a:t>
            </a:r>
            <a:r>
              <a:rPr lang="en-US" sz="1400" b="1" dirty="0"/>
              <a:t> . </a:t>
            </a:r>
          </a:p>
          <a:p>
            <a:pPr marL="342900" indent="-342900">
              <a:buAutoNum type="arabicParenBoth"/>
            </a:pPr>
            <a:r>
              <a:rPr lang="en-US" sz="1400" b="1" dirty="0">
                <a:solidFill>
                  <a:srgbClr val="0070C0"/>
                </a:solidFill>
              </a:rPr>
              <a:t>Protein</a:t>
            </a:r>
            <a:r>
              <a:rPr lang="en-US" sz="1400" b="1" dirty="0"/>
              <a:t> &amp; </a:t>
            </a:r>
            <a:r>
              <a:rPr lang="en-US" sz="1400" b="1" dirty="0">
                <a:solidFill>
                  <a:srgbClr val="FF0000"/>
                </a:solidFill>
              </a:rPr>
              <a:t>ligand</a:t>
            </a:r>
            <a:r>
              <a:rPr lang="en-US" sz="1400" b="1" dirty="0"/>
              <a:t> deformation to match each other.</a:t>
            </a:r>
          </a:p>
          <a:p>
            <a:pPr marL="342900" indent="-342900">
              <a:buAutoNum type="arabicParenBoth"/>
            </a:pPr>
            <a:r>
              <a:rPr lang="en-US" sz="1400" b="1" dirty="0"/>
              <a:t>Complex formation.</a:t>
            </a:r>
          </a:p>
          <a:p>
            <a:pPr marL="342900" indent="-342900">
              <a:buAutoNum type="arabicParenBoth"/>
            </a:pPr>
            <a:r>
              <a:rPr lang="en-US" sz="1400" b="1" dirty="0"/>
              <a:t>Complex is solvation.</a:t>
            </a:r>
          </a:p>
        </p:txBody>
      </p:sp>
      <p:cxnSp>
        <p:nvCxnSpPr>
          <p:cNvPr id="16" name="Straight Arrow Connector 15">
            <a:extLst>
              <a:ext uri="{FF2B5EF4-FFF2-40B4-BE49-F238E27FC236}">
                <a16:creationId xmlns="" xmlns:a16="http://schemas.microsoft.com/office/drawing/2014/main" id="{A595F9E2-3D08-4FC4-A297-BA17118E7C31}"/>
              </a:ext>
            </a:extLst>
          </p:cNvPr>
          <p:cNvCxnSpPr>
            <a:cxnSpLocks/>
          </p:cNvCxnSpPr>
          <p:nvPr/>
        </p:nvCxnSpPr>
        <p:spPr>
          <a:xfrm flipH="1" flipV="1">
            <a:off x="3985989" y="4293096"/>
            <a:ext cx="874043" cy="432048"/>
          </a:xfrm>
          <a:prstGeom prst="straightConnector1">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A595F9E2-3D08-4FC4-A297-BA17118E7C31}"/>
              </a:ext>
            </a:extLst>
          </p:cNvPr>
          <p:cNvCxnSpPr>
            <a:cxnSpLocks/>
          </p:cNvCxnSpPr>
          <p:nvPr/>
        </p:nvCxnSpPr>
        <p:spPr>
          <a:xfrm flipH="1" flipV="1">
            <a:off x="6300192" y="4293096"/>
            <a:ext cx="874043" cy="432048"/>
          </a:xfrm>
          <a:prstGeom prst="straightConnector1">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699792" y="4005064"/>
            <a:ext cx="2376264" cy="369332"/>
          </a:xfrm>
          <a:prstGeom prst="rect">
            <a:avLst/>
          </a:prstGeom>
          <a:noFill/>
        </p:spPr>
        <p:txBody>
          <a:bodyPr wrap="square" rtlCol="0">
            <a:spAutoFit/>
          </a:bodyPr>
          <a:lstStyle/>
          <a:p>
            <a:r>
              <a:rPr lang="en-US" dirty="0"/>
              <a:t>Protein Deformation</a:t>
            </a:r>
          </a:p>
        </p:txBody>
      </p:sp>
      <p:sp>
        <p:nvSpPr>
          <p:cNvPr id="20" name="TextBox 19"/>
          <p:cNvSpPr txBox="1"/>
          <p:nvPr/>
        </p:nvSpPr>
        <p:spPr>
          <a:xfrm>
            <a:off x="4860032" y="4005064"/>
            <a:ext cx="2376264" cy="369332"/>
          </a:xfrm>
          <a:prstGeom prst="rect">
            <a:avLst/>
          </a:prstGeom>
          <a:noFill/>
        </p:spPr>
        <p:txBody>
          <a:bodyPr wrap="square" rtlCol="0">
            <a:spAutoFit/>
          </a:bodyPr>
          <a:lstStyle/>
          <a:p>
            <a:r>
              <a:rPr lang="en-US" dirty="0"/>
              <a:t>Ligand Deformation</a:t>
            </a:r>
          </a:p>
        </p:txBody>
      </p:sp>
      <p:sp>
        <p:nvSpPr>
          <p:cNvPr id="22" name="TextBox 21"/>
          <p:cNvSpPr txBox="1"/>
          <p:nvPr/>
        </p:nvSpPr>
        <p:spPr>
          <a:xfrm>
            <a:off x="7474259" y="3995772"/>
            <a:ext cx="1850269" cy="369332"/>
          </a:xfrm>
          <a:prstGeom prst="rect">
            <a:avLst/>
          </a:prstGeom>
          <a:noFill/>
        </p:spPr>
        <p:txBody>
          <a:bodyPr wrap="square" rtlCol="0">
            <a:spAutoFit/>
          </a:bodyPr>
          <a:lstStyle/>
          <a:p>
            <a:r>
              <a:rPr lang="en-US" dirty="0"/>
              <a:t>Binding Entropy</a:t>
            </a:r>
          </a:p>
        </p:txBody>
      </p:sp>
      <p:cxnSp>
        <p:nvCxnSpPr>
          <p:cNvPr id="23" name="Straight Arrow Connector 22">
            <a:extLst>
              <a:ext uri="{FF2B5EF4-FFF2-40B4-BE49-F238E27FC236}">
                <a16:creationId xmlns="" xmlns:a16="http://schemas.microsoft.com/office/drawing/2014/main" id="{A595F9E2-3D08-4FC4-A297-BA17118E7C31}"/>
              </a:ext>
            </a:extLst>
          </p:cNvPr>
          <p:cNvCxnSpPr>
            <a:cxnSpLocks/>
          </p:cNvCxnSpPr>
          <p:nvPr/>
        </p:nvCxnSpPr>
        <p:spPr>
          <a:xfrm flipH="1" flipV="1">
            <a:off x="8326363" y="4293096"/>
            <a:ext cx="1" cy="360040"/>
          </a:xfrm>
          <a:prstGeom prst="straightConnector1">
            <a:avLst/>
          </a:prstGeom>
          <a:ln w="12700">
            <a:prstDash val="lgDash"/>
            <a:tailEnd type="triangle"/>
          </a:ln>
        </p:spPr>
        <p:style>
          <a:lnRef idx="1">
            <a:schemeClr val="accent1"/>
          </a:lnRef>
          <a:fillRef idx="0">
            <a:schemeClr val="accent1"/>
          </a:fillRef>
          <a:effectRef idx="0">
            <a:schemeClr val="accent1"/>
          </a:effectRef>
          <a:fontRef idx="minor">
            <a:schemeClr val="tx1"/>
          </a:fontRef>
        </p:style>
      </p:cxnSp>
      <p:sp>
        <p:nvSpPr>
          <p:cNvPr id="25" name="Multiply 24"/>
          <p:cNvSpPr/>
          <p:nvPr/>
        </p:nvSpPr>
        <p:spPr>
          <a:xfrm>
            <a:off x="6876256" y="2708920"/>
            <a:ext cx="2880320" cy="2088232"/>
          </a:xfrm>
          <a:prstGeom prst="mathMultiply">
            <a:avLst>
              <a:gd name="adj1" fmla="val 6854"/>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Multiply 26"/>
          <p:cNvSpPr/>
          <p:nvPr/>
        </p:nvSpPr>
        <p:spPr>
          <a:xfrm>
            <a:off x="7668344" y="4437112"/>
            <a:ext cx="1584176" cy="770384"/>
          </a:xfrm>
          <a:prstGeom prst="mathMultiply">
            <a:avLst>
              <a:gd name="adj1" fmla="val 6854"/>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TextBox 9"/>
          <p:cNvSpPr txBox="1"/>
          <p:nvPr/>
        </p:nvSpPr>
        <p:spPr>
          <a:xfrm>
            <a:off x="7524328" y="3318083"/>
            <a:ext cx="1440160" cy="830997"/>
          </a:xfrm>
          <a:prstGeom prst="rect">
            <a:avLst/>
          </a:prstGeom>
          <a:noFill/>
        </p:spPr>
        <p:txBody>
          <a:bodyPr wrap="square" rtlCol="0">
            <a:spAutoFit/>
          </a:bodyPr>
          <a:lstStyle/>
          <a:p>
            <a:pPr marL="285750" indent="-285750">
              <a:buFont typeface="Wingdings" pitchFamily="2" charset="2"/>
              <a:buChar char="v"/>
            </a:pPr>
            <a:r>
              <a:rPr lang="en-US" sz="1200" dirty="0" smtClean="0"/>
              <a:t>Conformational</a:t>
            </a:r>
          </a:p>
          <a:p>
            <a:pPr marL="285750" indent="-285750">
              <a:buFont typeface="Wingdings" pitchFamily="2" charset="2"/>
              <a:buChar char="v"/>
            </a:pPr>
            <a:r>
              <a:rPr lang="en-US" sz="1200" dirty="0" smtClean="0"/>
              <a:t>Rotational</a:t>
            </a:r>
          </a:p>
          <a:p>
            <a:pPr marL="285750" indent="-285750">
              <a:buFont typeface="Wingdings" pitchFamily="2" charset="2"/>
              <a:buChar char="v"/>
            </a:pPr>
            <a:r>
              <a:rPr lang="en-US" sz="1200" dirty="0" smtClean="0"/>
              <a:t>Translational</a:t>
            </a:r>
          </a:p>
          <a:p>
            <a:pPr marL="285750" indent="-285750">
              <a:buFont typeface="Wingdings" pitchFamily="2" charset="2"/>
              <a:buChar char="v"/>
            </a:pPr>
            <a:r>
              <a:rPr lang="en-US" sz="1200" dirty="0" smtClean="0"/>
              <a:t>Vibrational</a:t>
            </a:r>
            <a:endParaRPr lang="en-US" sz="1200" dirty="0"/>
          </a:p>
        </p:txBody>
      </p:sp>
    </p:spTree>
    <p:extLst>
      <p:ext uri="{BB962C8B-B14F-4D97-AF65-F5344CB8AC3E}">
        <p14:creationId xmlns:p14="http://schemas.microsoft.com/office/powerpoint/2010/main" val="58569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B0C85ECC-26E4-448A-9BB9-1850829913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255"/>
          <a:stretch/>
        </p:blipFill>
        <p:spPr>
          <a:xfrm>
            <a:off x="4264918" y="980728"/>
            <a:ext cx="3331418" cy="2316075"/>
          </a:xfrm>
          <a:prstGeom prst="rect">
            <a:avLst/>
          </a:prstGeom>
          <a:ln>
            <a:noFill/>
          </a:ln>
          <a:effectLst>
            <a:outerShdw blurRad="190500" algn="tl" rotWithShape="0">
              <a:srgbClr val="000000">
                <a:alpha val="70000"/>
              </a:srgbClr>
            </a:outerShdw>
          </a:effectLst>
        </p:spPr>
      </p:pic>
      <p:sp>
        <p:nvSpPr>
          <p:cNvPr id="2" name="Rectangle 1"/>
          <p:cNvSpPr/>
          <p:nvPr/>
        </p:nvSpPr>
        <p:spPr>
          <a:xfrm>
            <a:off x="2515097" y="203420"/>
            <a:ext cx="4113819" cy="461665"/>
          </a:xfrm>
          <a:prstGeom prst="rect">
            <a:avLst/>
          </a:prstGeom>
        </p:spPr>
        <p:txBody>
          <a:bodyPr wrap="none">
            <a:spAutoFit/>
          </a:bodyPr>
          <a:lstStyle/>
          <a:p>
            <a:pPr marL="34290" algn="ctr"/>
            <a:r>
              <a:rPr lang="en-US" sz="2400" b="1" dirty="0"/>
              <a:t>SQM/COSMO Scoring Protocol</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864" y="1268760"/>
            <a:ext cx="4005419" cy="2235902"/>
          </a:xfrm>
          <a:prstGeom prst="rect">
            <a:avLst/>
          </a:prstGeom>
          <a:ln>
            <a:noFill/>
          </a:ln>
          <a:effectLst>
            <a:outerShdw blurRad="190500" algn="tl" rotWithShape="0">
              <a:srgbClr val="000000">
                <a:alpha val="70000"/>
              </a:srgbClr>
            </a:outerShdw>
          </a:effectLst>
        </p:spPr>
      </p:pic>
      <p:sp>
        <p:nvSpPr>
          <p:cNvPr id="11" name="Right Arrow 10"/>
          <p:cNvSpPr/>
          <p:nvPr/>
        </p:nvSpPr>
        <p:spPr>
          <a:xfrm>
            <a:off x="2915816" y="2036697"/>
            <a:ext cx="1484246" cy="278998"/>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400" dirty="0">
              <a:solidFill>
                <a:schemeClr val="accent3">
                  <a:lumMod val="50000"/>
                </a:schemeClr>
              </a:solidFill>
            </a:endParaRPr>
          </a:p>
        </p:txBody>
      </p:sp>
      <p:sp>
        <p:nvSpPr>
          <p:cNvPr id="15" name="TextBox 14"/>
          <p:cNvSpPr txBox="1"/>
          <p:nvPr/>
        </p:nvSpPr>
        <p:spPr>
          <a:xfrm>
            <a:off x="611560" y="836712"/>
            <a:ext cx="2124075" cy="400110"/>
          </a:xfrm>
          <a:prstGeom prst="rect">
            <a:avLst/>
          </a:prstGeom>
          <a:noFill/>
        </p:spPr>
        <p:txBody>
          <a:bodyPr wrap="square" rtlCol="0">
            <a:spAutoFit/>
          </a:bodyPr>
          <a:lstStyle/>
          <a:p>
            <a:pPr algn="ctr"/>
            <a:r>
              <a:rPr lang="en-US" sz="2000" b="1" dirty="0">
                <a:solidFill>
                  <a:schemeClr val="accent3">
                    <a:lumMod val="50000"/>
                  </a:schemeClr>
                </a:solidFill>
              </a:rPr>
              <a:t>Crystal Structure</a:t>
            </a:r>
          </a:p>
        </p:txBody>
      </p:sp>
      <p:sp>
        <p:nvSpPr>
          <p:cNvPr id="17" name="TextBox 16"/>
          <p:cNvSpPr txBox="1"/>
          <p:nvPr/>
        </p:nvSpPr>
        <p:spPr>
          <a:xfrm>
            <a:off x="4557092" y="796642"/>
            <a:ext cx="3543300" cy="400110"/>
          </a:xfrm>
          <a:prstGeom prst="rect">
            <a:avLst/>
          </a:prstGeom>
          <a:noFill/>
        </p:spPr>
        <p:txBody>
          <a:bodyPr wrap="square" rtlCol="0">
            <a:spAutoFit/>
          </a:bodyPr>
          <a:lstStyle/>
          <a:p>
            <a:pPr algn="ctr"/>
            <a:r>
              <a:rPr lang="en-US" sz="2000" b="1" dirty="0">
                <a:solidFill>
                  <a:schemeClr val="accent3">
                    <a:lumMod val="50000"/>
                  </a:schemeClr>
                </a:solidFill>
              </a:rPr>
              <a:t>Docking</a:t>
            </a:r>
          </a:p>
        </p:txBody>
      </p:sp>
      <p:sp>
        <p:nvSpPr>
          <p:cNvPr id="18" name="TextBox 17"/>
          <p:cNvSpPr txBox="1"/>
          <p:nvPr/>
        </p:nvSpPr>
        <p:spPr>
          <a:xfrm>
            <a:off x="238253" y="6252506"/>
            <a:ext cx="3543300" cy="400110"/>
          </a:xfrm>
          <a:prstGeom prst="rect">
            <a:avLst/>
          </a:prstGeom>
          <a:noFill/>
        </p:spPr>
        <p:txBody>
          <a:bodyPr wrap="square" rtlCol="0">
            <a:spAutoFit/>
          </a:bodyPr>
          <a:lstStyle/>
          <a:p>
            <a:pPr algn="ctr"/>
            <a:r>
              <a:rPr lang="en-US" sz="2000" b="1" dirty="0">
                <a:solidFill>
                  <a:schemeClr val="accent3">
                    <a:lumMod val="50000"/>
                  </a:schemeClr>
                </a:solidFill>
              </a:rPr>
              <a:t>SQM/COSMO Scoring</a:t>
            </a:r>
          </a:p>
        </p:txBody>
      </p:sp>
      <p:pic>
        <p:nvPicPr>
          <p:cNvPr id="20" name="Picture 19">
            <a:extLst>
              <a:ext uri="{FF2B5EF4-FFF2-40B4-BE49-F238E27FC236}">
                <a16:creationId xmlns="" xmlns:a16="http://schemas.microsoft.com/office/drawing/2014/main" id="{173274B0-2E9B-425C-9923-7594E71729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2359" b="13021"/>
          <a:stretch/>
        </p:blipFill>
        <p:spPr>
          <a:xfrm>
            <a:off x="22301" y="3855888"/>
            <a:ext cx="3684895" cy="2346794"/>
          </a:xfrm>
          <a:prstGeom prst="rect">
            <a:avLst/>
          </a:prstGeom>
          <a:ln>
            <a:noFill/>
          </a:ln>
          <a:effectLst>
            <a:outerShdw blurRad="190500" algn="tl" rotWithShape="0">
              <a:srgbClr val="000000">
                <a:alpha val="70000"/>
              </a:srgbClr>
            </a:outerShdw>
          </a:effectLst>
        </p:spPr>
      </p:pic>
      <p:sp>
        <p:nvSpPr>
          <p:cNvPr id="22" name="Right Arrow 10">
            <a:extLst>
              <a:ext uri="{FF2B5EF4-FFF2-40B4-BE49-F238E27FC236}">
                <a16:creationId xmlns="" xmlns:a16="http://schemas.microsoft.com/office/drawing/2014/main" id="{E445EEEA-B330-4A55-8E53-312864337DE4}"/>
              </a:ext>
            </a:extLst>
          </p:cNvPr>
          <p:cNvSpPr/>
          <p:nvPr/>
        </p:nvSpPr>
        <p:spPr>
          <a:xfrm rot="10800000">
            <a:off x="3923929" y="5029284"/>
            <a:ext cx="936103" cy="278998"/>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400" dirty="0">
              <a:solidFill>
                <a:schemeClr val="accent3">
                  <a:lumMod val="50000"/>
                </a:schemeClr>
              </a:solidFill>
            </a:endParaRPr>
          </a:p>
        </p:txBody>
      </p:sp>
      <p:sp>
        <p:nvSpPr>
          <p:cNvPr id="3" name="Slide Number Placeholder 2">
            <a:extLst>
              <a:ext uri="{FF2B5EF4-FFF2-40B4-BE49-F238E27FC236}">
                <a16:creationId xmlns="" xmlns:a16="http://schemas.microsoft.com/office/drawing/2014/main" id="{87C1C8A8-8AD2-477B-8965-F51F10238055}"/>
              </a:ext>
            </a:extLst>
          </p:cNvPr>
          <p:cNvSpPr>
            <a:spLocks noGrp="1"/>
          </p:cNvSpPr>
          <p:nvPr>
            <p:ph type="sldNum" sz="quarter" idx="12"/>
          </p:nvPr>
        </p:nvSpPr>
        <p:spPr/>
        <p:txBody>
          <a:bodyPr/>
          <a:lstStyle/>
          <a:p>
            <a:fld id="{5560E2F3-D6FD-471B-99E1-11F922FCF1D4}" type="slidenum">
              <a:rPr lang="en-US" smtClean="0"/>
              <a:t>24</a:t>
            </a:fld>
            <a:endParaRPr lang="en-US"/>
          </a:p>
        </p:txBody>
      </p:sp>
      <p:sp>
        <p:nvSpPr>
          <p:cNvPr id="25" name="TextBox 24"/>
          <p:cNvSpPr txBox="1"/>
          <p:nvPr/>
        </p:nvSpPr>
        <p:spPr>
          <a:xfrm>
            <a:off x="4861099" y="6218775"/>
            <a:ext cx="3543300" cy="400110"/>
          </a:xfrm>
          <a:prstGeom prst="rect">
            <a:avLst/>
          </a:prstGeom>
          <a:noFill/>
        </p:spPr>
        <p:txBody>
          <a:bodyPr wrap="square" rtlCol="0">
            <a:spAutoFit/>
          </a:bodyPr>
          <a:lstStyle/>
          <a:p>
            <a:pPr algn="ctr"/>
            <a:r>
              <a:rPr lang="en-US" sz="2000" b="1" dirty="0" smtClean="0">
                <a:solidFill>
                  <a:schemeClr val="accent3">
                    <a:lumMod val="50000"/>
                  </a:schemeClr>
                </a:solidFill>
              </a:rPr>
              <a:t>Energy Minimization</a:t>
            </a:r>
            <a:endParaRPr lang="en-US" sz="2000" b="1" dirty="0">
              <a:solidFill>
                <a:schemeClr val="accent3">
                  <a:lumMod val="50000"/>
                </a:schemeClr>
              </a:solidFill>
            </a:endParaRPr>
          </a:p>
        </p:txBody>
      </p:sp>
      <p:sp>
        <p:nvSpPr>
          <p:cNvPr id="7" name="Curved Left Arrow 6"/>
          <p:cNvSpPr/>
          <p:nvPr/>
        </p:nvSpPr>
        <p:spPr>
          <a:xfrm>
            <a:off x="7944936" y="2276872"/>
            <a:ext cx="731520" cy="3031411"/>
          </a:xfrm>
          <a:prstGeom prst="curvedLeftArrow">
            <a:avLst/>
          </a:prstGeom>
          <a:solidFill>
            <a:srgbClr val="7030A0"/>
          </a:solidFill>
          <a:ln>
            <a:solidFill>
              <a:srgbClr val="7030A0"/>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8119" y="3710478"/>
            <a:ext cx="2828743" cy="2492204"/>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5856" y="3506168"/>
            <a:ext cx="1280664" cy="426888"/>
          </a:xfrm>
          <a:prstGeom prst="rect">
            <a:avLst/>
          </a:prstGeom>
        </p:spPr>
      </p:pic>
    </p:spTree>
    <p:extLst>
      <p:ext uri="{BB962C8B-B14F-4D97-AF65-F5344CB8AC3E}">
        <p14:creationId xmlns:p14="http://schemas.microsoft.com/office/powerpoint/2010/main" val="25953499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655599C7-873A-4F16-8FFE-2E4B210BAAF0}"/>
              </a:ext>
            </a:extLst>
          </p:cNvPr>
          <p:cNvSpPr/>
          <p:nvPr/>
        </p:nvSpPr>
        <p:spPr>
          <a:xfrm>
            <a:off x="4788024" y="775737"/>
            <a:ext cx="3317612" cy="276999"/>
          </a:xfrm>
          <a:prstGeom prst="rect">
            <a:avLst/>
          </a:prstGeom>
        </p:spPr>
        <p:txBody>
          <a:bodyPr wrap="square">
            <a:spAutoFit/>
          </a:bodyPr>
          <a:lstStyle/>
          <a:p>
            <a:pPr algn="ctr"/>
            <a:r>
              <a:rPr lang="en-US" sz="1200" dirty="0">
                <a:latin typeface="Calibri" panose="020F0502020204030204" pitchFamily="34" charset="0"/>
                <a:ea typeface="Calibri" panose="020F0502020204030204" pitchFamily="34" charset="0"/>
              </a:rPr>
              <a:t>Ajani, H. </a:t>
            </a:r>
            <a:r>
              <a:rPr lang="en-US" sz="1200" i="1" dirty="0">
                <a:latin typeface="Calibri" panose="020F0502020204030204" pitchFamily="34" charset="0"/>
                <a:ea typeface="Calibri" panose="020F0502020204030204" pitchFamily="34" charset="0"/>
              </a:rPr>
              <a:t>et al., ACS Omega,</a:t>
            </a:r>
            <a:r>
              <a:rPr lang="en-US" sz="1200" dirty="0">
                <a:latin typeface="Calibri" panose="020F0502020204030204" pitchFamily="34" charset="0"/>
                <a:ea typeface="Calibri" panose="020F0502020204030204" pitchFamily="34" charset="0"/>
              </a:rPr>
              <a:t> </a:t>
            </a:r>
            <a:r>
              <a:rPr lang="en-US" sz="1200" b="1" dirty="0">
                <a:latin typeface="Calibri" panose="020F0502020204030204" pitchFamily="34" charset="0"/>
                <a:ea typeface="Calibri" panose="020F0502020204030204" pitchFamily="34" charset="0"/>
              </a:rPr>
              <a:t>2,</a:t>
            </a:r>
            <a:r>
              <a:rPr lang="en-US" sz="1200" dirty="0">
                <a:latin typeface="Calibri" panose="020F0502020204030204" pitchFamily="34" charset="0"/>
                <a:ea typeface="Calibri" panose="020F0502020204030204" pitchFamily="34" charset="0"/>
              </a:rPr>
              <a:t> 4022–4029 (2017).</a:t>
            </a:r>
            <a:endParaRPr lang="en-US" sz="1200" i="1" dirty="0"/>
          </a:p>
        </p:txBody>
      </p:sp>
      <p:sp>
        <p:nvSpPr>
          <p:cNvPr id="8" name="Rectangle 7">
            <a:extLst>
              <a:ext uri="{FF2B5EF4-FFF2-40B4-BE49-F238E27FC236}">
                <a16:creationId xmlns="" xmlns:a16="http://schemas.microsoft.com/office/drawing/2014/main" id="{05C80669-4F8B-47F7-80C4-6855F74DE541}"/>
              </a:ext>
            </a:extLst>
          </p:cNvPr>
          <p:cNvSpPr/>
          <p:nvPr/>
        </p:nvSpPr>
        <p:spPr>
          <a:xfrm>
            <a:off x="996290" y="163278"/>
            <a:ext cx="7223452" cy="584775"/>
          </a:xfrm>
          <a:prstGeom prst="rect">
            <a:avLst/>
          </a:prstGeom>
        </p:spPr>
        <p:txBody>
          <a:bodyPr wrap="none">
            <a:spAutoFit/>
          </a:bodyPr>
          <a:lstStyle/>
          <a:p>
            <a:pPr marL="34290" algn="ctr"/>
            <a:r>
              <a:rPr lang="en-US" sz="3200" b="1" dirty="0"/>
              <a:t>SQM/COSMO for </a:t>
            </a:r>
            <a:r>
              <a:rPr lang="en-US" sz="3200" b="1" dirty="0" smtClean="0"/>
              <a:t>native </a:t>
            </a:r>
            <a:r>
              <a:rPr lang="en-US" sz="3200" b="1" dirty="0"/>
              <a:t>pose recognition</a:t>
            </a:r>
          </a:p>
        </p:txBody>
      </p:sp>
      <p:sp>
        <p:nvSpPr>
          <p:cNvPr id="16" name="Rectangle 15">
            <a:extLst>
              <a:ext uri="{FF2B5EF4-FFF2-40B4-BE49-F238E27FC236}">
                <a16:creationId xmlns="" xmlns:a16="http://schemas.microsoft.com/office/drawing/2014/main" id="{90203C41-5DFB-4A8D-AF0D-A99E5BF70E7C}"/>
              </a:ext>
            </a:extLst>
          </p:cNvPr>
          <p:cNvSpPr/>
          <p:nvPr/>
        </p:nvSpPr>
        <p:spPr>
          <a:xfrm rot="16200000">
            <a:off x="-87130" y="2530542"/>
            <a:ext cx="1408907" cy="230832"/>
          </a:xfrm>
          <a:prstGeom prst="rect">
            <a:avLst/>
          </a:prstGeom>
          <a:gradFill flip="none" rotWithShape="1">
            <a:gsLst>
              <a:gs pos="0">
                <a:srgbClr val="FF0000">
                  <a:alpha val="62000"/>
                </a:srgbClr>
              </a:gs>
              <a:gs pos="88000">
                <a:schemeClr val="accent1">
                  <a:tint val="44500"/>
                  <a:satMod val="160000"/>
                </a:schemeClr>
              </a:gs>
              <a:gs pos="100000">
                <a:schemeClr val="accent1">
                  <a:alpha val="49000"/>
                  <a:lumMod val="73000"/>
                  <a:lumOff val="27000"/>
                </a:schemeClr>
              </a:gs>
            </a:gsLst>
            <a:lin ang="10800000" scaled="0"/>
            <a:tileRect/>
          </a:gradFill>
        </p:spPr>
        <p:txBody>
          <a:bodyPr wrap="square" anchor="ctr">
            <a:spAutoFit/>
          </a:bodyPr>
          <a:lstStyle/>
          <a:p>
            <a:pPr algn="ctr">
              <a:defRPr sz="1000" b="0" i="0" u="none" strike="noStrike" kern="1200" baseline="0">
                <a:solidFill>
                  <a:prstClr val="black">
                    <a:lumMod val="65000"/>
                    <a:lumOff val="35000"/>
                  </a:prstClr>
                </a:solidFill>
                <a:latin typeface="+mn-lt"/>
                <a:ea typeface="+mn-ea"/>
                <a:cs typeface="+mn-cs"/>
              </a:defRPr>
            </a:pPr>
            <a:r>
              <a:rPr lang="en-US" sz="900" dirty="0"/>
              <a:t>Number of False Positives</a:t>
            </a:r>
          </a:p>
        </p:txBody>
      </p:sp>
      <p:sp>
        <p:nvSpPr>
          <p:cNvPr id="2" name="Slide Number Placeholder 1">
            <a:extLst>
              <a:ext uri="{FF2B5EF4-FFF2-40B4-BE49-F238E27FC236}">
                <a16:creationId xmlns="" xmlns:a16="http://schemas.microsoft.com/office/drawing/2014/main" id="{50D997A2-0CEC-4132-A47C-204E6D7F4F84}"/>
              </a:ext>
            </a:extLst>
          </p:cNvPr>
          <p:cNvSpPr>
            <a:spLocks noGrp="1"/>
          </p:cNvSpPr>
          <p:nvPr>
            <p:ph type="sldNum" sz="quarter" idx="12"/>
          </p:nvPr>
        </p:nvSpPr>
        <p:spPr/>
        <p:txBody>
          <a:bodyPr/>
          <a:lstStyle/>
          <a:p>
            <a:fld id="{5560E2F3-D6FD-471B-99E1-11F922FCF1D4}" type="slidenum">
              <a:rPr lang="en-US" smtClean="0"/>
              <a:t>25</a:t>
            </a:fld>
            <a:endParaRPr lang="en-US"/>
          </a:p>
        </p:txBody>
      </p:sp>
      <p:pic>
        <p:nvPicPr>
          <p:cNvPr id="3" name="Picture 2"/>
          <p:cNvPicPr>
            <a:picLocks noChangeAspect="1"/>
          </p:cNvPicPr>
          <p:nvPr/>
        </p:nvPicPr>
        <p:blipFill>
          <a:blip r:embed="rId3"/>
          <a:stretch>
            <a:fillRect/>
          </a:stretch>
        </p:blipFill>
        <p:spPr>
          <a:xfrm>
            <a:off x="2460696" y="4218756"/>
            <a:ext cx="4222608" cy="2425826"/>
          </a:xfrm>
          <a:prstGeom prst="rect">
            <a:avLst/>
          </a:prstGeom>
        </p:spPr>
      </p:pic>
      <p:pic>
        <p:nvPicPr>
          <p:cNvPr id="12" name="Picture 11"/>
          <p:cNvPicPr>
            <a:picLocks noChangeAspect="1"/>
          </p:cNvPicPr>
          <p:nvPr/>
        </p:nvPicPr>
        <p:blipFill rotWithShape="1">
          <a:blip r:embed="rId4"/>
          <a:srcRect r="1125"/>
          <a:stretch/>
        </p:blipFill>
        <p:spPr>
          <a:xfrm>
            <a:off x="732739" y="976027"/>
            <a:ext cx="7678522" cy="2538292"/>
          </a:xfrm>
          <a:prstGeom prst="rect">
            <a:avLst/>
          </a:prstGeom>
        </p:spPr>
      </p:pic>
      <p:sp>
        <p:nvSpPr>
          <p:cNvPr id="9" name="Rectangle 8">
            <a:extLst>
              <a:ext uri="{FF2B5EF4-FFF2-40B4-BE49-F238E27FC236}">
                <a16:creationId xmlns="" xmlns:a16="http://schemas.microsoft.com/office/drawing/2014/main" id="{90203C41-5DFB-4A8D-AF0D-A99E5BF70E7C}"/>
              </a:ext>
            </a:extLst>
          </p:cNvPr>
          <p:cNvSpPr/>
          <p:nvPr/>
        </p:nvSpPr>
        <p:spPr>
          <a:xfrm rot="16200000">
            <a:off x="1518418" y="5259148"/>
            <a:ext cx="2153514" cy="230832"/>
          </a:xfrm>
          <a:prstGeom prst="rect">
            <a:avLst/>
          </a:prstGeom>
          <a:gradFill flip="none" rotWithShape="1">
            <a:gsLst>
              <a:gs pos="0">
                <a:srgbClr val="FF0000">
                  <a:alpha val="62000"/>
                </a:srgbClr>
              </a:gs>
              <a:gs pos="88000">
                <a:schemeClr val="accent1">
                  <a:tint val="44500"/>
                  <a:satMod val="160000"/>
                </a:schemeClr>
              </a:gs>
              <a:gs pos="100000">
                <a:schemeClr val="accent1">
                  <a:alpha val="49000"/>
                  <a:lumMod val="73000"/>
                  <a:lumOff val="27000"/>
                </a:schemeClr>
              </a:gs>
            </a:gsLst>
            <a:lin ang="10800000" scaled="0"/>
            <a:tileRect/>
          </a:gradFill>
        </p:spPr>
        <p:txBody>
          <a:bodyPr wrap="square" anchor="ctr">
            <a:spAutoFit/>
          </a:bodyPr>
          <a:lstStyle/>
          <a:p>
            <a:pPr algn="ctr">
              <a:defRPr sz="1000" b="0" i="0" u="none" strike="noStrike" kern="1200" baseline="0">
                <a:solidFill>
                  <a:prstClr val="black">
                    <a:lumMod val="65000"/>
                    <a:lumOff val="35000"/>
                  </a:prstClr>
                </a:solidFill>
                <a:latin typeface="+mn-lt"/>
                <a:ea typeface="+mn-ea"/>
                <a:cs typeface="+mn-cs"/>
              </a:defRPr>
            </a:pPr>
            <a:r>
              <a:rPr lang="en-US" sz="900" dirty="0"/>
              <a:t>Total Number of False Positives</a:t>
            </a:r>
          </a:p>
        </p:txBody>
      </p:sp>
      <p:sp>
        <p:nvSpPr>
          <p:cNvPr id="4" name="TextBox 3"/>
          <p:cNvSpPr txBox="1"/>
          <p:nvPr/>
        </p:nvSpPr>
        <p:spPr>
          <a:xfrm>
            <a:off x="971601" y="6444044"/>
            <a:ext cx="7272807" cy="369332"/>
          </a:xfrm>
          <a:prstGeom prst="rect">
            <a:avLst/>
          </a:prstGeom>
          <a:noFill/>
          <a:ln>
            <a:solidFill>
              <a:schemeClr val="tx1"/>
            </a:solidFill>
          </a:ln>
        </p:spPr>
        <p:txBody>
          <a:bodyPr wrap="square" rtlCol="0">
            <a:spAutoFit/>
          </a:bodyPr>
          <a:lstStyle/>
          <a:p>
            <a:r>
              <a:rPr lang="en-US" dirty="0"/>
              <a:t>Total number of min. Energy poses with RMSD&gt;2 Å per scoring function. </a:t>
            </a:r>
          </a:p>
        </p:txBody>
      </p:sp>
      <p:sp>
        <p:nvSpPr>
          <p:cNvPr id="5" name="TextBox 4"/>
          <p:cNvSpPr txBox="1"/>
          <p:nvPr/>
        </p:nvSpPr>
        <p:spPr>
          <a:xfrm>
            <a:off x="395536" y="3933056"/>
            <a:ext cx="8496944" cy="369332"/>
          </a:xfrm>
          <a:prstGeom prst="rect">
            <a:avLst/>
          </a:prstGeom>
          <a:noFill/>
          <a:ln>
            <a:solidFill>
              <a:schemeClr val="tx1"/>
            </a:solidFill>
          </a:ln>
        </p:spPr>
        <p:txBody>
          <a:bodyPr wrap="square" rtlCol="0">
            <a:spAutoFit/>
          </a:bodyPr>
          <a:lstStyle/>
          <a:p>
            <a:r>
              <a:rPr lang="en-US" dirty="0"/>
              <a:t>Number of min. Energy poses with RMSD&gt;2 Å across 17 receptors from </a:t>
            </a:r>
            <a:r>
              <a:rPr lang="en-US" dirty="0" err="1"/>
              <a:t>PDBbind</a:t>
            </a:r>
            <a:r>
              <a:rPr lang="en-US" dirty="0"/>
              <a:t>.</a:t>
            </a:r>
          </a:p>
        </p:txBody>
      </p:sp>
      <p:sp>
        <p:nvSpPr>
          <p:cNvPr id="6" name="Right Arrow 5"/>
          <p:cNvSpPr/>
          <p:nvPr/>
        </p:nvSpPr>
        <p:spPr>
          <a:xfrm>
            <a:off x="971601" y="3501008"/>
            <a:ext cx="6120680" cy="360040"/>
          </a:xfrm>
          <a:prstGeom prst="rightArrow">
            <a:avLst>
              <a:gd name="adj1" fmla="val 84467"/>
              <a:gd name="adj2" fmla="val 50000"/>
            </a:avLst>
          </a:prstGeom>
          <a:gradFill>
            <a:gsLst>
              <a:gs pos="0">
                <a:srgbClr val="000082"/>
              </a:gs>
              <a:gs pos="30000">
                <a:srgbClr val="66008F"/>
              </a:gs>
              <a:gs pos="64999">
                <a:srgbClr val="BA0066"/>
              </a:gs>
              <a:gs pos="89999">
                <a:srgbClr val="FF0000"/>
              </a:gs>
              <a:gs pos="100000">
                <a:srgbClr val="FF8200"/>
              </a:gs>
            </a:gsLst>
            <a:lin ang="21594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Neutral					Charged</a:t>
            </a:r>
          </a:p>
        </p:txBody>
      </p:sp>
    </p:spTree>
    <p:extLst>
      <p:ext uri="{BB962C8B-B14F-4D97-AF65-F5344CB8AC3E}">
        <p14:creationId xmlns:p14="http://schemas.microsoft.com/office/powerpoint/2010/main" val="28650348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76244" y="6155046"/>
            <a:ext cx="8391525" cy="577209"/>
          </a:xfrm>
          <a:prstGeom prst="rect">
            <a:avLst/>
          </a:prstGeom>
        </p:spPr>
        <p:txBody>
          <a:bodyPr wrap="square">
            <a:spAutoFit/>
          </a:bodyPr>
          <a:lstStyle/>
          <a:p>
            <a:pPr marL="406400" indent="-406400" algn="ctr">
              <a:lnSpc>
                <a:spcPct val="107000"/>
              </a:lnSpc>
              <a:spcAft>
                <a:spcPts val="800"/>
              </a:spcAft>
            </a:pPr>
            <a:r>
              <a:rPr lang="en-US" sz="1200" dirty="0" err="1">
                <a:latin typeface="Calibri" panose="020F0502020204030204" pitchFamily="34" charset="0"/>
                <a:ea typeface="Calibri" panose="020F0502020204030204" pitchFamily="34" charset="0"/>
                <a:cs typeface="Calibri" panose="020F0502020204030204" pitchFamily="34" charset="0"/>
              </a:rPr>
              <a:t>Pecina</a:t>
            </a:r>
            <a:r>
              <a:rPr lang="en-US" sz="1200" dirty="0">
                <a:latin typeface="Calibri" panose="020F0502020204030204" pitchFamily="34" charset="0"/>
                <a:ea typeface="Calibri" panose="020F0502020204030204" pitchFamily="34" charset="0"/>
                <a:cs typeface="Calibri" panose="020F0502020204030204" pitchFamily="34" charset="0"/>
              </a:rPr>
              <a:t>, A. </a:t>
            </a:r>
            <a:r>
              <a:rPr lang="en-US" sz="1200" i="1" dirty="0">
                <a:latin typeface="Calibri" panose="020F0502020204030204" pitchFamily="34" charset="0"/>
                <a:ea typeface="Calibri" panose="020F0502020204030204" pitchFamily="34" charset="0"/>
                <a:cs typeface="Calibri" panose="020F0502020204030204" pitchFamily="34" charset="0"/>
              </a:rPr>
              <a:t>et al.,</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i="1" dirty="0" err="1">
                <a:latin typeface="Calibri" panose="020F0502020204030204" pitchFamily="34" charset="0"/>
                <a:ea typeface="Calibri" panose="020F0502020204030204" pitchFamily="34" charset="0"/>
                <a:cs typeface="Calibri" panose="020F0502020204030204" pitchFamily="34" charset="0"/>
              </a:rPr>
              <a:t>ChemPhysChem</a:t>
            </a:r>
            <a:r>
              <a:rPr lang="en-US" sz="1200" i="1" dirty="0">
                <a:latin typeface="Calibri" panose="020F0502020204030204" pitchFamily="34" charset="0"/>
                <a:ea typeface="Calibri" panose="020F0502020204030204" pitchFamily="34" charset="0"/>
                <a:cs typeface="Calibri" panose="020F0502020204030204" pitchFamily="34" charset="0"/>
              </a:rPr>
              <a:t>,</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b="1" dirty="0">
                <a:latin typeface="Calibri" panose="020F0502020204030204" pitchFamily="34" charset="0"/>
                <a:ea typeface="Calibri" panose="020F0502020204030204" pitchFamily="34" charset="0"/>
                <a:cs typeface="Calibri" panose="020F0502020204030204" pitchFamily="34" charset="0"/>
              </a:rPr>
              <a:t>19,</a:t>
            </a:r>
            <a:r>
              <a:rPr lang="en-US" sz="1200" dirty="0">
                <a:latin typeface="Calibri" panose="020F0502020204030204" pitchFamily="34" charset="0"/>
                <a:ea typeface="Calibri" panose="020F0502020204030204" pitchFamily="34" charset="0"/>
                <a:cs typeface="Calibri" panose="020F0502020204030204" pitchFamily="34" charset="0"/>
              </a:rPr>
              <a:t> 873–879 (2018).</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1200" i="1" dirty="0"/>
          </a:p>
        </p:txBody>
      </p:sp>
      <p:sp>
        <p:nvSpPr>
          <p:cNvPr id="18" name="TextBox 17"/>
          <p:cNvSpPr txBox="1"/>
          <p:nvPr/>
        </p:nvSpPr>
        <p:spPr>
          <a:xfrm>
            <a:off x="376244" y="682526"/>
            <a:ext cx="5707924" cy="461665"/>
          </a:xfrm>
          <a:prstGeom prst="rect">
            <a:avLst/>
          </a:prstGeom>
          <a:noFill/>
        </p:spPr>
        <p:txBody>
          <a:bodyPr wrap="square" rtlCol="0">
            <a:spAutoFit/>
          </a:bodyPr>
          <a:lstStyle/>
          <a:p>
            <a:r>
              <a:rPr lang="en-US" sz="2400" u="sng" dirty="0"/>
              <a:t>Carbonic anhydrase II:</a:t>
            </a:r>
            <a:r>
              <a:rPr lang="en-US" sz="2400" dirty="0"/>
              <a:t> </a:t>
            </a:r>
            <a:r>
              <a:rPr lang="en-US" sz="2400" b="1" dirty="0">
                <a:solidFill>
                  <a:srgbClr val="7030A0"/>
                </a:solidFill>
              </a:rPr>
              <a:t>Zinc metalloprotein</a:t>
            </a:r>
            <a:endParaRPr lang="en-US" sz="2400" b="1" u="sng" dirty="0">
              <a:solidFill>
                <a:srgbClr val="7030A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941437959"/>
              </p:ext>
            </p:extLst>
          </p:nvPr>
        </p:nvGraphicFramePr>
        <p:xfrm>
          <a:off x="6217385" y="1609124"/>
          <a:ext cx="2477524" cy="3206827"/>
        </p:xfrm>
        <a:graphic>
          <a:graphicData uri="http://schemas.openxmlformats.org/drawingml/2006/table">
            <a:tbl>
              <a:tblPr/>
              <a:tblGrid>
                <a:gridCol w="1440005">
                  <a:extLst>
                    <a:ext uri="{9D8B030D-6E8A-4147-A177-3AD203B41FA5}">
                      <a16:colId xmlns="" xmlns:a16="http://schemas.microsoft.com/office/drawing/2014/main" val="161440692"/>
                    </a:ext>
                  </a:extLst>
                </a:gridCol>
                <a:gridCol w="1037519">
                  <a:extLst>
                    <a:ext uri="{9D8B030D-6E8A-4147-A177-3AD203B41FA5}">
                      <a16:colId xmlns="" xmlns:a16="http://schemas.microsoft.com/office/drawing/2014/main" val="3871831517"/>
                    </a:ext>
                  </a:extLst>
                </a:gridCol>
              </a:tblGrid>
              <a:tr h="246679">
                <a:tc>
                  <a:txBody>
                    <a:bodyPr/>
                    <a:lstStyle/>
                    <a:p>
                      <a:pPr marL="0" marR="0" algn="ctr">
                        <a:lnSpc>
                          <a:spcPts val="900"/>
                        </a:lnSpc>
                        <a:spcBef>
                          <a:spcPts val="0"/>
                        </a:spcBef>
                        <a:spcAft>
                          <a:spcPts val="0"/>
                        </a:spcAft>
                      </a:pPr>
                      <a:r>
                        <a:rPr lang="en-GB" sz="800" kern="1200">
                          <a:solidFill>
                            <a:srgbClr val="000000"/>
                          </a:solidFill>
                          <a:effectLst/>
                          <a:latin typeface="Arial" panose="020B0604020202020204" pitchFamily="34" charset="0"/>
                          <a:ea typeface="MS Mincho"/>
                          <a:cs typeface="Times New Roman" panose="02020603050405020304" pitchFamily="18" charset="0"/>
                        </a:rPr>
                        <a:t>Method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900"/>
                        </a:lnSpc>
                        <a:spcBef>
                          <a:spcPts val="0"/>
                        </a:spcBef>
                        <a:spcAft>
                          <a:spcPts val="0"/>
                        </a:spcAft>
                      </a:pPr>
                      <a:r>
                        <a:rPr lang="en-GB" sz="800" kern="1200">
                          <a:solidFill>
                            <a:srgbClr val="000000"/>
                          </a:solidFill>
                          <a:effectLst/>
                          <a:latin typeface="Arial" panose="020B0604020202020204" pitchFamily="34" charset="0"/>
                          <a:ea typeface="MS Mincho"/>
                          <a:cs typeface="Times New Roman" panose="02020603050405020304" pitchFamily="18" charset="0"/>
                        </a:rPr>
                        <a:t>R</a:t>
                      </a:r>
                      <a:r>
                        <a:rPr lang="en-GB" sz="800" kern="1200" baseline="30000">
                          <a:solidFill>
                            <a:srgbClr val="000000"/>
                          </a:solidFill>
                          <a:effectLst/>
                          <a:latin typeface="Arial" panose="020B0604020202020204" pitchFamily="34" charset="0"/>
                          <a:ea typeface="MS Mincho"/>
                          <a:cs typeface="Times New Roman" panose="02020603050405020304" pitchFamily="18" charset="0"/>
                        </a:rPr>
                        <a:t>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01212253"/>
                  </a:ext>
                </a:extLst>
              </a:tr>
              <a:tr h="246679">
                <a:tc>
                  <a:txBody>
                    <a:bodyPr/>
                    <a:lstStyle/>
                    <a:p>
                      <a:pPr marL="0" marR="0" algn="ctr">
                        <a:lnSpc>
                          <a:spcPts val="900"/>
                        </a:lnSpc>
                        <a:spcBef>
                          <a:spcPts val="0"/>
                        </a:spcBef>
                        <a:spcAft>
                          <a:spcPts val="0"/>
                        </a:spcAft>
                      </a:pPr>
                      <a:r>
                        <a:rPr lang="en-GB" sz="800" b="1" kern="1200">
                          <a:solidFill>
                            <a:srgbClr val="000000"/>
                          </a:solidFill>
                          <a:effectLst/>
                          <a:latin typeface="Arial" panose="020B0604020202020204" pitchFamily="34" charset="0"/>
                          <a:ea typeface="MS Mincho"/>
                          <a:cs typeface="Times New Roman" panose="02020603050405020304" pitchFamily="18" charset="0"/>
                        </a:rPr>
                        <a:t>SQM/COSMO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900"/>
                        </a:lnSpc>
                        <a:spcBef>
                          <a:spcPts val="0"/>
                        </a:spcBef>
                        <a:spcAft>
                          <a:spcPts val="0"/>
                        </a:spcAft>
                      </a:pPr>
                      <a:r>
                        <a:rPr lang="en-GB" sz="800" b="1" kern="1200" dirty="0">
                          <a:solidFill>
                            <a:srgbClr val="000000"/>
                          </a:solidFill>
                          <a:effectLst/>
                          <a:latin typeface="Arial" panose="020B0604020202020204" pitchFamily="34" charset="0"/>
                          <a:ea typeface="MS Mincho"/>
                          <a:cs typeface="Times New Roman" panose="02020603050405020304" pitchFamily="18" charset="0"/>
                        </a:rPr>
                        <a:t>0.69</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14919844"/>
                  </a:ext>
                </a:extLst>
              </a:tr>
              <a:tr h="246679">
                <a:tc>
                  <a:txBody>
                    <a:bodyPr/>
                    <a:lstStyle/>
                    <a:p>
                      <a:pPr marL="0" marR="0" algn="ctr">
                        <a:lnSpc>
                          <a:spcPts val="900"/>
                        </a:lnSpc>
                        <a:spcBef>
                          <a:spcPts val="0"/>
                        </a:spcBef>
                        <a:spcAft>
                          <a:spcPts val="0"/>
                        </a:spcAft>
                      </a:pPr>
                      <a:r>
                        <a:rPr lang="en-GB" sz="800" kern="1200">
                          <a:solidFill>
                            <a:srgbClr val="000000"/>
                          </a:solidFill>
                          <a:effectLst/>
                          <a:latin typeface="Arial" panose="020B0604020202020204" pitchFamily="34" charset="0"/>
                          <a:ea typeface="MS Mincho"/>
                          <a:cs typeface="Times New Roman" panose="02020603050405020304" pitchFamily="18" charset="0"/>
                        </a:rPr>
                        <a:t>Vina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900"/>
                        </a:lnSpc>
                        <a:spcBef>
                          <a:spcPts val="0"/>
                        </a:spcBef>
                        <a:spcAft>
                          <a:spcPts val="0"/>
                        </a:spcAft>
                      </a:pPr>
                      <a:r>
                        <a:rPr lang="en-GB" sz="800" kern="1200" dirty="0">
                          <a:solidFill>
                            <a:srgbClr val="000000"/>
                          </a:solidFill>
                          <a:effectLst/>
                          <a:latin typeface="Arial" panose="020B0604020202020204" pitchFamily="34" charset="0"/>
                          <a:ea typeface="MS Mincho"/>
                          <a:cs typeface="Times New Roman" panose="02020603050405020304" pitchFamily="18" charset="0"/>
                        </a:rPr>
                        <a:t>0.39</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66763594"/>
                  </a:ext>
                </a:extLst>
              </a:tr>
              <a:tr h="246679">
                <a:tc>
                  <a:txBody>
                    <a:bodyPr/>
                    <a:lstStyle/>
                    <a:p>
                      <a:pPr marL="0" marR="0" algn="ctr">
                        <a:lnSpc>
                          <a:spcPts val="900"/>
                        </a:lnSpc>
                        <a:spcBef>
                          <a:spcPts val="0"/>
                        </a:spcBef>
                        <a:spcAft>
                          <a:spcPts val="0"/>
                        </a:spcAft>
                      </a:pPr>
                      <a:r>
                        <a:rPr lang="en-GB" sz="800" kern="1200">
                          <a:solidFill>
                            <a:srgbClr val="000000"/>
                          </a:solidFill>
                          <a:effectLst/>
                          <a:latin typeface="Arial" panose="020B0604020202020204" pitchFamily="34" charset="0"/>
                          <a:ea typeface="MS Mincho"/>
                          <a:cs typeface="Times New Roman" panose="02020603050405020304" pitchFamily="18" charset="0"/>
                        </a:rPr>
                        <a:t>DOCK 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900"/>
                        </a:lnSpc>
                        <a:spcBef>
                          <a:spcPts val="0"/>
                        </a:spcBef>
                        <a:spcAft>
                          <a:spcPts val="0"/>
                        </a:spcAft>
                      </a:pPr>
                      <a:r>
                        <a:rPr lang="en-GB" sz="800" kern="1200" dirty="0">
                          <a:solidFill>
                            <a:srgbClr val="000000"/>
                          </a:solidFill>
                          <a:effectLst/>
                          <a:latin typeface="Arial" panose="020B0604020202020204" pitchFamily="34" charset="0"/>
                          <a:ea typeface="MS Mincho"/>
                          <a:cs typeface="Times New Roman" panose="02020603050405020304" pitchFamily="18" charset="0"/>
                        </a:rPr>
                        <a:t>0.38</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98529918"/>
                  </a:ext>
                </a:extLst>
              </a:tr>
              <a:tr h="246679">
                <a:tc>
                  <a:txBody>
                    <a:bodyPr/>
                    <a:lstStyle/>
                    <a:p>
                      <a:pPr marL="0" marR="0" algn="ctr">
                        <a:lnSpc>
                          <a:spcPts val="900"/>
                        </a:lnSpc>
                        <a:spcBef>
                          <a:spcPts val="0"/>
                        </a:spcBef>
                        <a:spcAft>
                          <a:spcPts val="0"/>
                        </a:spcAft>
                      </a:pPr>
                      <a:r>
                        <a:rPr lang="en-GB" sz="800" kern="1200" dirty="0">
                          <a:solidFill>
                            <a:srgbClr val="000000"/>
                          </a:solidFill>
                          <a:effectLst/>
                          <a:latin typeface="Arial" panose="020B0604020202020204" pitchFamily="34" charset="0"/>
                          <a:ea typeface="MS Mincho"/>
                          <a:cs typeface="Times New Roman" panose="02020603050405020304" pitchFamily="18" charset="0"/>
                        </a:rPr>
                        <a:t>AMBER</a:t>
                      </a:r>
                      <a:r>
                        <a:rPr lang="en-GB" sz="800" kern="1200" baseline="30000" dirty="0">
                          <a:solidFill>
                            <a:srgbClr val="000000"/>
                          </a:solidFill>
                          <a:effectLst/>
                          <a:latin typeface="Arial" panose="020B0604020202020204" pitchFamily="34" charset="0"/>
                          <a:ea typeface="MS Mincho"/>
                          <a:cs typeface="Times New Roman" panose="02020603050405020304" pitchFamily="18" charset="0"/>
                        </a:rPr>
                        <a:t>HF</a:t>
                      </a:r>
                      <a:r>
                        <a:rPr lang="en-GB" sz="800" kern="1200" dirty="0">
                          <a:solidFill>
                            <a:srgbClr val="000000"/>
                          </a:solidFill>
                          <a:effectLst/>
                          <a:latin typeface="Arial" panose="020B0604020202020204" pitchFamily="34" charset="0"/>
                          <a:ea typeface="MS Mincho"/>
                          <a:cs typeface="Times New Roman" panose="02020603050405020304" pitchFamily="18" charset="0"/>
                        </a:rPr>
                        <a:t>/COSMO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900"/>
                        </a:lnSpc>
                        <a:spcBef>
                          <a:spcPts val="0"/>
                        </a:spcBef>
                        <a:spcAft>
                          <a:spcPts val="0"/>
                        </a:spcAft>
                      </a:pPr>
                      <a:r>
                        <a:rPr lang="en-GB" sz="800" kern="1200" dirty="0">
                          <a:solidFill>
                            <a:srgbClr val="000000"/>
                          </a:solidFill>
                          <a:effectLst/>
                          <a:latin typeface="Arial" panose="020B0604020202020204" pitchFamily="34" charset="0"/>
                          <a:ea typeface="MS Mincho"/>
                          <a:cs typeface="Times New Roman" panose="02020603050405020304" pitchFamily="18" charset="0"/>
                        </a:rPr>
                        <a:t>0.31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25432321"/>
                  </a:ext>
                </a:extLst>
              </a:tr>
              <a:tr h="246679">
                <a:tc>
                  <a:txBody>
                    <a:bodyPr/>
                    <a:lstStyle/>
                    <a:p>
                      <a:pPr marL="0" marR="0" algn="ctr">
                        <a:lnSpc>
                          <a:spcPts val="900"/>
                        </a:lnSpc>
                        <a:spcBef>
                          <a:spcPts val="0"/>
                        </a:spcBef>
                        <a:spcAft>
                          <a:spcPts val="0"/>
                        </a:spcAft>
                      </a:pPr>
                      <a:r>
                        <a:rPr lang="en-GB" sz="800" kern="1200" dirty="0" err="1">
                          <a:solidFill>
                            <a:srgbClr val="000000"/>
                          </a:solidFill>
                          <a:effectLst/>
                          <a:latin typeface="Arial" panose="020B0604020202020204" pitchFamily="34" charset="0"/>
                          <a:ea typeface="MS Mincho"/>
                          <a:cs typeface="Times New Roman" panose="02020603050405020304" pitchFamily="18" charset="0"/>
                        </a:rPr>
                        <a:t>Autodock</a:t>
                      </a:r>
                      <a:r>
                        <a:rPr lang="en-GB" sz="800" kern="1200" dirty="0">
                          <a:solidFill>
                            <a:srgbClr val="000000"/>
                          </a:solidFill>
                          <a:effectLst/>
                          <a:latin typeface="Arial" panose="020B0604020202020204" pitchFamily="34" charset="0"/>
                          <a:ea typeface="MS Mincho"/>
                          <a:cs typeface="Times New Roman" panose="02020603050405020304" pitchFamily="18" charset="0"/>
                        </a:rPr>
                        <a:t> 4</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900"/>
                        </a:lnSpc>
                        <a:spcBef>
                          <a:spcPts val="0"/>
                        </a:spcBef>
                        <a:spcAft>
                          <a:spcPts val="0"/>
                        </a:spcAft>
                      </a:pPr>
                      <a:r>
                        <a:rPr lang="en-GB" sz="800" kern="1200" dirty="0">
                          <a:solidFill>
                            <a:srgbClr val="000000"/>
                          </a:solidFill>
                          <a:effectLst/>
                          <a:latin typeface="Arial" panose="020B0604020202020204" pitchFamily="34" charset="0"/>
                          <a:ea typeface="MS Mincho"/>
                          <a:cs typeface="Times New Roman" panose="02020603050405020304" pitchFamily="18" charset="0"/>
                        </a:rPr>
                        <a:t>0.19</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44016356"/>
                  </a:ext>
                </a:extLst>
              </a:tr>
              <a:tr h="246679">
                <a:tc>
                  <a:txBody>
                    <a:bodyPr/>
                    <a:lstStyle/>
                    <a:p>
                      <a:pPr marL="0" marR="0" algn="ctr">
                        <a:lnSpc>
                          <a:spcPts val="900"/>
                        </a:lnSpc>
                        <a:spcBef>
                          <a:spcPts val="0"/>
                        </a:spcBef>
                        <a:spcAft>
                          <a:spcPts val="0"/>
                        </a:spcAft>
                      </a:pPr>
                      <a:r>
                        <a:rPr lang="en-GB" sz="800" kern="1200" dirty="0">
                          <a:solidFill>
                            <a:srgbClr val="000000"/>
                          </a:solidFill>
                          <a:effectLst/>
                          <a:latin typeface="Arial" panose="020B0604020202020204" pitchFamily="34" charset="0"/>
                          <a:ea typeface="MS Mincho"/>
                          <a:cs typeface="Times New Roman" panose="02020603050405020304" pitchFamily="18" charset="0"/>
                        </a:rPr>
                        <a:t>Gold ASP</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900"/>
                        </a:lnSpc>
                        <a:spcBef>
                          <a:spcPts val="0"/>
                        </a:spcBef>
                        <a:spcAft>
                          <a:spcPts val="0"/>
                        </a:spcAft>
                      </a:pPr>
                      <a:r>
                        <a:rPr lang="en-GB" sz="800" kern="1200" dirty="0">
                          <a:solidFill>
                            <a:srgbClr val="000000"/>
                          </a:solidFill>
                          <a:effectLst/>
                          <a:latin typeface="Arial" panose="020B0604020202020204" pitchFamily="34" charset="0"/>
                          <a:ea typeface="MS Mincho"/>
                          <a:cs typeface="Times New Roman" panose="02020603050405020304" pitchFamily="18" charset="0"/>
                        </a:rPr>
                        <a:t>0.15</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48764019"/>
                  </a:ext>
                </a:extLst>
              </a:tr>
              <a:tr h="246679">
                <a:tc>
                  <a:txBody>
                    <a:bodyPr/>
                    <a:lstStyle/>
                    <a:p>
                      <a:pPr marL="0" marR="0" algn="ctr">
                        <a:lnSpc>
                          <a:spcPts val="900"/>
                        </a:lnSpc>
                        <a:spcBef>
                          <a:spcPts val="0"/>
                        </a:spcBef>
                        <a:spcAft>
                          <a:spcPts val="0"/>
                        </a:spcAft>
                      </a:pPr>
                      <a:r>
                        <a:rPr lang="en-GB" sz="800" kern="1200">
                          <a:solidFill>
                            <a:srgbClr val="000000"/>
                          </a:solidFill>
                          <a:effectLst/>
                          <a:latin typeface="Arial" panose="020B0604020202020204" pitchFamily="34" charset="0"/>
                          <a:ea typeface="MS Mincho"/>
                          <a:cs typeface="Times New Roman" panose="02020603050405020304" pitchFamily="18" charset="0"/>
                        </a:rPr>
                        <a:t>GoldPLP</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900"/>
                        </a:lnSpc>
                        <a:spcBef>
                          <a:spcPts val="0"/>
                        </a:spcBef>
                        <a:spcAft>
                          <a:spcPts val="0"/>
                        </a:spcAft>
                      </a:pPr>
                      <a:r>
                        <a:rPr lang="en-GB" sz="800" kern="1200" dirty="0">
                          <a:solidFill>
                            <a:srgbClr val="000000"/>
                          </a:solidFill>
                          <a:effectLst/>
                          <a:latin typeface="Arial" panose="020B0604020202020204" pitchFamily="34" charset="0"/>
                          <a:ea typeface="MS Mincho"/>
                          <a:cs typeface="Times New Roman" panose="02020603050405020304" pitchFamily="18" charset="0"/>
                        </a:rPr>
                        <a:t>0.12</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84417238"/>
                  </a:ext>
                </a:extLst>
              </a:tr>
              <a:tr h="246679">
                <a:tc>
                  <a:txBody>
                    <a:bodyPr/>
                    <a:lstStyle/>
                    <a:p>
                      <a:pPr marL="0" marR="0" algn="ctr">
                        <a:lnSpc>
                          <a:spcPts val="900"/>
                        </a:lnSpc>
                        <a:spcBef>
                          <a:spcPts val="0"/>
                        </a:spcBef>
                        <a:spcAft>
                          <a:spcPts val="0"/>
                        </a:spcAft>
                      </a:pPr>
                      <a:r>
                        <a:rPr lang="en-GB" sz="800" kern="1200" dirty="0">
                          <a:solidFill>
                            <a:srgbClr val="000000"/>
                          </a:solidFill>
                          <a:effectLst/>
                          <a:latin typeface="Arial" panose="020B0604020202020204" pitchFamily="34" charset="0"/>
                          <a:ea typeface="MS Mincho"/>
                          <a:cs typeface="Times New Roman" panose="02020603050405020304" pitchFamily="18" charset="0"/>
                        </a:rPr>
                        <a:t>AMBER</a:t>
                      </a:r>
                      <a:r>
                        <a:rPr lang="en-GB" sz="800" kern="1200" baseline="30000" dirty="0">
                          <a:solidFill>
                            <a:srgbClr val="000000"/>
                          </a:solidFill>
                          <a:effectLst/>
                          <a:latin typeface="Arial" panose="020B0604020202020204" pitchFamily="34" charset="0"/>
                          <a:ea typeface="MS Mincho"/>
                          <a:cs typeface="Times New Roman" panose="02020603050405020304" pitchFamily="18" charset="0"/>
                        </a:rPr>
                        <a:t>HF</a:t>
                      </a:r>
                      <a:r>
                        <a:rPr lang="en-GB" sz="800" kern="1200" dirty="0">
                          <a:solidFill>
                            <a:srgbClr val="000000"/>
                          </a:solidFill>
                          <a:effectLst/>
                          <a:latin typeface="Arial" panose="020B0604020202020204" pitchFamily="34" charset="0"/>
                          <a:ea typeface="MS Mincho"/>
                          <a:cs typeface="Times New Roman" panose="02020603050405020304" pitchFamily="18" charset="0"/>
                        </a:rPr>
                        <a:t>/GB</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900"/>
                        </a:lnSpc>
                        <a:spcBef>
                          <a:spcPts val="0"/>
                        </a:spcBef>
                        <a:spcAft>
                          <a:spcPts val="0"/>
                        </a:spcAft>
                      </a:pPr>
                      <a:r>
                        <a:rPr lang="en-GB" sz="800" kern="1200" dirty="0">
                          <a:solidFill>
                            <a:srgbClr val="000000"/>
                          </a:solidFill>
                          <a:effectLst/>
                          <a:latin typeface="Arial" panose="020B0604020202020204" pitchFamily="34" charset="0"/>
                          <a:ea typeface="MS Mincho"/>
                          <a:cs typeface="Times New Roman" panose="02020603050405020304" pitchFamily="18" charset="0"/>
                        </a:rPr>
                        <a:t>0.09</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50797303"/>
                  </a:ext>
                </a:extLst>
              </a:tr>
              <a:tr h="246679">
                <a:tc>
                  <a:txBody>
                    <a:bodyPr/>
                    <a:lstStyle/>
                    <a:p>
                      <a:pPr marL="0" marR="0" algn="ctr">
                        <a:lnSpc>
                          <a:spcPts val="900"/>
                        </a:lnSpc>
                        <a:spcBef>
                          <a:spcPts val="0"/>
                        </a:spcBef>
                        <a:spcAft>
                          <a:spcPts val="0"/>
                        </a:spcAft>
                      </a:pPr>
                      <a:r>
                        <a:rPr lang="en-GB" sz="800" kern="1200">
                          <a:solidFill>
                            <a:srgbClr val="000000"/>
                          </a:solidFill>
                          <a:effectLst/>
                          <a:latin typeface="Arial" panose="020B0604020202020204" pitchFamily="34" charset="0"/>
                          <a:ea typeface="MS Mincho"/>
                          <a:cs typeface="Times New Roman" panose="02020603050405020304" pitchFamily="18" charset="0"/>
                        </a:rPr>
                        <a:t>AMBER</a:t>
                      </a:r>
                      <a:r>
                        <a:rPr lang="en-GB" sz="800" kern="1200" baseline="30000">
                          <a:solidFill>
                            <a:srgbClr val="000000"/>
                          </a:solidFill>
                          <a:effectLst/>
                          <a:latin typeface="Arial" panose="020B0604020202020204" pitchFamily="34" charset="0"/>
                          <a:ea typeface="MS Mincho"/>
                          <a:cs typeface="Times New Roman" panose="02020603050405020304" pitchFamily="18" charset="0"/>
                        </a:rPr>
                        <a:t>AM1</a:t>
                      </a:r>
                      <a:r>
                        <a:rPr lang="en-GB" sz="800" kern="1200">
                          <a:solidFill>
                            <a:srgbClr val="000000"/>
                          </a:solidFill>
                          <a:effectLst/>
                          <a:latin typeface="Arial" panose="020B0604020202020204" pitchFamily="34" charset="0"/>
                          <a:ea typeface="MS Mincho"/>
                          <a:cs typeface="Times New Roman" panose="02020603050405020304" pitchFamily="18" charset="0"/>
                        </a:rPr>
                        <a:t>/GB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900"/>
                        </a:lnSpc>
                        <a:spcBef>
                          <a:spcPts val="0"/>
                        </a:spcBef>
                        <a:spcAft>
                          <a:spcPts val="0"/>
                        </a:spcAft>
                      </a:pPr>
                      <a:r>
                        <a:rPr lang="en-GB" sz="800" kern="1200" dirty="0">
                          <a:solidFill>
                            <a:srgbClr val="000000"/>
                          </a:solidFill>
                          <a:effectLst/>
                          <a:latin typeface="Arial" panose="020B0604020202020204" pitchFamily="34" charset="0"/>
                          <a:ea typeface="MS Mincho"/>
                          <a:cs typeface="Times New Roman" panose="02020603050405020304" pitchFamily="18" charset="0"/>
                        </a:rPr>
                        <a:t>0.05</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12543228"/>
                  </a:ext>
                </a:extLst>
              </a:tr>
              <a:tr h="246679">
                <a:tc>
                  <a:txBody>
                    <a:bodyPr/>
                    <a:lstStyle/>
                    <a:p>
                      <a:pPr marL="0" marR="0" algn="ctr">
                        <a:lnSpc>
                          <a:spcPts val="900"/>
                        </a:lnSpc>
                        <a:spcBef>
                          <a:spcPts val="0"/>
                        </a:spcBef>
                        <a:spcAft>
                          <a:spcPts val="0"/>
                        </a:spcAft>
                      </a:pPr>
                      <a:r>
                        <a:rPr lang="en-GB" sz="800" kern="1200">
                          <a:solidFill>
                            <a:srgbClr val="000000"/>
                          </a:solidFill>
                          <a:effectLst/>
                          <a:latin typeface="Arial" panose="020B0604020202020204" pitchFamily="34" charset="0"/>
                          <a:ea typeface="MS Mincho"/>
                          <a:cs typeface="Times New Roman" panose="02020603050405020304" pitchFamily="18" charset="0"/>
                        </a:rPr>
                        <a:t>AMBER</a:t>
                      </a:r>
                      <a:r>
                        <a:rPr lang="en-GB" sz="800" kern="1200" baseline="30000">
                          <a:solidFill>
                            <a:srgbClr val="000000"/>
                          </a:solidFill>
                          <a:effectLst/>
                          <a:latin typeface="Arial" panose="020B0604020202020204" pitchFamily="34" charset="0"/>
                          <a:ea typeface="MS Mincho"/>
                          <a:cs typeface="Times New Roman" panose="02020603050405020304" pitchFamily="18" charset="0"/>
                        </a:rPr>
                        <a:t>HF</a:t>
                      </a:r>
                      <a:r>
                        <a:rPr lang="en-GB" sz="800" kern="1200">
                          <a:solidFill>
                            <a:srgbClr val="000000"/>
                          </a:solidFill>
                          <a:effectLst/>
                          <a:latin typeface="Arial" panose="020B0604020202020204" pitchFamily="34" charset="0"/>
                          <a:ea typeface="MS Mincho"/>
                          <a:cs typeface="Times New Roman" panose="02020603050405020304" pitchFamily="18" charset="0"/>
                        </a:rPr>
                        <a:t>/PB</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900"/>
                        </a:lnSpc>
                        <a:spcBef>
                          <a:spcPts val="0"/>
                        </a:spcBef>
                        <a:spcAft>
                          <a:spcPts val="0"/>
                        </a:spcAft>
                      </a:pPr>
                      <a:r>
                        <a:rPr lang="en-GB" sz="800" kern="1200" dirty="0">
                          <a:solidFill>
                            <a:srgbClr val="000000"/>
                          </a:solidFill>
                          <a:effectLst/>
                          <a:latin typeface="Arial" panose="020B0604020202020204" pitchFamily="34" charset="0"/>
                          <a:ea typeface="MS Mincho"/>
                          <a:cs typeface="Times New Roman" panose="02020603050405020304" pitchFamily="18" charset="0"/>
                        </a:rPr>
                        <a:t>0.02</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36807901"/>
                  </a:ext>
                </a:extLst>
              </a:tr>
              <a:tr h="246679">
                <a:tc>
                  <a:txBody>
                    <a:bodyPr/>
                    <a:lstStyle/>
                    <a:p>
                      <a:pPr marL="0" marR="0" algn="ctr">
                        <a:lnSpc>
                          <a:spcPts val="900"/>
                        </a:lnSpc>
                        <a:spcBef>
                          <a:spcPts val="0"/>
                        </a:spcBef>
                        <a:spcAft>
                          <a:spcPts val="0"/>
                        </a:spcAft>
                      </a:pPr>
                      <a:r>
                        <a:rPr lang="en-GB" sz="800" kern="1200">
                          <a:solidFill>
                            <a:srgbClr val="000000"/>
                          </a:solidFill>
                          <a:effectLst/>
                          <a:latin typeface="Arial" panose="020B0604020202020204" pitchFamily="34" charset="0"/>
                          <a:ea typeface="MS Mincho"/>
                          <a:cs typeface="Times New Roman" panose="02020603050405020304" pitchFamily="18" charset="0"/>
                        </a:rPr>
                        <a:t>GoldScore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900"/>
                        </a:lnSpc>
                        <a:spcBef>
                          <a:spcPts val="0"/>
                        </a:spcBef>
                        <a:spcAft>
                          <a:spcPts val="0"/>
                        </a:spcAft>
                      </a:pPr>
                      <a:r>
                        <a:rPr lang="en-GB" sz="800" kern="1200" dirty="0">
                          <a:solidFill>
                            <a:srgbClr val="000000"/>
                          </a:solidFill>
                          <a:effectLst/>
                          <a:latin typeface="Arial" panose="020B0604020202020204" pitchFamily="34" charset="0"/>
                          <a:ea typeface="MS Mincho"/>
                          <a:cs typeface="Times New Roman" panose="02020603050405020304" pitchFamily="18" charset="0"/>
                        </a:rPr>
                        <a:t>0.01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97371216"/>
                  </a:ext>
                </a:extLst>
              </a:tr>
              <a:tr h="246679">
                <a:tc>
                  <a:txBody>
                    <a:bodyPr/>
                    <a:lstStyle/>
                    <a:p>
                      <a:pPr marL="0" marR="0" algn="ctr">
                        <a:lnSpc>
                          <a:spcPts val="900"/>
                        </a:lnSpc>
                        <a:spcBef>
                          <a:spcPts val="0"/>
                        </a:spcBef>
                        <a:spcAft>
                          <a:spcPts val="0"/>
                        </a:spcAft>
                      </a:pPr>
                      <a:r>
                        <a:rPr lang="en-GB" sz="800" kern="1200">
                          <a:solidFill>
                            <a:srgbClr val="000000"/>
                          </a:solidFill>
                          <a:effectLst/>
                          <a:latin typeface="Arial" panose="020B0604020202020204" pitchFamily="34" charset="0"/>
                          <a:ea typeface="MS Mincho"/>
                          <a:cs typeface="Times New Roman" panose="02020603050405020304" pitchFamily="18" charset="0"/>
                        </a:rPr>
                        <a:t>Chemscore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900"/>
                        </a:lnSpc>
                        <a:spcBef>
                          <a:spcPts val="0"/>
                        </a:spcBef>
                        <a:spcAft>
                          <a:spcPts val="0"/>
                        </a:spcAft>
                      </a:pPr>
                      <a:r>
                        <a:rPr lang="en-GB" sz="800" kern="1200" dirty="0">
                          <a:solidFill>
                            <a:srgbClr val="000000"/>
                          </a:solidFill>
                          <a:effectLst/>
                          <a:latin typeface="Arial" panose="020B0604020202020204" pitchFamily="34" charset="0"/>
                          <a:ea typeface="MS Mincho"/>
                          <a:cs typeface="Times New Roman" panose="02020603050405020304" pitchFamily="18" charset="0"/>
                        </a:rPr>
                        <a:t>0.01</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299" marR="49193" marT="49193" marB="491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42560233"/>
                  </a:ext>
                </a:extLst>
              </a:tr>
            </a:tbl>
          </a:graphicData>
        </a:graphic>
      </p:graphicFrame>
      <p:pic>
        <p:nvPicPr>
          <p:cNvPr id="3" name="Picture 2" descr="A screenshot of a cell phone&#10;&#10;Description generated with very high confidence">
            <a:extLst>
              <a:ext uri="{FF2B5EF4-FFF2-40B4-BE49-F238E27FC236}">
                <a16:creationId xmlns="" xmlns:a16="http://schemas.microsoft.com/office/drawing/2014/main" id="{3694DFEB-5F1D-4A58-9459-0FA3F578B3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33" t="7150" r="60271" b="7434"/>
          <a:stretch/>
        </p:blipFill>
        <p:spPr>
          <a:xfrm>
            <a:off x="4563253" y="1555721"/>
            <a:ext cx="1585912" cy="3449771"/>
          </a:xfrm>
          <a:prstGeom prst="rect">
            <a:avLst/>
          </a:prstGeom>
        </p:spPr>
      </p:pic>
      <p:pic>
        <p:nvPicPr>
          <p:cNvPr id="6" name="Picture 5" descr="A close up of text on a white background&#10;&#10;Description generated with high confidence">
            <a:extLst>
              <a:ext uri="{FF2B5EF4-FFF2-40B4-BE49-F238E27FC236}">
                <a16:creationId xmlns="" xmlns:a16="http://schemas.microsoft.com/office/drawing/2014/main" id="{8FA64740-7F3F-4022-8798-A883374283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423" y="1433533"/>
            <a:ext cx="3452831" cy="4202687"/>
          </a:xfrm>
          <a:prstGeom prst="rect">
            <a:avLst/>
          </a:prstGeom>
        </p:spPr>
      </p:pic>
      <p:sp>
        <p:nvSpPr>
          <p:cNvPr id="4" name="Rectangle 3">
            <a:extLst>
              <a:ext uri="{FF2B5EF4-FFF2-40B4-BE49-F238E27FC236}">
                <a16:creationId xmlns="" xmlns:a16="http://schemas.microsoft.com/office/drawing/2014/main" id="{A459B7AD-8784-40EC-9C4C-C2772F239754}"/>
              </a:ext>
            </a:extLst>
          </p:cNvPr>
          <p:cNvSpPr/>
          <p:nvPr/>
        </p:nvSpPr>
        <p:spPr>
          <a:xfrm>
            <a:off x="5366826" y="1584883"/>
            <a:ext cx="850566" cy="215444"/>
          </a:xfrm>
          <a:prstGeom prst="rect">
            <a:avLst/>
          </a:prstGeom>
        </p:spPr>
        <p:txBody>
          <a:bodyPr wrap="square">
            <a:spAutoFit/>
          </a:bodyPr>
          <a:lstStyle/>
          <a:p>
            <a:r>
              <a:rPr lang="en-US" sz="800" dirty="0">
                <a:solidFill>
                  <a:prstClr val="black"/>
                </a:solidFill>
                <a:latin typeface="AdvMYR4"/>
              </a:rPr>
              <a:t>SQM/COSMO</a:t>
            </a:r>
            <a:endParaRPr lang="en-US" dirty="0"/>
          </a:p>
        </p:txBody>
      </p:sp>
      <p:sp>
        <p:nvSpPr>
          <p:cNvPr id="9" name="Rectangle 8">
            <a:extLst>
              <a:ext uri="{FF2B5EF4-FFF2-40B4-BE49-F238E27FC236}">
                <a16:creationId xmlns="" xmlns:a16="http://schemas.microsoft.com/office/drawing/2014/main" id="{5BB8EFC6-4A56-40BF-9891-4780A9FC9B4F}"/>
              </a:ext>
            </a:extLst>
          </p:cNvPr>
          <p:cNvSpPr/>
          <p:nvPr/>
        </p:nvSpPr>
        <p:spPr>
          <a:xfrm>
            <a:off x="5687631" y="2654875"/>
            <a:ext cx="495649" cy="215444"/>
          </a:xfrm>
          <a:prstGeom prst="rect">
            <a:avLst/>
          </a:prstGeom>
        </p:spPr>
        <p:txBody>
          <a:bodyPr wrap="none">
            <a:spAutoFit/>
          </a:bodyPr>
          <a:lstStyle/>
          <a:p>
            <a:r>
              <a:rPr lang="en-US" sz="800" dirty="0">
                <a:solidFill>
                  <a:prstClr val="black"/>
                </a:solidFill>
                <a:latin typeface="AdvMYR4"/>
              </a:rPr>
              <a:t>DOCK 6</a:t>
            </a:r>
            <a:endParaRPr lang="en-US" dirty="0"/>
          </a:p>
        </p:txBody>
      </p:sp>
      <p:sp>
        <p:nvSpPr>
          <p:cNvPr id="11" name="Rectangle 10">
            <a:extLst>
              <a:ext uri="{FF2B5EF4-FFF2-40B4-BE49-F238E27FC236}">
                <a16:creationId xmlns="" xmlns:a16="http://schemas.microsoft.com/office/drawing/2014/main" id="{051C697B-AA45-4EEA-8E4C-C962E71D8CEA}"/>
              </a:ext>
            </a:extLst>
          </p:cNvPr>
          <p:cNvSpPr/>
          <p:nvPr/>
        </p:nvSpPr>
        <p:spPr>
          <a:xfrm>
            <a:off x="5812661" y="3724867"/>
            <a:ext cx="370614" cy="215444"/>
          </a:xfrm>
          <a:prstGeom prst="rect">
            <a:avLst/>
          </a:prstGeom>
        </p:spPr>
        <p:txBody>
          <a:bodyPr wrap="none">
            <a:spAutoFit/>
          </a:bodyPr>
          <a:lstStyle/>
          <a:p>
            <a:r>
              <a:rPr lang="en-US" sz="800" dirty="0">
                <a:solidFill>
                  <a:prstClr val="black"/>
                </a:solidFill>
                <a:latin typeface="AdvMYR4"/>
              </a:rPr>
              <a:t>Vina</a:t>
            </a:r>
            <a:endParaRPr lang="en-US" dirty="0"/>
          </a:p>
        </p:txBody>
      </p:sp>
      <p:sp>
        <p:nvSpPr>
          <p:cNvPr id="2" name="Slide Number Placeholder 1">
            <a:extLst>
              <a:ext uri="{FF2B5EF4-FFF2-40B4-BE49-F238E27FC236}">
                <a16:creationId xmlns="" xmlns:a16="http://schemas.microsoft.com/office/drawing/2014/main" id="{63FE08E5-F61A-4C66-806D-63CDA7DBDA3B}"/>
              </a:ext>
            </a:extLst>
          </p:cNvPr>
          <p:cNvSpPr>
            <a:spLocks noGrp="1"/>
          </p:cNvSpPr>
          <p:nvPr>
            <p:ph type="sldNum" sz="quarter" idx="12"/>
          </p:nvPr>
        </p:nvSpPr>
        <p:spPr/>
        <p:txBody>
          <a:bodyPr/>
          <a:lstStyle/>
          <a:p>
            <a:fld id="{5560E2F3-D6FD-471B-99E1-11F922FCF1D4}" type="slidenum">
              <a:rPr lang="en-US" smtClean="0"/>
              <a:t>26</a:t>
            </a:fld>
            <a:endParaRPr lang="en-US"/>
          </a:p>
        </p:txBody>
      </p:sp>
      <p:sp>
        <p:nvSpPr>
          <p:cNvPr id="12" name="Rectangle 11"/>
          <p:cNvSpPr/>
          <p:nvPr/>
        </p:nvSpPr>
        <p:spPr>
          <a:xfrm>
            <a:off x="3235255" y="178664"/>
            <a:ext cx="2673489" cy="461665"/>
          </a:xfrm>
          <a:prstGeom prst="rect">
            <a:avLst/>
          </a:prstGeom>
        </p:spPr>
        <p:txBody>
          <a:bodyPr wrap="none">
            <a:spAutoFit/>
          </a:bodyPr>
          <a:lstStyle/>
          <a:p>
            <a:pPr marL="34290" algn="ctr"/>
            <a:r>
              <a:rPr lang="en-US" sz="2400" b="1" dirty="0"/>
              <a:t>RANKING POWER</a:t>
            </a:r>
          </a:p>
        </p:txBody>
      </p:sp>
    </p:spTree>
    <p:extLst>
      <p:ext uri="{BB962C8B-B14F-4D97-AF65-F5344CB8AC3E}">
        <p14:creationId xmlns:p14="http://schemas.microsoft.com/office/powerpoint/2010/main" val="20251303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3923928" y="930786"/>
            <a:ext cx="4968552" cy="1107996"/>
          </a:xfrm>
          <a:prstGeom prst="rect">
            <a:avLst/>
          </a:prstGeom>
          <a:noFill/>
        </p:spPr>
        <p:txBody>
          <a:bodyPr wrap="square" rtlCol="0">
            <a:spAutoFit/>
          </a:bodyPr>
          <a:lstStyle/>
          <a:p>
            <a:r>
              <a:rPr lang="cs-CZ" b="1" dirty="0"/>
              <a:t>Color scale: </a:t>
            </a:r>
            <a:r>
              <a:rPr lang="cs-CZ" b="1" dirty="0">
                <a:solidFill>
                  <a:srgbClr val="FF0000"/>
                </a:solidFill>
              </a:rPr>
              <a:t>-10 eV </a:t>
            </a:r>
            <a:r>
              <a:rPr lang="cs-CZ" b="1" dirty="0"/>
              <a:t>to </a:t>
            </a:r>
            <a:r>
              <a:rPr lang="cs-CZ" b="1" dirty="0">
                <a:solidFill>
                  <a:srgbClr val="0070C0"/>
                </a:solidFill>
              </a:rPr>
              <a:t>+10 eV</a:t>
            </a:r>
            <a:endParaRPr lang="en-US" b="1" dirty="0">
              <a:solidFill>
                <a:srgbClr val="0070C0"/>
              </a:solidFill>
            </a:endParaRPr>
          </a:p>
          <a:p>
            <a:r>
              <a:rPr lang="en-US" sz="2400" b="1" dirty="0">
                <a:sym typeface="Wingdings" pitchFamily="2" charset="2"/>
              </a:rPr>
              <a:t> </a:t>
            </a:r>
            <a:r>
              <a:rPr lang="cs-CZ" sz="2400" b="1" dirty="0"/>
              <a:t>Burried</a:t>
            </a:r>
            <a:r>
              <a:rPr lang="en-US" sz="2400" b="1" dirty="0"/>
              <a:t>, neutral </a:t>
            </a:r>
            <a:r>
              <a:rPr lang="cs-CZ" sz="2400" b="1" dirty="0"/>
              <a:t>pocket</a:t>
            </a:r>
            <a:endParaRPr lang="en-US" sz="2400" b="1" dirty="0"/>
          </a:p>
          <a:p>
            <a:endParaRPr lang="cs-CZ" sz="2400" b="1" dirty="0">
              <a:solidFill>
                <a:srgbClr val="0070C0"/>
              </a:solidFill>
            </a:endParaRPr>
          </a:p>
        </p:txBody>
      </p:sp>
      <p:sp>
        <p:nvSpPr>
          <p:cNvPr id="9" name="Rectangle 8">
            <a:extLst>
              <a:ext uri="{FF2B5EF4-FFF2-40B4-BE49-F238E27FC236}">
                <a16:creationId xmlns="" xmlns:a16="http://schemas.microsoft.com/office/drawing/2014/main" id="{A716B6CC-2D9C-4ED5-AC04-DF6E6714F231}"/>
              </a:ext>
            </a:extLst>
          </p:cNvPr>
          <p:cNvSpPr/>
          <p:nvPr/>
        </p:nvSpPr>
        <p:spPr>
          <a:xfrm>
            <a:off x="886153" y="3387008"/>
            <a:ext cx="1777593" cy="362279"/>
          </a:xfrm>
          <a:prstGeom prst="rect">
            <a:avLst/>
          </a:prstGeom>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Docking</a:t>
            </a:r>
          </a:p>
        </p:txBody>
      </p:sp>
      <p:sp>
        <p:nvSpPr>
          <p:cNvPr id="10" name="Rectangle 9">
            <a:extLst>
              <a:ext uri="{FF2B5EF4-FFF2-40B4-BE49-F238E27FC236}">
                <a16:creationId xmlns="" xmlns:a16="http://schemas.microsoft.com/office/drawing/2014/main" id="{B390799E-D6D3-4389-B3C8-774354BAA74A}"/>
              </a:ext>
            </a:extLst>
          </p:cNvPr>
          <p:cNvSpPr/>
          <p:nvPr/>
        </p:nvSpPr>
        <p:spPr>
          <a:xfrm>
            <a:off x="445896" y="4806560"/>
            <a:ext cx="2658100" cy="362279"/>
          </a:xfrm>
          <a:prstGeom prst="rect">
            <a:avLst/>
          </a:prstGeom>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MM/GBSA scoring</a:t>
            </a:r>
          </a:p>
        </p:txBody>
      </p:sp>
      <p:sp>
        <p:nvSpPr>
          <p:cNvPr id="11" name="Rectangle 10">
            <a:extLst>
              <a:ext uri="{FF2B5EF4-FFF2-40B4-BE49-F238E27FC236}">
                <a16:creationId xmlns="" xmlns:a16="http://schemas.microsoft.com/office/drawing/2014/main" id="{60F4BCAB-3DBE-4E52-A25C-305169991FC8}"/>
              </a:ext>
            </a:extLst>
          </p:cNvPr>
          <p:cNvSpPr/>
          <p:nvPr/>
        </p:nvSpPr>
        <p:spPr>
          <a:xfrm>
            <a:off x="445896" y="5630484"/>
            <a:ext cx="2658100" cy="362279"/>
          </a:xfrm>
          <a:prstGeom prst="rect">
            <a:avLst/>
          </a:prstGeom>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PM6/COSMO Scoring</a:t>
            </a:r>
          </a:p>
        </p:txBody>
      </p:sp>
      <p:cxnSp>
        <p:nvCxnSpPr>
          <p:cNvPr id="15" name="Straight Arrow Connector 14">
            <a:extLst>
              <a:ext uri="{FF2B5EF4-FFF2-40B4-BE49-F238E27FC236}">
                <a16:creationId xmlns="" xmlns:a16="http://schemas.microsoft.com/office/drawing/2014/main" id="{1A90B20E-E04F-4C87-96E5-AE330ADF6955}"/>
              </a:ext>
            </a:extLst>
          </p:cNvPr>
          <p:cNvCxnSpPr>
            <a:cxnSpLocks/>
          </p:cNvCxnSpPr>
          <p:nvPr/>
        </p:nvCxnSpPr>
        <p:spPr>
          <a:xfrm>
            <a:off x="1763688" y="3749287"/>
            <a:ext cx="0" cy="3277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4E405F9E-B8C8-4EE5-836C-356DFBA6DFBF}"/>
              </a:ext>
            </a:extLst>
          </p:cNvPr>
          <p:cNvCxnSpPr>
            <a:cxnSpLocks/>
            <a:stCxn id="10" idx="2"/>
            <a:endCxn id="11" idx="0"/>
          </p:cNvCxnSpPr>
          <p:nvPr/>
        </p:nvCxnSpPr>
        <p:spPr>
          <a:xfrm>
            <a:off x="1774946" y="5168839"/>
            <a:ext cx="0" cy="461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 xmlns:a16="http://schemas.microsoft.com/office/drawing/2014/main" id="{686D25CC-9D1A-468C-9F50-DB61F38D3B30}"/>
              </a:ext>
            </a:extLst>
          </p:cNvPr>
          <p:cNvSpPr/>
          <p:nvPr/>
        </p:nvSpPr>
        <p:spPr>
          <a:xfrm>
            <a:off x="3492821" y="3308734"/>
            <a:ext cx="4801807" cy="912354"/>
          </a:xfrm>
          <a:prstGeom prst="rect">
            <a:avLst/>
          </a:prstGeom>
          <a:noFill/>
          <a:ln w="3175">
            <a:solidFill>
              <a:schemeClr val="accent1"/>
            </a:solidFill>
            <a:prstDash val="dash"/>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Arial" panose="020B0604020202020204" pitchFamily="34" charset="0"/>
              <a:buChar char="•"/>
            </a:pPr>
            <a:r>
              <a:rPr lang="en-US" sz="1600" b="1" dirty="0">
                <a:solidFill>
                  <a:schemeClr val="tx1"/>
                </a:solidFill>
              </a:rPr>
              <a:t>9</a:t>
            </a:r>
            <a:r>
              <a:rPr lang="en-US" sz="1600" dirty="0">
                <a:solidFill>
                  <a:schemeClr val="tx1"/>
                </a:solidFill>
              </a:rPr>
              <a:t> software (</a:t>
            </a:r>
            <a:r>
              <a:rPr lang="en-US" sz="1600" b="1" dirty="0">
                <a:solidFill>
                  <a:schemeClr val="tx1"/>
                </a:solidFill>
              </a:rPr>
              <a:t>VINA, SMINA, AD4, ASP, PLP, </a:t>
            </a:r>
            <a:r>
              <a:rPr lang="en-US" sz="1600" b="1" dirty="0" err="1">
                <a:solidFill>
                  <a:schemeClr val="tx1"/>
                </a:solidFill>
              </a:rPr>
              <a:t>ChemScore</a:t>
            </a:r>
            <a:r>
              <a:rPr lang="en-US" sz="1600" b="1" dirty="0">
                <a:solidFill>
                  <a:schemeClr val="tx1"/>
                </a:solidFill>
              </a:rPr>
              <a:t>, </a:t>
            </a:r>
            <a:r>
              <a:rPr lang="en-US" sz="1600" b="1" dirty="0" err="1">
                <a:solidFill>
                  <a:schemeClr val="tx1"/>
                </a:solidFill>
              </a:rPr>
              <a:t>GoldScore</a:t>
            </a:r>
            <a:r>
              <a:rPr lang="en-US" sz="1600" b="1" dirty="0">
                <a:solidFill>
                  <a:schemeClr val="tx1"/>
                </a:solidFill>
              </a:rPr>
              <a:t>, </a:t>
            </a:r>
            <a:r>
              <a:rPr lang="en-US" sz="1600" b="1" dirty="0" err="1">
                <a:solidFill>
                  <a:schemeClr val="tx1"/>
                </a:solidFill>
              </a:rPr>
              <a:t>GlideSP</a:t>
            </a:r>
            <a:r>
              <a:rPr lang="en-US" sz="1600" b="1" dirty="0">
                <a:solidFill>
                  <a:schemeClr val="tx1"/>
                </a:solidFill>
              </a:rPr>
              <a:t>, </a:t>
            </a:r>
            <a:r>
              <a:rPr lang="en-US" sz="1600" b="1" dirty="0" err="1">
                <a:solidFill>
                  <a:schemeClr val="tx1"/>
                </a:solidFill>
              </a:rPr>
              <a:t>GlideXP</a:t>
            </a:r>
            <a:r>
              <a:rPr lang="en-US" sz="1600" dirty="0">
                <a:solidFill>
                  <a:schemeClr val="tx1"/>
                </a:solidFill>
              </a:rPr>
              <a:t>)</a:t>
            </a:r>
          </a:p>
          <a:p>
            <a:pPr marL="285750" indent="-285750">
              <a:buFont typeface="Arial" panose="020B0604020202020204" pitchFamily="34" charset="0"/>
              <a:buChar char="•"/>
            </a:pPr>
            <a:r>
              <a:rPr lang="en-US" sz="1600" b="1" dirty="0">
                <a:solidFill>
                  <a:schemeClr val="tx1"/>
                </a:solidFill>
              </a:rPr>
              <a:t>~700-900 poses per compound</a:t>
            </a:r>
          </a:p>
        </p:txBody>
      </p:sp>
      <p:cxnSp>
        <p:nvCxnSpPr>
          <p:cNvPr id="36" name="Straight Arrow Connector 35">
            <a:extLst>
              <a:ext uri="{FF2B5EF4-FFF2-40B4-BE49-F238E27FC236}">
                <a16:creationId xmlns="" xmlns:a16="http://schemas.microsoft.com/office/drawing/2014/main" id="{105D051C-67EC-4105-9234-61011432188C}"/>
              </a:ext>
            </a:extLst>
          </p:cNvPr>
          <p:cNvCxnSpPr>
            <a:cxnSpLocks/>
            <a:endCxn id="9" idx="3"/>
          </p:cNvCxnSpPr>
          <p:nvPr/>
        </p:nvCxnSpPr>
        <p:spPr>
          <a:xfrm flipH="1">
            <a:off x="2663746" y="3568147"/>
            <a:ext cx="82907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 xmlns:a16="http://schemas.microsoft.com/office/drawing/2014/main" id="{06B46F30-CF24-4E04-8347-104E650B8C34}"/>
              </a:ext>
            </a:extLst>
          </p:cNvPr>
          <p:cNvSpPr/>
          <p:nvPr/>
        </p:nvSpPr>
        <p:spPr>
          <a:xfrm>
            <a:off x="3492817" y="4759610"/>
            <a:ext cx="4224386" cy="456177"/>
          </a:xfrm>
          <a:prstGeom prst="rect">
            <a:avLst/>
          </a:prstGeom>
          <a:noFill/>
          <a:ln w="3175">
            <a:solidFill>
              <a:schemeClr val="accent1"/>
            </a:solidFill>
            <a:prstDash val="dash"/>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Arial" panose="020B0604020202020204" pitchFamily="34" charset="0"/>
              <a:buChar char="•"/>
            </a:pPr>
            <a:r>
              <a:rPr lang="en-US" sz="1600" dirty="0">
                <a:solidFill>
                  <a:schemeClr val="tx1"/>
                </a:solidFill>
              </a:rPr>
              <a:t>Reduction of Poses (~</a:t>
            </a:r>
            <a:r>
              <a:rPr lang="en-US" sz="1600" b="1" dirty="0">
                <a:solidFill>
                  <a:schemeClr val="tx1"/>
                </a:solidFill>
              </a:rPr>
              <a:t>5 to 50 per compound</a:t>
            </a:r>
            <a:r>
              <a:rPr lang="en-US" sz="1600" dirty="0">
                <a:solidFill>
                  <a:schemeClr val="tx1"/>
                </a:solidFill>
              </a:rPr>
              <a:t>)</a:t>
            </a:r>
          </a:p>
        </p:txBody>
      </p:sp>
      <p:cxnSp>
        <p:nvCxnSpPr>
          <p:cNvPr id="54" name="Straight Arrow Connector 53">
            <a:extLst>
              <a:ext uri="{FF2B5EF4-FFF2-40B4-BE49-F238E27FC236}">
                <a16:creationId xmlns="" xmlns:a16="http://schemas.microsoft.com/office/drawing/2014/main" id="{39A8C670-147A-43CE-91AC-F664562D9013}"/>
              </a:ext>
            </a:extLst>
          </p:cNvPr>
          <p:cNvCxnSpPr>
            <a:cxnSpLocks/>
            <a:stCxn id="10" idx="3"/>
            <a:endCxn id="53" idx="1"/>
          </p:cNvCxnSpPr>
          <p:nvPr/>
        </p:nvCxnSpPr>
        <p:spPr>
          <a:xfrm flipV="1">
            <a:off x="3104000" y="4987699"/>
            <a:ext cx="38882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 xmlns:a16="http://schemas.microsoft.com/office/drawing/2014/main" id="{3F6342C8-8249-4CDE-B29C-5039F0AFCE34}"/>
              </a:ext>
            </a:extLst>
          </p:cNvPr>
          <p:cNvCxnSpPr>
            <a:cxnSpLocks/>
            <a:stCxn id="11" idx="2"/>
            <a:endCxn id="75" idx="0"/>
          </p:cNvCxnSpPr>
          <p:nvPr/>
        </p:nvCxnSpPr>
        <p:spPr>
          <a:xfrm>
            <a:off x="1774946" y="5992759"/>
            <a:ext cx="0" cy="386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 xmlns:a16="http://schemas.microsoft.com/office/drawing/2014/main" id="{5DE0B02C-A243-4E79-9E98-F9867FA9C5AE}"/>
              </a:ext>
            </a:extLst>
          </p:cNvPr>
          <p:cNvSpPr/>
          <p:nvPr/>
        </p:nvSpPr>
        <p:spPr>
          <a:xfrm>
            <a:off x="445896" y="6379089"/>
            <a:ext cx="2658100" cy="362279"/>
          </a:xfrm>
          <a:prstGeom prst="rect">
            <a:avLst/>
          </a:prstGeom>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Enrichment</a:t>
            </a:r>
          </a:p>
        </p:txBody>
      </p:sp>
      <p:sp>
        <p:nvSpPr>
          <p:cNvPr id="82" name="Slide Number Placeholder 81">
            <a:extLst>
              <a:ext uri="{FF2B5EF4-FFF2-40B4-BE49-F238E27FC236}">
                <a16:creationId xmlns="" xmlns:a16="http://schemas.microsoft.com/office/drawing/2014/main" id="{DA89DE25-A0E2-4D06-9586-5F307172C3B0}"/>
              </a:ext>
            </a:extLst>
          </p:cNvPr>
          <p:cNvSpPr>
            <a:spLocks noGrp="1"/>
          </p:cNvSpPr>
          <p:nvPr>
            <p:ph type="sldNum" sz="quarter" idx="12"/>
          </p:nvPr>
        </p:nvSpPr>
        <p:spPr>
          <a:xfrm>
            <a:off x="6997152" y="5705090"/>
            <a:ext cx="1279663" cy="365125"/>
          </a:xfrm>
        </p:spPr>
        <p:txBody>
          <a:bodyPr/>
          <a:lstStyle/>
          <a:p>
            <a:fld id="{5560E2F3-D6FD-471B-99E1-11F922FCF1D4}" type="slidenum">
              <a:rPr lang="en-US" smtClean="0"/>
              <a:t>27</a:t>
            </a:fld>
            <a:endParaRPr lang="en-US"/>
          </a:p>
        </p:txBody>
      </p:sp>
      <p:sp>
        <p:nvSpPr>
          <p:cNvPr id="3" name="Arrow: Right 2">
            <a:extLst>
              <a:ext uri="{FF2B5EF4-FFF2-40B4-BE49-F238E27FC236}">
                <a16:creationId xmlns="" xmlns:a16="http://schemas.microsoft.com/office/drawing/2014/main" id="{F345420B-A720-4916-9598-AE0436660F60}"/>
              </a:ext>
            </a:extLst>
          </p:cNvPr>
          <p:cNvSpPr/>
          <p:nvPr/>
        </p:nvSpPr>
        <p:spPr>
          <a:xfrm>
            <a:off x="107504" y="4919533"/>
            <a:ext cx="266007" cy="16625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4342" r="10883"/>
          <a:stretch/>
        </p:blipFill>
        <p:spPr>
          <a:xfrm>
            <a:off x="107504" y="757539"/>
            <a:ext cx="3744416" cy="2527445"/>
          </a:xfrm>
          <a:prstGeom prst="rect">
            <a:avLst/>
          </a:prstGeom>
        </p:spPr>
      </p:pic>
      <p:sp>
        <p:nvSpPr>
          <p:cNvPr id="25" name="TextBox 24"/>
          <p:cNvSpPr txBox="1"/>
          <p:nvPr/>
        </p:nvSpPr>
        <p:spPr>
          <a:xfrm>
            <a:off x="3563888" y="1700808"/>
            <a:ext cx="5651179" cy="1200329"/>
          </a:xfrm>
          <a:prstGeom prst="rect">
            <a:avLst/>
          </a:prstGeom>
          <a:noFill/>
        </p:spPr>
        <p:txBody>
          <a:bodyPr wrap="square" rtlCol="0">
            <a:spAutoFit/>
          </a:bodyPr>
          <a:lstStyle/>
          <a:p>
            <a:r>
              <a:rPr lang="en-US" sz="2400" b="1" dirty="0"/>
              <a:t>76 actives, 3897 decoys</a:t>
            </a:r>
          </a:p>
          <a:p>
            <a:r>
              <a:rPr lang="cs-CZ" sz="2400" b="1" dirty="0"/>
              <a:t>Mean Net Charge: ligands=0.1, </a:t>
            </a:r>
            <a:r>
              <a:rPr lang="cs-CZ" sz="2400" b="1" dirty="0" smtClean="0"/>
              <a:t>decoys=0.1</a:t>
            </a:r>
            <a:endParaRPr lang="en-US" sz="2400" b="1" dirty="0" smtClean="0"/>
          </a:p>
          <a:p>
            <a:pPr marL="342900" indent="-342900">
              <a:buFont typeface="Wingdings" pitchFamily="2" charset="2"/>
              <a:buChar char="Ø"/>
            </a:pPr>
            <a:r>
              <a:rPr lang="en-US" sz="2400" b="1" dirty="0" smtClean="0"/>
              <a:t>Small molecules, few rotatable bonds</a:t>
            </a:r>
            <a:r>
              <a:rPr lang="cs-CZ" sz="2400" b="1" dirty="0" smtClean="0"/>
              <a:t> </a:t>
            </a:r>
            <a:endParaRPr lang="cs-CZ" sz="2400" b="1" dirty="0"/>
          </a:p>
        </p:txBody>
      </p:sp>
      <p:sp>
        <p:nvSpPr>
          <p:cNvPr id="27" name="Nadpis 1">
            <a:extLst>
              <a:ext uri="{FF2B5EF4-FFF2-40B4-BE49-F238E27FC236}">
                <a16:creationId xmlns="" xmlns:a16="http://schemas.microsoft.com/office/drawing/2014/main" id="{63A49F69-8225-4B36-A3AA-9E7CAA1B89E5}"/>
              </a:ext>
            </a:extLst>
          </p:cNvPr>
          <p:cNvSpPr>
            <a:spLocks noGrp="1"/>
          </p:cNvSpPr>
          <p:nvPr>
            <p:ph type="title"/>
          </p:nvPr>
        </p:nvSpPr>
        <p:spPr>
          <a:xfrm>
            <a:off x="350044" y="44624"/>
            <a:ext cx="8443912" cy="687610"/>
          </a:xfrm>
        </p:spPr>
        <p:txBody>
          <a:bodyPr>
            <a:normAutofit/>
          </a:bodyPr>
          <a:lstStyle/>
          <a:p>
            <a:r>
              <a:rPr lang="en-US" sz="3600" b="1" dirty="0"/>
              <a:t>Current study: Heat Shock Protein 90</a:t>
            </a:r>
          </a:p>
        </p:txBody>
      </p:sp>
      <p:sp>
        <p:nvSpPr>
          <p:cNvPr id="20" name="Rectangle 19">
            <a:extLst>
              <a:ext uri="{FF2B5EF4-FFF2-40B4-BE49-F238E27FC236}">
                <a16:creationId xmlns="" xmlns:a16="http://schemas.microsoft.com/office/drawing/2014/main" id="{B390799E-D6D3-4389-B3C8-774354BAA74A}"/>
              </a:ext>
            </a:extLst>
          </p:cNvPr>
          <p:cNvSpPr/>
          <p:nvPr/>
        </p:nvSpPr>
        <p:spPr>
          <a:xfrm>
            <a:off x="473740" y="4077072"/>
            <a:ext cx="2658100" cy="362279"/>
          </a:xfrm>
          <a:prstGeom prst="rect">
            <a:avLst/>
          </a:prstGeom>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t>Energy Minimization</a:t>
            </a:r>
            <a:endParaRPr lang="en-US" dirty="0"/>
          </a:p>
        </p:txBody>
      </p:sp>
      <p:cxnSp>
        <p:nvCxnSpPr>
          <p:cNvPr id="24" name="Straight Arrow Connector 23">
            <a:extLst>
              <a:ext uri="{FF2B5EF4-FFF2-40B4-BE49-F238E27FC236}">
                <a16:creationId xmlns="" xmlns:a16="http://schemas.microsoft.com/office/drawing/2014/main" id="{1A90B20E-E04F-4C87-96E5-AE330ADF6955}"/>
              </a:ext>
            </a:extLst>
          </p:cNvPr>
          <p:cNvCxnSpPr>
            <a:cxnSpLocks/>
          </p:cNvCxnSpPr>
          <p:nvPr/>
        </p:nvCxnSpPr>
        <p:spPr>
          <a:xfrm>
            <a:off x="1763688" y="4437112"/>
            <a:ext cx="0" cy="3277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94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4746845-6915-4E55-B1F8-B6FC8961506E}" type="slidenum">
              <a:rPr lang="cs-CZ" smtClean="0"/>
              <a:t>28</a:t>
            </a:fld>
            <a:endParaRPr lang="cs-CZ"/>
          </a:p>
        </p:txBody>
      </p:sp>
      <p:grpSp>
        <p:nvGrpSpPr>
          <p:cNvPr id="21" name="Group 20"/>
          <p:cNvGrpSpPr/>
          <p:nvPr/>
        </p:nvGrpSpPr>
        <p:grpSpPr>
          <a:xfrm>
            <a:off x="1525116" y="908720"/>
            <a:ext cx="5999212" cy="2363817"/>
            <a:chOff x="2699792" y="332656"/>
            <a:chExt cx="6143228" cy="2548483"/>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1228983"/>
              <a:ext cx="6143228" cy="1652156"/>
            </a:xfrm>
            <a:prstGeom prst="rect">
              <a:avLst/>
            </a:prstGeom>
          </p:spPr>
        </p:pic>
        <p:sp>
          <p:nvSpPr>
            <p:cNvPr id="7" name="Rounded Rectangle 6"/>
            <p:cNvSpPr/>
            <p:nvPr/>
          </p:nvSpPr>
          <p:spPr>
            <a:xfrm>
              <a:off x="4499992" y="1268760"/>
              <a:ext cx="360040" cy="471825"/>
            </a:xfrm>
            <a:prstGeom prst="roundRect">
              <a:avLst>
                <a:gd name="adj" fmla="val 4312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Rounded Rectangle 7"/>
            <p:cNvSpPr/>
            <p:nvPr/>
          </p:nvSpPr>
          <p:spPr>
            <a:xfrm>
              <a:off x="6372200" y="1228983"/>
              <a:ext cx="432048" cy="471825"/>
            </a:xfrm>
            <a:prstGeom prst="roundRect">
              <a:avLst>
                <a:gd name="adj" fmla="val 4312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0" name="Straight Arrow Connector 9"/>
            <p:cNvCxnSpPr>
              <a:stCxn id="14" idx="2"/>
              <a:endCxn id="7" idx="0"/>
            </p:cNvCxnSpPr>
            <p:nvPr/>
          </p:nvCxnSpPr>
          <p:spPr>
            <a:xfrm flipH="1">
              <a:off x="4680012" y="701988"/>
              <a:ext cx="936104" cy="56677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35896" y="332656"/>
              <a:ext cx="3960440" cy="369332"/>
            </a:xfrm>
            <a:prstGeom prst="rect">
              <a:avLst/>
            </a:prstGeom>
            <a:noFill/>
          </p:spPr>
          <p:txBody>
            <a:bodyPr wrap="square" rtlCol="0">
              <a:spAutoFit/>
            </a:bodyPr>
            <a:lstStyle/>
            <a:p>
              <a:r>
                <a:rPr lang="en-US" b="1" dirty="0">
                  <a:solidFill>
                    <a:srgbClr val="FF0000"/>
                  </a:solidFill>
                </a:rPr>
                <a:t>Corrected value from PM6 optimization</a:t>
              </a:r>
            </a:p>
          </p:txBody>
        </p:sp>
        <p:cxnSp>
          <p:nvCxnSpPr>
            <p:cNvPr id="16" name="Straight Arrow Connector 15"/>
            <p:cNvCxnSpPr>
              <a:stCxn id="14" idx="2"/>
              <a:endCxn id="8" idx="0"/>
            </p:cNvCxnSpPr>
            <p:nvPr/>
          </p:nvCxnSpPr>
          <p:spPr>
            <a:xfrm>
              <a:off x="5616116" y="701988"/>
              <a:ext cx="972108" cy="52699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2" name="Nadpis 1">
            <a:extLst>
              <a:ext uri="{FF2B5EF4-FFF2-40B4-BE49-F238E27FC236}">
                <a16:creationId xmlns="" xmlns:a16="http://schemas.microsoft.com/office/drawing/2014/main" id="{63A49F69-8225-4B36-A3AA-9E7CAA1B89E5}"/>
              </a:ext>
            </a:extLst>
          </p:cNvPr>
          <p:cNvSpPr>
            <a:spLocks noGrp="1"/>
          </p:cNvSpPr>
          <p:nvPr>
            <p:ph type="title"/>
          </p:nvPr>
        </p:nvSpPr>
        <p:spPr>
          <a:xfrm>
            <a:off x="350044" y="44624"/>
            <a:ext cx="8443912" cy="687610"/>
          </a:xfrm>
        </p:spPr>
        <p:txBody>
          <a:bodyPr>
            <a:normAutofit/>
          </a:bodyPr>
          <a:lstStyle/>
          <a:p>
            <a:r>
              <a:rPr lang="en-US" sz="3600" b="1" dirty="0"/>
              <a:t>General AMBER Force Field 2 Inaccuracies</a:t>
            </a:r>
          </a:p>
        </p:txBody>
      </p:sp>
      <p:grpSp>
        <p:nvGrpSpPr>
          <p:cNvPr id="2" name="Group 1"/>
          <p:cNvGrpSpPr/>
          <p:nvPr/>
        </p:nvGrpSpPr>
        <p:grpSpPr>
          <a:xfrm>
            <a:off x="1259632" y="3068960"/>
            <a:ext cx="6451917" cy="3670667"/>
            <a:chOff x="1259632" y="3068960"/>
            <a:chExt cx="6451917" cy="3670667"/>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585" t="26125" r="4082" b="23874"/>
            <a:stretch/>
          </p:blipFill>
          <p:spPr>
            <a:xfrm>
              <a:off x="1259632" y="3068960"/>
              <a:ext cx="6451917" cy="3456384"/>
            </a:xfrm>
            <a:prstGeom prst="rect">
              <a:avLst/>
            </a:prstGeom>
          </p:spPr>
        </p:pic>
        <p:sp>
          <p:nvSpPr>
            <p:cNvPr id="23" name="TextBox 22"/>
            <p:cNvSpPr txBox="1"/>
            <p:nvPr/>
          </p:nvSpPr>
          <p:spPr>
            <a:xfrm>
              <a:off x="2887013" y="6093296"/>
              <a:ext cx="1224136" cy="646331"/>
            </a:xfrm>
            <a:prstGeom prst="rect">
              <a:avLst/>
            </a:prstGeom>
            <a:noFill/>
          </p:spPr>
          <p:txBody>
            <a:bodyPr wrap="square" rtlCol="0">
              <a:spAutoFit/>
            </a:bodyPr>
            <a:lstStyle/>
            <a:p>
              <a:r>
                <a:rPr lang="en-US" b="1" dirty="0"/>
                <a:t>GAFF2 minimized</a:t>
              </a:r>
            </a:p>
          </p:txBody>
        </p:sp>
        <p:sp>
          <p:nvSpPr>
            <p:cNvPr id="24" name="TextBox 23"/>
            <p:cNvSpPr txBox="1"/>
            <p:nvPr/>
          </p:nvSpPr>
          <p:spPr>
            <a:xfrm>
              <a:off x="5335285" y="6093296"/>
              <a:ext cx="1224136" cy="646331"/>
            </a:xfrm>
            <a:prstGeom prst="rect">
              <a:avLst/>
            </a:prstGeom>
            <a:noFill/>
          </p:spPr>
          <p:txBody>
            <a:bodyPr wrap="square" rtlCol="0">
              <a:spAutoFit/>
            </a:bodyPr>
            <a:lstStyle/>
            <a:p>
              <a:r>
                <a:rPr lang="en-US" b="1" dirty="0">
                  <a:solidFill>
                    <a:srgbClr val="FF0000"/>
                  </a:solidFill>
                </a:rPr>
                <a:t>PM6</a:t>
              </a:r>
            </a:p>
            <a:p>
              <a:r>
                <a:rPr lang="en-US" b="1" dirty="0">
                  <a:solidFill>
                    <a:srgbClr val="FF0000"/>
                  </a:solidFill>
                </a:rPr>
                <a:t>minimized</a:t>
              </a:r>
            </a:p>
          </p:txBody>
        </p:sp>
      </p:grpSp>
    </p:spTree>
    <p:extLst>
      <p:ext uri="{BB962C8B-B14F-4D97-AF65-F5344CB8AC3E}">
        <p14:creationId xmlns:p14="http://schemas.microsoft.com/office/powerpoint/2010/main" val="13868891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8107"/>
            <a:ext cx="9144000" cy="5021785"/>
          </a:xfrm>
          <a:prstGeom prst="rect">
            <a:avLst/>
          </a:prstGeom>
        </p:spPr>
      </p:pic>
      <p:sp>
        <p:nvSpPr>
          <p:cNvPr id="3" name="Nadpis 1">
            <a:extLst>
              <a:ext uri="{FF2B5EF4-FFF2-40B4-BE49-F238E27FC236}">
                <a16:creationId xmlns="" xmlns:a16="http://schemas.microsoft.com/office/drawing/2014/main" id="{63A49F69-8225-4B36-A3AA-9E7CAA1B89E5}"/>
              </a:ext>
            </a:extLst>
          </p:cNvPr>
          <p:cNvSpPr>
            <a:spLocks noGrp="1"/>
          </p:cNvSpPr>
          <p:nvPr>
            <p:ph type="title"/>
          </p:nvPr>
        </p:nvSpPr>
        <p:spPr>
          <a:xfrm>
            <a:off x="350044" y="116632"/>
            <a:ext cx="8443912" cy="687610"/>
          </a:xfrm>
        </p:spPr>
        <p:txBody>
          <a:bodyPr>
            <a:normAutofit fontScale="90000"/>
          </a:bodyPr>
          <a:lstStyle/>
          <a:p>
            <a:r>
              <a:rPr lang="en-US" sz="3600" b="1" dirty="0"/>
              <a:t>Perfect Enrichment upon force field corrections!!</a:t>
            </a:r>
          </a:p>
        </p:txBody>
      </p:sp>
    </p:spTree>
    <p:extLst>
      <p:ext uri="{BB962C8B-B14F-4D97-AF65-F5344CB8AC3E}">
        <p14:creationId xmlns:p14="http://schemas.microsoft.com/office/powerpoint/2010/main" val="426494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withEffect">
                                  <p:stCondLst>
                                    <p:cond delay="0"/>
                                  </p:stCondLst>
                                  <p:iterate type="lt">
                                    <p:tmPct val="4000"/>
                                  </p:iterate>
                                  <p:childTnLst>
                                    <p:set>
                                      <p:cBhvr override="childStyle">
                                        <p:cTn id="6" dur="10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614"/>
            <a:ext cx="8229600" cy="778098"/>
          </a:xfrm>
        </p:spPr>
        <p:txBody>
          <a:bodyPr>
            <a:normAutofit/>
            <a:scene3d>
              <a:camera prst="orthographicFront"/>
              <a:lightRig rig="threePt" dir="t"/>
            </a:scene3d>
            <a:sp3d extrusionH="57150">
              <a:bevelT w="38100" h="38100" prst="slope"/>
            </a:sp3d>
          </a:bodyPr>
          <a:lstStyle/>
          <a:p>
            <a:r>
              <a:rPr lang="en-US" sz="3400" b="1" dirty="0">
                <a:ln w="10160">
                  <a:solidFill>
                    <a:schemeClr val="accent1"/>
                  </a:solidFill>
                  <a:prstDash val="solid"/>
                </a:ln>
                <a:solidFill>
                  <a:srgbClr val="FFFFFF"/>
                </a:solidFill>
                <a:effectLst>
                  <a:outerShdw blurRad="38100" dist="32000" dir="5400000" algn="tl">
                    <a:srgbClr val="000000">
                      <a:alpha val="30000"/>
                    </a:srgbClr>
                  </a:outerShdw>
                </a:effectLst>
              </a:rPr>
              <a:t>The Lead </a:t>
            </a:r>
            <a:r>
              <a:rPr lang="cs-CZ" sz="3400" b="1" dirty="0">
                <a:ln w="10160">
                  <a:solidFill>
                    <a:schemeClr val="accent1"/>
                  </a:solidFill>
                  <a:prstDash val="solid"/>
                </a:ln>
                <a:solidFill>
                  <a:srgbClr val="FFFFFF"/>
                </a:solidFill>
                <a:effectLst>
                  <a:outerShdw blurRad="38100" dist="32000" dir="5400000" algn="tl">
                    <a:srgbClr val="000000">
                      <a:alpha val="30000"/>
                    </a:srgbClr>
                  </a:outerShdw>
                </a:effectLst>
              </a:rPr>
              <a:t>Optimization p</a:t>
            </a:r>
            <a:r>
              <a:rPr lang="en-US" sz="3400" b="1" dirty="0" err="1">
                <a:ln w="10160">
                  <a:solidFill>
                    <a:schemeClr val="accent1"/>
                  </a:solidFill>
                  <a:prstDash val="solid"/>
                </a:ln>
                <a:solidFill>
                  <a:srgbClr val="FFFFFF"/>
                </a:solidFill>
                <a:effectLst>
                  <a:outerShdw blurRad="38100" dist="32000" dir="5400000" algn="tl">
                    <a:srgbClr val="000000">
                      <a:alpha val="30000"/>
                    </a:srgbClr>
                  </a:outerShdw>
                </a:effectLst>
              </a:rPr>
              <a:t>roblem</a:t>
            </a:r>
            <a:endParaRPr lang="cs-CZ" sz="3400" b="1"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3110751"/>
            <a:ext cx="1944216" cy="355860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880" y="1052736"/>
            <a:ext cx="4668818" cy="3744416"/>
          </a:xfrm>
          <a:prstGeom prst="rect">
            <a:avLst/>
          </a:prstGeom>
        </p:spPr>
      </p:pic>
      <p:sp>
        <p:nvSpPr>
          <p:cNvPr id="12" name="TextBox 11"/>
          <p:cNvSpPr txBox="1"/>
          <p:nvPr/>
        </p:nvSpPr>
        <p:spPr>
          <a:xfrm>
            <a:off x="6012160" y="4335487"/>
            <a:ext cx="1296144" cy="461665"/>
          </a:xfrm>
          <a:prstGeom prst="rect">
            <a:avLst/>
          </a:prstGeom>
          <a:noFill/>
        </p:spPr>
        <p:txBody>
          <a:bodyPr wrap="square" rtlCol="0">
            <a:spAutoFit/>
          </a:bodyPr>
          <a:lstStyle/>
          <a:p>
            <a:r>
              <a:rPr lang="en-US" sz="2400" b="1" dirty="0"/>
              <a:t>… x 1000</a:t>
            </a:r>
            <a:endParaRPr lang="cs-CZ" sz="2400" b="1" dirty="0"/>
          </a:p>
        </p:txBody>
      </p:sp>
      <p:sp>
        <p:nvSpPr>
          <p:cNvPr id="14" name="Cloud 13"/>
          <p:cNvSpPr/>
          <p:nvPr/>
        </p:nvSpPr>
        <p:spPr>
          <a:xfrm rot="918165">
            <a:off x="2185915" y="571265"/>
            <a:ext cx="6818815" cy="6171793"/>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Box 14"/>
          <p:cNvSpPr txBox="1"/>
          <p:nvPr/>
        </p:nvSpPr>
        <p:spPr>
          <a:xfrm>
            <a:off x="3034405" y="4881934"/>
            <a:ext cx="4921971" cy="923330"/>
          </a:xfrm>
          <a:prstGeom prst="rect">
            <a:avLst/>
          </a:prstGeom>
          <a:noFill/>
        </p:spPr>
        <p:txBody>
          <a:bodyPr wrap="square" rtlCol="0">
            <a:spAutoFit/>
          </a:bodyPr>
          <a:lstStyle/>
          <a:p>
            <a:r>
              <a:rPr lang="cs-CZ" b="1" dirty="0"/>
              <a:t>I can</a:t>
            </a:r>
            <a:r>
              <a:rPr lang="en-US" b="1" dirty="0"/>
              <a:t> synthesize all these analogues of </a:t>
            </a:r>
            <a:r>
              <a:rPr lang="en-US" b="1" dirty="0">
                <a:solidFill>
                  <a:srgbClr val="FF0000"/>
                </a:solidFill>
              </a:rPr>
              <a:t>hit compound (1)</a:t>
            </a:r>
            <a:r>
              <a:rPr lang="en-US" b="1" dirty="0"/>
              <a:t>, but I have time and resources to make only few. Which ones do you suggest ???</a:t>
            </a:r>
            <a:endParaRPr lang="cs-CZ" b="1" dirty="0"/>
          </a:p>
        </p:txBody>
      </p:sp>
      <p:sp>
        <p:nvSpPr>
          <p:cNvPr id="3" name="Rounded Rectangle 2"/>
          <p:cNvSpPr/>
          <p:nvPr/>
        </p:nvSpPr>
        <p:spPr>
          <a:xfrm>
            <a:off x="3419872" y="928604"/>
            <a:ext cx="1368152" cy="106409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Slide Number Placeholder 4"/>
          <p:cNvSpPr>
            <a:spLocks noGrp="1"/>
          </p:cNvSpPr>
          <p:nvPr>
            <p:ph type="sldNum" sz="quarter" idx="12"/>
          </p:nvPr>
        </p:nvSpPr>
        <p:spPr/>
        <p:txBody>
          <a:bodyPr/>
          <a:lstStyle/>
          <a:p>
            <a:fld id="{B4746845-6915-4E55-B1F8-B6FC8961506E}" type="slidenum">
              <a:rPr lang="cs-CZ" smtClean="0"/>
              <a:t>3</a:t>
            </a:fld>
            <a:endParaRPr lang="cs-CZ"/>
          </a:p>
        </p:txBody>
      </p:sp>
    </p:spTree>
    <p:extLst>
      <p:ext uri="{BB962C8B-B14F-4D97-AF65-F5344CB8AC3E}">
        <p14:creationId xmlns:p14="http://schemas.microsoft.com/office/powerpoint/2010/main" val="17760686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B0C85ECC-26E4-448A-9BB9-1850829913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255"/>
          <a:stretch/>
        </p:blipFill>
        <p:spPr>
          <a:xfrm>
            <a:off x="4264918" y="980728"/>
            <a:ext cx="3331418" cy="2316075"/>
          </a:xfrm>
          <a:prstGeom prst="rect">
            <a:avLst/>
          </a:prstGeom>
          <a:ln>
            <a:noFill/>
          </a:ln>
          <a:effectLst>
            <a:outerShdw blurRad="190500" algn="tl" rotWithShape="0">
              <a:srgbClr val="000000">
                <a:alpha val="70000"/>
              </a:srgbClr>
            </a:outerShdw>
          </a:effectLst>
        </p:spPr>
      </p:pic>
      <p:sp>
        <p:nvSpPr>
          <p:cNvPr id="2" name="Rectangle 1"/>
          <p:cNvSpPr/>
          <p:nvPr/>
        </p:nvSpPr>
        <p:spPr>
          <a:xfrm>
            <a:off x="3266493" y="203420"/>
            <a:ext cx="4113819" cy="461665"/>
          </a:xfrm>
          <a:prstGeom prst="rect">
            <a:avLst/>
          </a:prstGeom>
        </p:spPr>
        <p:txBody>
          <a:bodyPr wrap="none">
            <a:spAutoFit/>
          </a:bodyPr>
          <a:lstStyle/>
          <a:p>
            <a:pPr marL="34290" algn="ctr"/>
            <a:r>
              <a:rPr lang="en-US" sz="2400" b="1" dirty="0"/>
              <a:t>SQM/COSMO Scoring Protocol</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864" y="1268760"/>
            <a:ext cx="4005419" cy="2235902"/>
          </a:xfrm>
          <a:prstGeom prst="rect">
            <a:avLst/>
          </a:prstGeom>
          <a:ln>
            <a:noFill/>
          </a:ln>
          <a:effectLst>
            <a:outerShdw blurRad="190500" algn="tl" rotWithShape="0">
              <a:srgbClr val="000000">
                <a:alpha val="70000"/>
              </a:srgbClr>
            </a:outerShdw>
          </a:effectLst>
        </p:spPr>
      </p:pic>
      <p:sp>
        <p:nvSpPr>
          <p:cNvPr id="11" name="Right Arrow 10"/>
          <p:cNvSpPr/>
          <p:nvPr/>
        </p:nvSpPr>
        <p:spPr>
          <a:xfrm>
            <a:off x="2915816" y="2036697"/>
            <a:ext cx="1484246" cy="278998"/>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400" dirty="0">
              <a:solidFill>
                <a:schemeClr val="accent3">
                  <a:lumMod val="50000"/>
                </a:schemeClr>
              </a:solidFill>
            </a:endParaRPr>
          </a:p>
        </p:txBody>
      </p:sp>
      <p:sp>
        <p:nvSpPr>
          <p:cNvPr id="15" name="TextBox 14"/>
          <p:cNvSpPr txBox="1"/>
          <p:nvPr/>
        </p:nvSpPr>
        <p:spPr>
          <a:xfrm>
            <a:off x="611560" y="836712"/>
            <a:ext cx="2124075" cy="400110"/>
          </a:xfrm>
          <a:prstGeom prst="rect">
            <a:avLst/>
          </a:prstGeom>
          <a:noFill/>
        </p:spPr>
        <p:txBody>
          <a:bodyPr wrap="square" rtlCol="0">
            <a:spAutoFit/>
          </a:bodyPr>
          <a:lstStyle/>
          <a:p>
            <a:pPr algn="ctr"/>
            <a:r>
              <a:rPr lang="en-US" sz="2000" b="1" dirty="0">
                <a:solidFill>
                  <a:schemeClr val="accent3">
                    <a:lumMod val="50000"/>
                  </a:schemeClr>
                </a:solidFill>
              </a:rPr>
              <a:t>Crystal Structure</a:t>
            </a:r>
          </a:p>
        </p:txBody>
      </p:sp>
      <p:sp>
        <p:nvSpPr>
          <p:cNvPr id="17" name="TextBox 16"/>
          <p:cNvSpPr txBox="1"/>
          <p:nvPr/>
        </p:nvSpPr>
        <p:spPr>
          <a:xfrm>
            <a:off x="4197052" y="796642"/>
            <a:ext cx="3543300" cy="400110"/>
          </a:xfrm>
          <a:prstGeom prst="rect">
            <a:avLst/>
          </a:prstGeom>
          <a:noFill/>
        </p:spPr>
        <p:txBody>
          <a:bodyPr wrap="square" rtlCol="0">
            <a:spAutoFit/>
          </a:bodyPr>
          <a:lstStyle/>
          <a:p>
            <a:pPr algn="ctr"/>
            <a:r>
              <a:rPr lang="en-US" sz="2000" b="1" dirty="0">
                <a:solidFill>
                  <a:schemeClr val="accent3">
                    <a:lumMod val="50000"/>
                  </a:schemeClr>
                </a:solidFill>
              </a:rPr>
              <a:t>Docking</a:t>
            </a:r>
          </a:p>
        </p:txBody>
      </p:sp>
      <p:sp>
        <p:nvSpPr>
          <p:cNvPr id="18" name="TextBox 17"/>
          <p:cNvSpPr txBox="1"/>
          <p:nvPr/>
        </p:nvSpPr>
        <p:spPr>
          <a:xfrm>
            <a:off x="238253" y="6252506"/>
            <a:ext cx="3543300" cy="400110"/>
          </a:xfrm>
          <a:prstGeom prst="rect">
            <a:avLst/>
          </a:prstGeom>
          <a:noFill/>
        </p:spPr>
        <p:txBody>
          <a:bodyPr wrap="square" rtlCol="0">
            <a:spAutoFit/>
          </a:bodyPr>
          <a:lstStyle/>
          <a:p>
            <a:pPr algn="ctr"/>
            <a:r>
              <a:rPr lang="en-US" sz="2000" b="1" dirty="0">
                <a:solidFill>
                  <a:schemeClr val="accent3">
                    <a:lumMod val="50000"/>
                  </a:schemeClr>
                </a:solidFill>
              </a:rPr>
              <a:t>SQM/COSMO Scoring</a:t>
            </a:r>
          </a:p>
        </p:txBody>
      </p:sp>
      <p:pic>
        <p:nvPicPr>
          <p:cNvPr id="20" name="Picture 19">
            <a:extLst>
              <a:ext uri="{FF2B5EF4-FFF2-40B4-BE49-F238E27FC236}">
                <a16:creationId xmlns="" xmlns:a16="http://schemas.microsoft.com/office/drawing/2014/main" id="{173274B0-2E9B-425C-9923-7594E71729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2359" b="13021"/>
          <a:stretch/>
        </p:blipFill>
        <p:spPr>
          <a:xfrm>
            <a:off x="22301" y="3855888"/>
            <a:ext cx="3684895" cy="2346794"/>
          </a:xfrm>
          <a:prstGeom prst="rect">
            <a:avLst/>
          </a:prstGeom>
          <a:ln>
            <a:noFill/>
          </a:ln>
          <a:effectLst>
            <a:outerShdw blurRad="190500" algn="tl" rotWithShape="0">
              <a:srgbClr val="000000">
                <a:alpha val="70000"/>
              </a:srgbClr>
            </a:outerShdw>
          </a:effectLst>
        </p:spPr>
      </p:pic>
      <p:sp>
        <p:nvSpPr>
          <p:cNvPr id="22" name="Right Arrow 10">
            <a:extLst>
              <a:ext uri="{FF2B5EF4-FFF2-40B4-BE49-F238E27FC236}">
                <a16:creationId xmlns="" xmlns:a16="http://schemas.microsoft.com/office/drawing/2014/main" id="{E445EEEA-B330-4A55-8E53-312864337DE4}"/>
              </a:ext>
            </a:extLst>
          </p:cNvPr>
          <p:cNvSpPr/>
          <p:nvPr/>
        </p:nvSpPr>
        <p:spPr>
          <a:xfrm rot="10800000">
            <a:off x="3851921" y="5157192"/>
            <a:ext cx="1560495" cy="278998"/>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400" dirty="0">
              <a:solidFill>
                <a:schemeClr val="accent3">
                  <a:lumMod val="50000"/>
                </a:schemeClr>
              </a:solidFill>
            </a:endParaRPr>
          </a:p>
        </p:txBody>
      </p:sp>
      <p:sp>
        <p:nvSpPr>
          <p:cNvPr id="3" name="Slide Number Placeholder 2">
            <a:extLst>
              <a:ext uri="{FF2B5EF4-FFF2-40B4-BE49-F238E27FC236}">
                <a16:creationId xmlns="" xmlns:a16="http://schemas.microsoft.com/office/drawing/2014/main" id="{87C1C8A8-8AD2-477B-8965-F51F10238055}"/>
              </a:ext>
            </a:extLst>
          </p:cNvPr>
          <p:cNvSpPr>
            <a:spLocks noGrp="1"/>
          </p:cNvSpPr>
          <p:nvPr>
            <p:ph type="sldNum" sz="quarter" idx="12"/>
          </p:nvPr>
        </p:nvSpPr>
        <p:spPr/>
        <p:txBody>
          <a:bodyPr/>
          <a:lstStyle/>
          <a:p>
            <a:fld id="{5560E2F3-D6FD-471B-99E1-11F922FCF1D4}" type="slidenum">
              <a:rPr lang="en-US" smtClean="0"/>
              <a:t>30</a:t>
            </a:fld>
            <a:endParaRPr lang="en-US"/>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0112" y="3573016"/>
            <a:ext cx="2135451" cy="2718834"/>
          </a:xfrm>
          <a:prstGeom prst="rect">
            <a:avLst/>
          </a:prstGeom>
        </p:spPr>
      </p:pic>
      <p:sp>
        <p:nvSpPr>
          <p:cNvPr id="25" name="TextBox 24"/>
          <p:cNvSpPr txBox="1"/>
          <p:nvPr/>
        </p:nvSpPr>
        <p:spPr>
          <a:xfrm>
            <a:off x="5061148" y="6258798"/>
            <a:ext cx="3543300" cy="400110"/>
          </a:xfrm>
          <a:prstGeom prst="rect">
            <a:avLst/>
          </a:prstGeom>
          <a:noFill/>
        </p:spPr>
        <p:txBody>
          <a:bodyPr wrap="square" rtlCol="0">
            <a:spAutoFit/>
          </a:bodyPr>
          <a:lstStyle/>
          <a:p>
            <a:pPr algn="ctr"/>
            <a:r>
              <a:rPr lang="en-US" sz="2000" b="1" dirty="0">
                <a:solidFill>
                  <a:schemeClr val="accent3">
                    <a:lumMod val="50000"/>
                  </a:schemeClr>
                </a:solidFill>
              </a:rPr>
              <a:t>MD equilibration</a:t>
            </a:r>
          </a:p>
        </p:txBody>
      </p:sp>
      <p:sp>
        <p:nvSpPr>
          <p:cNvPr id="7" name="Curved Left Arrow 6"/>
          <p:cNvSpPr/>
          <p:nvPr/>
        </p:nvSpPr>
        <p:spPr>
          <a:xfrm>
            <a:off x="7872928" y="2276872"/>
            <a:ext cx="731520" cy="3031411"/>
          </a:xfrm>
          <a:prstGeom prst="curvedLeftArrow">
            <a:avLst/>
          </a:prstGeom>
          <a:solidFill>
            <a:srgbClr val="7030A0"/>
          </a:solidFill>
          <a:ln>
            <a:solidFill>
              <a:srgbClr val="7030A0"/>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475656" y="188640"/>
            <a:ext cx="1872208" cy="461665"/>
          </a:xfrm>
          <a:prstGeom prst="rect">
            <a:avLst/>
          </a:prstGeom>
          <a:noFill/>
          <a:ln w="25400">
            <a:solidFill>
              <a:srgbClr val="FF0000"/>
            </a:solidFill>
          </a:ln>
        </p:spPr>
        <p:txBody>
          <a:bodyPr wrap="square" rtlCol="0">
            <a:spAutoFit/>
          </a:bodyPr>
          <a:lstStyle/>
          <a:p>
            <a:r>
              <a:rPr lang="en-US" sz="2400" b="1" dirty="0" smtClean="0">
                <a:solidFill>
                  <a:srgbClr val="FF0000"/>
                </a:solidFill>
                <a:effectLst>
                  <a:glow rad="63500">
                    <a:schemeClr val="accent2">
                      <a:satMod val="175000"/>
                      <a:alpha val="40000"/>
                    </a:schemeClr>
                  </a:glow>
                </a:effectLst>
              </a:rPr>
              <a:t>Experimental</a:t>
            </a:r>
            <a:endParaRPr lang="cs-CZ" sz="2400" b="1" dirty="0">
              <a:solidFill>
                <a:srgbClr val="FF0000"/>
              </a:solidFill>
              <a:effectLst>
                <a:glow rad="63500">
                  <a:schemeClr val="accent2">
                    <a:satMod val="175000"/>
                    <a:alpha val="40000"/>
                  </a:schemeClr>
                </a:glow>
              </a:effectLst>
            </a:endParaRP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1760" y="3356992"/>
            <a:ext cx="3072664" cy="1024221"/>
          </a:xfrm>
          <a:prstGeom prst="rect">
            <a:avLst/>
          </a:prstGeom>
        </p:spPr>
      </p:pic>
    </p:spTree>
    <p:extLst>
      <p:ext uri="{BB962C8B-B14F-4D97-AF65-F5344CB8AC3E}">
        <p14:creationId xmlns:p14="http://schemas.microsoft.com/office/powerpoint/2010/main" val="362059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3000"/>
                                  </p:stCondLst>
                                  <p:childTnLst>
                                    <p:animScale>
                                      <p:cBhvr>
                                        <p:cTn id="6" dur="2000" fill="hold"/>
                                        <p:tgtEl>
                                          <p:spTgt spid="16"/>
                                        </p:tgtEl>
                                      </p:cBhvr>
                                      <p:by x="120000" y="12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251520" y="2852936"/>
            <a:ext cx="3312368" cy="3740965"/>
            <a:chOff x="179513" y="2568355"/>
            <a:chExt cx="3312368" cy="3740965"/>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3" y="2568355"/>
              <a:ext cx="3312368" cy="3312368"/>
            </a:xfrm>
            <a:prstGeom prst="rect">
              <a:avLst/>
            </a:prstGeom>
          </p:spPr>
        </p:pic>
        <p:sp>
          <p:nvSpPr>
            <p:cNvPr id="6" name="TextBox 5"/>
            <p:cNvSpPr txBox="1"/>
            <p:nvPr/>
          </p:nvSpPr>
          <p:spPr>
            <a:xfrm>
              <a:off x="179513" y="5662989"/>
              <a:ext cx="3312368" cy="646331"/>
            </a:xfrm>
            <a:prstGeom prst="rect">
              <a:avLst/>
            </a:prstGeom>
            <a:noFill/>
          </p:spPr>
          <p:txBody>
            <a:bodyPr wrap="square" rtlCol="0">
              <a:spAutoFit/>
            </a:bodyPr>
            <a:lstStyle/>
            <a:p>
              <a:r>
                <a:rPr lang="cs-CZ" sz="1200" b="1" dirty="0">
                  <a:solidFill>
                    <a:srgbClr val="33CC33"/>
                  </a:solidFill>
                </a:rPr>
                <a:t>4D1S</a:t>
              </a:r>
              <a:r>
                <a:rPr lang="cs-CZ" sz="1200" dirty="0"/>
                <a:t>: JAK2 from homo sapiens</a:t>
              </a:r>
              <a:r>
                <a:rPr lang="cs-CZ" sz="1200" dirty="0" smtClean="0"/>
                <a:t>.</a:t>
              </a:r>
              <a:endParaRPr lang="cs-CZ" sz="1200" b="1" dirty="0" smtClean="0">
                <a:solidFill>
                  <a:srgbClr val="FFFF00"/>
                </a:solidFill>
              </a:endParaRPr>
            </a:p>
            <a:p>
              <a:r>
                <a:rPr lang="cs-CZ" sz="1200" b="1" dirty="0" smtClean="0">
                  <a:solidFill>
                    <a:srgbClr val="FFFF00"/>
                  </a:solidFill>
                </a:rPr>
                <a:t>3FZR</a:t>
              </a:r>
              <a:r>
                <a:rPr lang="cs-CZ" sz="1200" dirty="0" smtClean="0"/>
                <a:t>: proline-rich tyrosine kinase 2 (PYK2) from homo sapiens, </a:t>
              </a:r>
              <a:r>
                <a:rPr lang="cs-CZ" sz="1200" b="1" u="sng" dirty="0" smtClean="0"/>
                <a:t>35% sequence identity to JAK2</a:t>
              </a:r>
              <a:r>
                <a:rPr lang="cs-CZ" sz="1200" dirty="0" smtClean="0"/>
                <a:t>.</a:t>
              </a:r>
            </a:p>
          </p:txBody>
        </p:sp>
      </p:gr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9872" y="908720"/>
            <a:ext cx="3096344" cy="309634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4070170"/>
            <a:ext cx="2743206" cy="2743206"/>
          </a:xfrm>
          <a:prstGeom prst="rect">
            <a:avLst/>
          </a:prstGeom>
        </p:spPr>
      </p:pic>
      <p:grpSp>
        <p:nvGrpSpPr>
          <p:cNvPr id="29" name="Group 28"/>
          <p:cNvGrpSpPr/>
          <p:nvPr/>
        </p:nvGrpSpPr>
        <p:grpSpPr>
          <a:xfrm>
            <a:off x="467544" y="943529"/>
            <a:ext cx="2376264" cy="2197439"/>
            <a:chOff x="467544" y="727505"/>
            <a:chExt cx="2376264" cy="2197439"/>
          </a:xfrm>
        </p:grpSpPr>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544" y="1782087"/>
              <a:ext cx="2285714" cy="1142857"/>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086" y="727505"/>
              <a:ext cx="2285714" cy="1142857"/>
            </a:xfrm>
            <a:prstGeom prst="rect">
              <a:avLst/>
            </a:prstGeom>
          </p:spPr>
        </p:pic>
        <p:sp>
          <p:nvSpPr>
            <p:cNvPr id="23" name="TextBox 22"/>
            <p:cNvSpPr txBox="1"/>
            <p:nvPr/>
          </p:nvSpPr>
          <p:spPr>
            <a:xfrm>
              <a:off x="1403648" y="836712"/>
              <a:ext cx="1008112" cy="276999"/>
            </a:xfrm>
            <a:prstGeom prst="rect">
              <a:avLst/>
            </a:prstGeom>
            <a:noFill/>
          </p:spPr>
          <p:txBody>
            <a:bodyPr wrap="square" rtlCol="0">
              <a:spAutoFit/>
            </a:bodyPr>
            <a:lstStyle/>
            <a:p>
              <a:r>
                <a:rPr lang="cs-CZ" sz="1200" b="1" dirty="0" smtClean="0"/>
                <a:t>D3RKN_5</a:t>
              </a:r>
              <a:endParaRPr lang="cs-CZ" sz="1200" b="1" dirty="0"/>
            </a:p>
          </p:txBody>
        </p:sp>
        <p:sp>
          <p:nvSpPr>
            <p:cNvPr id="24" name="TextBox 23"/>
            <p:cNvSpPr txBox="1"/>
            <p:nvPr/>
          </p:nvSpPr>
          <p:spPr>
            <a:xfrm>
              <a:off x="1403648" y="1844824"/>
              <a:ext cx="1440160" cy="276999"/>
            </a:xfrm>
            <a:prstGeom prst="rect">
              <a:avLst/>
            </a:prstGeom>
            <a:noFill/>
          </p:spPr>
          <p:txBody>
            <a:bodyPr wrap="square" rtlCol="0">
              <a:spAutoFit/>
            </a:bodyPr>
            <a:lstStyle/>
            <a:p>
              <a:r>
                <a:rPr lang="cs-CZ" sz="1200" b="1" dirty="0" smtClean="0">
                  <a:solidFill>
                    <a:srgbClr val="FFFF00"/>
                  </a:solidFill>
                </a:rPr>
                <a:t>3FZR</a:t>
              </a:r>
              <a:r>
                <a:rPr lang="cs-CZ" sz="1200" b="1" dirty="0" smtClean="0"/>
                <a:t> crystal ligand</a:t>
              </a:r>
              <a:endParaRPr lang="cs-CZ" sz="1200" b="1" dirty="0"/>
            </a:p>
          </p:txBody>
        </p:sp>
      </p:grpSp>
      <p:sp>
        <p:nvSpPr>
          <p:cNvPr id="25" name="TextBox 24"/>
          <p:cNvSpPr txBox="1"/>
          <p:nvPr/>
        </p:nvSpPr>
        <p:spPr>
          <a:xfrm>
            <a:off x="4283968" y="5589240"/>
            <a:ext cx="2088232" cy="461665"/>
          </a:xfrm>
          <a:prstGeom prst="rect">
            <a:avLst/>
          </a:prstGeom>
          <a:noFill/>
        </p:spPr>
        <p:txBody>
          <a:bodyPr wrap="square" rtlCol="0">
            <a:spAutoFit/>
          </a:bodyPr>
          <a:lstStyle/>
          <a:p>
            <a:r>
              <a:rPr lang="cs-CZ" sz="1200" dirty="0" smtClean="0"/>
              <a:t>The</a:t>
            </a:r>
            <a:r>
              <a:rPr lang="cs-CZ" sz="1200" b="1" dirty="0" smtClean="0"/>
              <a:t> </a:t>
            </a:r>
            <a:r>
              <a:rPr lang="cs-CZ" sz="1200" b="1" dirty="0" smtClean="0">
                <a:solidFill>
                  <a:srgbClr val="FF33CC"/>
                </a:solidFill>
              </a:rPr>
              <a:t>JAK2 homology model </a:t>
            </a:r>
            <a:r>
              <a:rPr lang="cs-CZ" sz="1200" dirty="0" smtClean="0"/>
              <a:t>with compound </a:t>
            </a:r>
            <a:r>
              <a:rPr lang="cs-CZ" sz="1200" b="1" dirty="0" smtClean="0">
                <a:solidFill>
                  <a:srgbClr val="00B0F0"/>
                </a:solidFill>
              </a:rPr>
              <a:t>D3RKN_5</a:t>
            </a:r>
            <a:r>
              <a:rPr lang="cs-CZ" sz="1200" dirty="0" smtClean="0"/>
              <a:t>.</a:t>
            </a:r>
            <a:endParaRPr lang="cs-CZ" sz="1200" dirty="0"/>
          </a:p>
        </p:txBody>
      </p:sp>
      <p:sp>
        <p:nvSpPr>
          <p:cNvPr id="26" name="TextBox 25"/>
          <p:cNvSpPr txBox="1"/>
          <p:nvPr/>
        </p:nvSpPr>
        <p:spPr>
          <a:xfrm>
            <a:off x="6732240" y="1301859"/>
            <a:ext cx="2088232" cy="830997"/>
          </a:xfrm>
          <a:prstGeom prst="rect">
            <a:avLst/>
          </a:prstGeom>
          <a:noFill/>
        </p:spPr>
        <p:txBody>
          <a:bodyPr wrap="square" rtlCol="0">
            <a:spAutoFit/>
          </a:bodyPr>
          <a:lstStyle/>
          <a:p>
            <a:r>
              <a:rPr lang="cs-CZ" sz="1200" b="1" dirty="0" smtClean="0">
                <a:solidFill>
                  <a:srgbClr val="FFFF00"/>
                </a:solidFill>
              </a:rPr>
              <a:t>3FZR</a:t>
            </a:r>
            <a:r>
              <a:rPr lang="cs-CZ" sz="1200" dirty="0"/>
              <a:t> </a:t>
            </a:r>
            <a:r>
              <a:rPr lang="cs-CZ" sz="1200" dirty="0" smtClean="0"/>
              <a:t>superposed to the </a:t>
            </a:r>
            <a:r>
              <a:rPr lang="cs-CZ" sz="1200" b="1" dirty="0" smtClean="0">
                <a:solidFill>
                  <a:srgbClr val="FF33CC"/>
                </a:solidFill>
              </a:rPr>
              <a:t>JAK2 homology model </a:t>
            </a:r>
            <a:r>
              <a:rPr lang="cs-CZ" sz="1200" dirty="0" smtClean="0"/>
              <a:t>from 3FZR and 4DS1. Both contain the </a:t>
            </a:r>
            <a:r>
              <a:rPr lang="cs-CZ" sz="1200" b="1" dirty="0" smtClean="0">
                <a:solidFill>
                  <a:srgbClr val="FFFF00"/>
                </a:solidFill>
              </a:rPr>
              <a:t>3FZR</a:t>
            </a:r>
            <a:r>
              <a:rPr lang="cs-CZ" sz="1200" b="1" dirty="0" smtClean="0"/>
              <a:t> crystal ligand</a:t>
            </a:r>
            <a:r>
              <a:rPr lang="cs-CZ" sz="1200" dirty="0" smtClean="0"/>
              <a:t>.</a:t>
            </a:r>
            <a:endParaRPr lang="cs-CZ" sz="1200" dirty="0"/>
          </a:p>
        </p:txBody>
      </p:sp>
      <p:grpSp>
        <p:nvGrpSpPr>
          <p:cNvPr id="30" name="Group 29"/>
          <p:cNvGrpSpPr/>
          <p:nvPr/>
        </p:nvGrpSpPr>
        <p:grpSpPr>
          <a:xfrm>
            <a:off x="107516" y="188640"/>
            <a:ext cx="2645741" cy="869092"/>
            <a:chOff x="107517" y="69245"/>
            <a:chExt cx="2366536" cy="869092"/>
          </a:xfrm>
        </p:grpSpPr>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17" y="69245"/>
              <a:ext cx="678993" cy="767467"/>
            </a:xfrm>
            <a:prstGeom prst="rect">
              <a:avLst/>
            </a:prstGeom>
          </p:spPr>
        </p:pic>
        <p:sp>
          <p:nvSpPr>
            <p:cNvPr id="28" name="TextBox 27"/>
            <p:cNvSpPr txBox="1">
              <a:spLocks noChangeAspect="1"/>
            </p:cNvSpPr>
            <p:nvPr/>
          </p:nvSpPr>
          <p:spPr>
            <a:xfrm>
              <a:off x="755576" y="476672"/>
              <a:ext cx="1718477" cy="46166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r>
                <a:rPr lang="cs-CZ" sz="1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D3R Grand Challenge 2017</a:t>
              </a:r>
              <a:endParaRPr lang="cs-CZ" sz="1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p:txBody>
        </p:sp>
      </p:grpSp>
      <p:sp>
        <p:nvSpPr>
          <p:cNvPr id="32" name="Title 1"/>
          <p:cNvSpPr txBox="1">
            <a:spLocks/>
          </p:cNvSpPr>
          <p:nvPr/>
        </p:nvSpPr>
        <p:spPr>
          <a:xfrm>
            <a:off x="1115616" y="130622"/>
            <a:ext cx="7571184" cy="778098"/>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400" b="1" dirty="0" smtClean="0">
                <a:ln w="10160">
                  <a:solidFill>
                    <a:schemeClr val="accent1"/>
                  </a:solidFill>
                  <a:prstDash val="solid"/>
                </a:ln>
                <a:solidFill>
                  <a:srgbClr val="FFFFFF"/>
                </a:solidFill>
                <a:effectLst>
                  <a:outerShdw blurRad="38100" dist="32000" dir="5400000" algn="tl">
                    <a:srgbClr val="000000">
                      <a:alpha val="30000"/>
                    </a:srgbClr>
                  </a:outerShdw>
                </a:effectLst>
              </a:rPr>
              <a:t>Low sequence identity structure may share similar active sites</a:t>
            </a:r>
            <a:endParaRPr lang="cs-CZ" sz="3400" b="1"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2" name="Slide Number Placeholder 1"/>
          <p:cNvSpPr>
            <a:spLocks noGrp="1"/>
          </p:cNvSpPr>
          <p:nvPr>
            <p:ph type="sldNum" sz="quarter" idx="12"/>
          </p:nvPr>
        </p:nvSpPr>
        <p:spPr/>
        <p:txBody>
          <a:bodyPr/>
          <a:lstStyle/>
          <a:p>
            <a:fld id="{B4746845-6915-4E55-B1F8-B6FC8961506E}" type="slidenum">
              <a:rPr lang="cs-CZ" smtClean="0"/>
              <a:t>31</a:t>
            </a:fld>
            <a:endParaRPr lang="cs-CZ"/>
          </a:p>
        </p:txBody>
      </p:sp>
    </p:spTree>
    <p:extLst>
      <p:ext uri="{BB962C8B-B14F-4D97-AF65-F5344CB8AC3E}">
        <p14:creationId xmlns:p14="http://schemas.microsoft.com/office/powerpoint/2010/main" val="184961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999" y="548680"/>
            <a:ext cx="6494885" cy="6190438"/>
          </a:xfrm>
          <a:prstGeom prst="rect">
            <a:avLst/>
          </a:prstGeom>
        </p:spPr>
      </p:pic>
      <p:sp>
        <p:nvSpPr>
          <p:cNvPr id="2" name="Title 1"/>
          <p:cNvSpPr>
            <a:spLocks noGrp="1"/>
          </p:cNvSpPr>
          <p:nvPr>
            <p:ph type="title"/>
          </p:nvPr>
        </p:nvSpPr>
        <p:spPr>
          <a:xfrm>
            <a:off x="35496" y="58614"/>
            <a:ext cx="4834880" cy="778098"/>
          </a:xfrm>
        </p:spPr>
        <p:txBody>
          <a:bodyPr>
            <a:normAutofit/>
          </a:bodyPr>
          <a:lstStyle/>
          <a:p>
            <a:r>
              <a:rPr lang="cs-CZ" sz="3400" b="1" i="1" dirty="0" smtClean="0">
                <a:ln w="10160">
                  <a:solidFill>
                    <a:schemeClr val="accent1"/>
                  </a:solidFill>
                  <a:prstDash val="solid"/>
                </a:ln>
                <a:solidFill>
                  <a:srgbClr val="FFFFFF"/>
                </a:solidFill>
                <a:effectLst>
                  <a:glow rad="228600">
                    <a:schemeClr val="accent1">
                      <a:satMod val="175000"/>
                      <a:alpha val="40000"/>
                    </a:schemeClr>
                  </a:glow>
                  <a:outerShdw blurRad="38100" dist="32000" dir="5400000" algn="tl">
                    <a:srgbClr val="000000">
                      <a:alpha val="30000"/>
                    </a:srgbClr>
                  </a:outerShdw>
                </a:effectLst>
              </a:rPr>
              <a:t>HomoLigAlign</a:t>
            </a:r>
            <a:r>
              <a:rPr lang="cs-CZ" sz="3400" b="1" dirty="0" smtClean="0">
                <a:ln w="10160">
                  <a:solidFill>
                    <a:schemeClr val="accent1"/>
                  </a:solidFill>
                  <a:prstDash val="solid"/>
                </a:ln>
                <a:solidFill>
                  <a:srgbClr val="FFFFFF"/>
                </a:solidFill>
                <a:effectLst>
                  <a:glow rad="228600">
                    <a:schemeClr val="accent1">
                      <a:satMod val="175000"/>
                      <a:alpha val="40000"/>
                    </a:schemeClr>
                  </a:glow>
                  <a:outerShdw blurRad="38100" dist="32000" dir="5400000" algn="tl">
                    <a:srgbClr val="000000">
                      <a:alpha val="30000"/>
                    </a:srgbClr>
                  </a:outerShdw>
                </a:effectLst>
              </a:rPr>
              <a:t> </a:t>
            </a:r>
            <a:r>
              <a:rPr lang="en-US" sz="3400" b="1" dirty="0" smtClean="0">
                <a:ln w="10160">
                  <a:solidFill>
                    <a:schemeClr val="accent1"/>
                  </a:solidFill>
                  <a:prstDash val="solid"/>
                </a:ln>
                <a:solidFill>
                  <a:srgbClr val="FFFFFF"/>
                </a:solidFill>
                <a:effectLst>
                  <a:glow rad="228600">
                    <a:schemeClr val="accent1">
                      <a:satMod val="175000"/>
                      <a:alpha val="40000"/>
                    </a:schemeClr>
                  </a:glow>
                  <a:outerShdw blurRad="38100" dist="32000" dir="5400000" algn="tl">
                    <a:srgbClr val="000000">
                      <a:alpha val="30000"/>
                    </a:srgbClr>
                  </a:outerShdw>
                </a:effectLst>
              </a:rPr>
              <a:t> a</a:t>
            </a:r>
            <a:r>
              <a:rPr lang="cs-CZ" sz="3400" b="1" dirty="0" smtClean="0">
                <a:ln w="10160">
                  <a:solidFill>
                    <a:schemeClr val="accent1"/>
                  </a:solidFill>
                  <a:prstDash val="solid"/>
                </a:ln>
                <a:solidFill>
                  <a:srgbClr val="FFFFFF"/>
                </a:solidFill>
                <a:effectLst>
                  <a:glow rad="228600">
                    <a:schemeClr val="accent1">
                      <a:satMod val="175000"/>
                      <a:alpha val="40000"/>
                    </a:schemeClr>
                  </a:glow>
                  <a:outerShdw blurRad="38100" dist="32000" dir="5400000" algn="tl">
                    <a:srgbClr val="000000">
                      <a:alpha val="30000"/>
                    </a:srgbClr>
                  </a:outerShdw>
                </a:effectLst>
              </a:rPr>
              <a:t>lgorithm</a:t>
            </a:r>
            <a:endParaRPr lang="cs-CZ" sz="3400" b="1" dirty="0">
              <a:ln w="10160">
                <a:solidFill>
                  <a:schemeClr val="accent1"/>
                </a:solidFill>
                <a:prstDash val="solid"/>
              </a:ln>
              <a:solidFill>
                <a:srgbClr val="FFFFFF"/>
              </a:solidFill>
              <a:effectLst>
                <a:glow rad="228600">
                  <a:schemeClr val="accent1">
                    <a:satMod val="175000"/>
                    <a:alpha val="40000"/>
                  </a:schemeClr>
                </a:glow>
                <a:outerShdw blurRad="38100" dist="32000" dir="5400000" algn="tl">
                  <a:srgbClr val="000000">
                    <a:alpha val="30000"/>
                  </a:srgbClr>
                </a:outerShdw>
              </a:effectLst>
            </a:endParaRPr>
          </a:p>
        </p:txBody>
      </p:sp>
      <p:sp>
        <p:nvSpPr>
          <p:cNvPr id="5" name="TextBox 4"/>
          <p:cNvSpPr txBox="1"/>
          <p:nvPr/>
        </p:nvSpPr>
        <p:spPr>
          <a:xfrm>
            <a:off x="5940152" y="5589240"/>
            <a:ext cx="3203848" cy="400110"/>
          </a:xfrm>
          <a:prstGeom prst="rect">
            <a:avLst/>
          </a:prstGeom>
          <a:noFill/>
        </p:spPr>
        <p:txBody>
          <a:bodyPr wrap="square" rtlCol="0">
            <a:spAutoFit/>
          </a:bodyPr>
          <a:lstStyle/>
          <a:p>
            <a:r>
              <a:rPr lang="cs-CZ" sz="1000" dirty="0" smtClean="0"/>
              <a:t>Inspired by:</a:t>
            </a:r>
          </a:p>
          <a:p>
            <a:r>
              <a:rPr lang="cs-CZ" sz="1000" dirty="0" smtClean="0"/>
              <a:t>Dalton &amp; Jackson. </a:t>
            </a:r>
            <a:r>
              <a:rPr lang="cs-CZ" sz="1000" u="sng" dirty="0"/>
              <a:t>J Mol Biol.</a:t>
            </a:r>
            <a:r>
              <a:rPr lang="cs-CZ" sz="1000" dirty="0"/>
              <a:t> 2010 Jun 18;399(4):645-61</a:t>
            </a:r>
          </a:p>
        </p:txBody>
      </p:sp>
      <p:sp>
        <p:nvSpPr>
          <p:cNvPr id="4" name="Slide Number Placeholder 3"/>
          <p:cNvSpPr>
            <a:spLocks noGrp="1"/>
          </p:cNvSpPr>
          <p:nvPr>
            <p:ph type="sldNum" sz="quarter" idx="12"/>
          </p:nvPr>
        </p:nvSpPr>
        <p:spPr/>
        <p:txBody>
          <a:bodyPr/>
          <a:lstStyle/>
          <a:p>
            <a:fld id="{B4746845-6915-4E55-B1F8-B6FC8961506E}" type="slidenum">
              <a:rPr lang="cs-CZ" smtClean="0"/>
              <a:t>32</a:t>
            </a:fld>
            <a:endParaRPr lang="cs-CZ"/>
          </a:p>
        </p:txBody>
      </p:sp>
    </p:spTree>
    <p:extLst>
      <p:ext uri="{BB962C8B-B14F-4D97-AF65-F5344CB8AC3E}">
        <p14:creationId xmlns:p14="http://schemas.microsoft.com/office/powerpoint/2010/main" val="20347103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646" y="44625"/>
            <a:ext cx="1144823" cy="1293996"/>
          </a:xfrm>
          <a:prstGeom prst="rect">
            <a:avLst/>
          </a:prstGeom>
        </p:spPr>
      </p:pic>
      <p:sp>
        <p:nvSpPr>
          <p:cNvPr id="5" name="TextBox 4"/>
          <p:cNvSpPr txBox="1"/>
          <p:nvPr/>
        </p:nvSpPr>
        <p:spPr>
          <a:xfrm>
            <a:off x="2339752" y="160184"/>
            <a:ext cx="6336704" cy="892552"/>
          </a:xfrm>
          <a:prstGeom prst="rect">
            <a:avLst/>
          </a:prstGeom>
          <a:noFill/>
        </p:spPr>
        <p:txBody>
          <a:bodyPr wrap="square" lIns="91430" tIns="45715" rIns="91430" bIns="45715"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cs-CZ"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D3R Grand Challenge 201</a:t>
            </a:r>
            <a:r>
              <a:rPr lang="en-US"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8</a:t>
            </a:r>
            <a:endParaRPr lang="cs-CZ"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a:p>
            <a:pPr algn="ct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55</a:t>
            </a:r>
            <a:r>
              <a:rPr lang="cs-CZ"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 participants, 3</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85</a:t>
            </a:r>
            <a:r>
              <a:rPr lang="cs-CZ"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 submissions</a:t>
            </a:r>
            <a:endParaRPr lang="cs-CZ"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p:txBody>
      </p:sp>
      <p:sp>
        <p:nvSpPr>
          <p:cNvPr id="6" name="TextBox 5"/>
          <p:cNvSpPr txBox="1"/>
          <p:nvPr/>
        </p:nvSpPr>
        <p:spPr>
          <a:xfrm>
            <a:off x="391680" y="1403945"/>
            <a:ext cx="3200557" cy="762434"/>
          </a:xfrm>
          <a:prstGeom prst="rect">
            <a:avLst/>
          </a:prstGeom>
          <a:noFill/>
        </p:spPr>
        <p:txBody>
          <a:bodyPr wrap="square" lIns="91430" tIns="45715" rIns="91430" bIns="45715"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BACE</a:t>
            </a:r>
            <a:r>
              <a:rPr lang="cs-CZ" sz="2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 binding pocket electrostatic potential</a:t>
            </a:r>
          </a:p>
        </p:txBody>
      </p:sp>
      <p:sp>
        <p:nvSpPr>
          <p:cNvPr id="7" name="TextBox 6"/>
          <p:cNvSpPr txBox="1"/>
          <p:nvPr/>
        </p:nvSpPr>
        <p:spPr>
          <a:xfrm>
            <a:off x="4833270" y="1403945"/>
            <a:ext cx="3200557" cy="762434"/>
          </a:xfrm>
          <a:prstGeom prst="rect">
            <a:avLst/>
          </a:prstGeom>
          <a:noFill/>
        </p:spPr>
        <p:txBody>
          <a:bodyPr wrap="square" lIns="91430" tIns="45715" rIns="91430" bIns="45715"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CatS</a:t>
            </a:r>
            <a:r>
              <a:rPr lang="cs-CZ" sz="2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 binding pocket electrostatic potential</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727" y="2318485"/>
            <a:ext cx="5421352" cy="273657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6682" y="2266786"/>
            <a:ext cx="4572225" cy="2307958"/>
          </a:xfrm>
          <a:prstGeom prst="rect">
            <a:avLst/>
          </a:prstGeom>
        </p:spPr>
      </p:pic>
      <p:sp>
        <p:nvSpPr>
          <p:cNvPr id="2" name="TextBox 1"/>
          <p:cNvSpPr txBox="1"/>
          <p:nvPr/>
        </p:nvSpPr>
        <p:spPr>
          <a:xfrm>
            <a:off x="35496" y="5055063"/>
            <a:ext cx="4637543" cy="461665"/>
          </a:xfrm>
          <a:prstGeom prst="rect">
            <a:avLst/>
          </a:prstGeom>
          <a:noFill/>
        </p:spPr>
        <p:txBody>
          <a:bodyPr wrap="square" rtlCol="0">
            <a:spAutoFit/>
          </a:bodyPr>
          <a:lstStyle/>
          <a:p>
            <a:r>
              <a:rPr lang="en-US" sz="2400" b="1" dirty="0" smtClean="0"/>
              <a:t>Buried, negatively charged pocket.</a:t>
            </a:r>
            <a:endParaRPr lang="en-US" sz="2400" b="1" dirty="0"/>
          </a:p>
        </p:txBody>
      </p:sp>
      <p:sp>
        <p:nvSpPr>
          <p:cNvPr id="10" name="TextBox 9"/>
          <p:cNvSpPr txBox="1"/>
          <p:nvPr/>
        </p:nvSpPr>
        <p:spPr>
          <a:xfrm>
            <a:off x="5308295" y="5085184"/>
            <a:ext cx="3800209" cy="461665"/>
          </a:xfrm>
          <a:prstGeom prst="rect">
            <a:avLst/>
          </a:prstGeom>
          <a:noFill/>
        </p:spPr>
        <p:txBody>
          <a:bodyPr wrap="square" rtlCol="0">
            <a:spAutoFit/>
          </a:bodyPr>
          <a:lstStyle/>
          <a:p>
            <a:r>
              <a:rPr lang="en-US" sz="2400" b="1" dirty="0" smtClean="0"/>
              <a:t>Exposed, neutral pocket.</a:t>
            </a:r>
            <a:endParaRPr lang="en-US" sz="2400" b="1" dirty="0"/>
          </a:p>
        </p:txBody>
      </p:sp>
      <p:sp>
        <p:nvSpPr>
          <p:cNvPr id="3" name="Rectangle 2"/>
          <p:cNvSpPr/>
          <p:nvPr/>
        </p:nvSpPr>
        <p:spPr>
          <a:xfrm>
            <a:off x="5940152" y="6309320"/>
            <a:ext cx="2902974" cy="369332"/>
          </a:xfrm>
          <a:prstGeom prst="rect">
            <a:avLst/>
          </a:prstGeom>
        </p:spPr>
        <p:txBody>
          <a:bodyPr wrap="none">
            <a:spAutoFit/>
          </a:bodyPr>
          <a:lstStyle/>
          <a:p>
            <a:r>
              <a:rPr lang="cs-CZ" b="1" dirty="0"/>
              <a:t>Color scale: </a:t>
            </a:r>
            <a:r>
              <a:rPr lang="cs-CZ" b="1" dirty="0">
                <a:solidFill>
                  <a:srgbClr val="FF0000"/>
                </a:solidFill>
              </a:rPr>
              <a:t>-10 eV </a:t>
            </a:r>
            <a:r>
              <a:rPr lang="cs-CZ" b="1" dirty="0"/>
              <a:t>to </a:t>
            </a:r>
            <a:r>
              <a:rPr lang="cs-CZ" b="1" dirty="0">
                <a:solidFill>
                  <a:srgbClr val="0070C0"/>
                </a:solidFill>
              </a:rPr>
              <a:t>+10 eV</a:t>
            </a:r>
            <a:endParaRPr lang="en-US" b="1" dirty="0">
              <a:solidFill>
                <a:srgbClr val="0070C0"/>
              </a:solidFill>
            </a:endParaRPr>
          </a:p>
        </p:txBody>
      </p:sp>
    </p:spTree>
    <p:extLst>
      <p:ext uri="{BB962C8B-B14F-4D97-AF65-F5344CB8AC3E}">
        <p14:creationId xmlns:p14="http://schemas.microsoft.com/office/powerpoint/2010/main" val="38843009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84513" y="162781"/>
            <a:ext cx="2024842" cy="738654"/>
          </a:xfrm>
          <a:prstGeom prst="rect">
            <a:avLst/>
          </a:prstGeom>
          <a:noFill/>
        </p:spPr>
        <p:txBody>
          <a:bodyPr wrap="square" lIns="91430" tIns="45715" rIns="91430" bIns="45715"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FESet</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1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BACE</a:t>
            </a:r>
            <a:endParaRPr lang="cs-CZ"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a:p>
            <a:pPr algn="ct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3</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4 </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compounds</a:t>
            </a:r>
            <a:endParaRPr lang="cs-CZ"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44624"/>
            <a:ext cx="847595" cy="95803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9355" y="116632"/>
            <a:ext cx="2612476" cy="87091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396" y="1052735"/>
            <a:ext cx="8027059" cy="3041899"/>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7196"/>
          <a:stretch/>
        </p:blipFill>
        <p:spPr>
          <a:xfrm>
            <a:off x="326893" y="4094635"/>
            <a:ext cx="7341451" cy="2755402"/>
          </a:xfrm>
          <a:prstGeom prst="rect">
            <a:avLst/>
          </a:prstGeom>
        </p:spPr>
      </p:pic>
      <p:sp>
        <p:nvSpPr>
          <p:cNvPr id="10" name="Down Arrow 9"/>
          <p:cNvSpPr/>
          <p:nvPr/>
        </p:nvSpPr>
        <p:spPr>
          <a:xfrm>
            <a:off x="2339752" y="5153158"/>
            <a:ext cx="194093" cy="398061"/>
          </a:xfrm>
          <a:prstGeom prst="downArrow">
            <a:avLst/>
          </a:prstGeom>
          <a:solidFill>
            <a:srgbClr val="1E10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14" name="Down Arrow 13"/>
          <p:cNvSpPr/>
          <p:nvPr/>
        </p:nvSpPr>
        <p:spPr>
          <a:xfrm>
            <a:off x="2649715" y="5153158"/>
            <a:ext cx="194093" cy="398061"/>
          </a:xfrm>
          <a:prstGeom prst="downArrow">
            <a:avLst/>
          </a:prstGeom>
          <a:solidFill>
            <a:srgbClr val="1E10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15" name="Down Arrow 14"/>
          <p:cNvSpPr/>
          <p:nvPr/>
        </p:nvSpPr>
        <p:spPr>
          <a:xfrm>
            <a:off x="4233891" y="5119171"/>
            <a:ext cx="194093" cy="398061"/>
          </a:xfrm>
          <a:prstGeom prst="downArrow">
            <a:avLst/>
          </a:prstGeom>
          <a:solidFill>
            <a:srgbClr val="1E10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16" name="Down Arrow 15"/>
          <p:cNvSpPr/>
          <p:nvPr/>
        </p:nvSpPr>
        <p:spPr>
          <a:xfrm>
            <a:off x="6106099" y="5047163"/>
            <a:ext cx="194093" cy="398061"/>
          </a:xfrm>
          <a:prstGeom prst="downArrow">
            <a:avLst/>
          </a:prstGeom>
          <a:solidFill>
            <a:srgbClr val="1E10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17" name="Down Arrow 16"/>
          <p:cNvSpPr/>
          <p:nvPr/>
        </p:nvSpPr>
        <p:spPr>
          <a:xfrm>
            <a:off x="3419872" y="2276872"/>
            <a:ext cx="194093" cy="398061"/>
          </a:xfrm>
          <a:prstGeom prst="downArrow">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18" name="Down Arrow 17"/>
          <p:cNvSpPr/>
          <p:nvPr/>
        </p:nvSpPr>
        <p:spPr>
          <a:xfrm>
            <a:off x="4139952" y="2310859"/>
            <a:ext cx="194093" cy="398061"/>
          </a:xfrm>
          <a:prstGeom prst="downArrow">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19" name="Down Arrow 18"/>
          <p:cNvSpPr/>
          <p:nvPr/>
        </p:nvSpPr>
        <p:spPr>
          <a:xfrm>
            <a:off x="4860032" y="2348880"/>
            <a:ext cx="194093" cy="398061"/>
          </a:xfrm>
          <a:prstGeom prst="downArrow">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20" name="Down Arrow 19"/>
          <p:cNvSpPr/>
          <p:nvPr/>
        </p:nvSpPr>
        <p:spPr>
          <a:xfrm>
            <a:off x="5097987" y="2382867"/>
            <a:ext cx="194093" cy="398061"/>
          </a:xfrm>
          <a:prstGeom prst="downArrow">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21" name="Down Arrow 20"/>
          <p:cNvSpPr/>
          <p:nvPr/>
        </p:nvSpPr>
        <p:spPr>
          <a:xfrm>
            <a:off x="5818067" y="2420888"/>
            <a:ext cx="194093" cy="398061"/>
          </a:xfrm>
          <a:prstGeom prst="downArrow">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22" name="Down Arrow 21"/>
          <p:cNvSpPr/>
          <p:nvPr/>
        </p:nvSpPr>
        <p:spPr>
          <a:xfrm>
            <a:off x="6084168" y="2420888"/>
            <a:ext cx="194093" cy="398061"/>
          </a:xfrm>
          <a:prstGeom prst="downArrow">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27" name="Down Arrow 26"/>
          <p:cNvSpPr/>
          <p:nvPr/>
        </p:nvSpPr>
        <p:spPr>
          <a:xfrm>
            <a:off x="4377907" y="2310859"/>
            <a:ext cx="194093" cy="398061"/>
          </a:xfrm>
          <a:prstGeom prst="downArrow">
            <a:avLst/>
          </a:prstGeom>
          <a:solidFill>
            <a:srgbClr val="1E10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28" name="Down Arrow 27"/>
          <p:cNvSpPr/>
          <p:nvPr/>
        </p:nvSpPr>
        <p:spPr>
          <a:xfrm>
            <a:off x="1979712" y="2132856"/>
            <a:ext cx="194093" cy="398061"/>
          </a:xfrm>
          <a:prstGeom prst="downArrow">
            <a:avLst/>
          </a:prstGeom>
          <a:solidFill>
            <a:srgbClr val="1E10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29" name="Rounded Rectangle 28"/>
          <p:cNvSpPr/>
          <p:nvPr/>
        </p:nvSpPr>
        <p:spPr>
          <a:xfrm>
            <a:off x="6084167" y="2924944"/>
            <a:ext cx="160973" cy="144016"/>
          </a:xfrm>
          <a:prstGeom prst="roundRect">
            <a:avLst/>
          </a:prstGeom>
          <a:solidFill>
            <a:schemeClr val="bg1">
              <a:lumMod val="8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851187" y="2924944"/>
            <a:ext cx="160973" cy="144016"/>
          </a:xfrm>
          <a:prstGeom prst="roundRect">
            <a:avLst/>
          </a:prstGeom>
          <a:solidFill>
            <a:schemeClr val="bg1">
              <a:lumMod val="8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5131107" y="2924944"/>
            <a:ext cx="160973" cy="144016"/>
          </a:xfrm>
          <a:prstGeom prst="roundRect">
            <a:avLst/>
          </a:prstGeom>
          <a:solidFill>
            <a:schemeClr val="bg1">
              <a:lumMod val="8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4860032" y="2924944"/>
            <a:ext cx="160973" cy="144016"/>
          </a:xfrm>
          <a:prstGeom prst="roundRect">
            <a:avLst/>
          </a:prstGeom>
          <a:solidFill>
            <a:schemeClr val="bg1">
              <a:lumMod val="8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4139952" y="2852936"/>
            <a:ext cx="160973" cy="144016"/>
          </a:xfrm>
          <a:prstGeom prst="roundRect">
            <a:avLst/>
          </a:prstGeom>
          <a:solidFill>
            <a:schemeClr val="bg1">
              <a:lumMod val="8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3419872" y="2780928"/>
            <a:ext cx="160973" cy="144016"/>
          </a:xfrm>
          <a:prstGeom prst="roundRect">
            <a:avLst/>
          </a:prstGeom>
          <a:solidFill>
            <a:schemeClr val="bg1">
              <a:lumMod val="8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555776" y="1815207"/>
            <a:ext cx="2063193"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smtClean="0">
                <a:solidFill>
                  <a:srgbClr val="7030A0"/>
                </a:solidFill>
                <a:effectLst>
                  <a:glow rad="228600">
                    <a:schemeClr val="accent4">
                      <a:satMod val="175000"/>
                      <a:alpha val="40000"/>
                    </a:schemeClr>
                  </a:glow>
                </a:effectLst>
              </a:rPr>
              <a:t>PM6/COSMO</a:t>
            </a:r>
            <a:endParaRPr lang="en-US" sz="2400" b="1" dirty="0">
              <a:solidFill>
                <a:srgbClr val="7030A0"/>
              </a:solidFill>
              <a:effectLst>
                <a:glow rad="228600">
                  <a:schemeClr val="accent4">
                    <a:satMod val="175000"/>
                    <a:alpha val="40000"/>
                  </a:schemeClr>
                </a:glow>
              </a:effectLst>
            </a:endParaRPr>
          </a:p>
        </p:txBody>
      </p:sp>
      <p:sp>
        <p:nvSpPr>
          <p:cNvPr id="36" name="TextBox 35"/>
          <p:cNvSpPr txBox="1"/>
          <p:nvPr/>
        </p:nvSpPr>
        <p:spPr>
          <a:xfrm>
            <a:off x="420575" y="1671191"/>
            <a:ext cx="2063193"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smtClean="0">
                <a:solidFill>
                  <a:srgbClr val="1E10D2"/>
                </a:solidFill>
                <a:effectLst>
                  <a:glow rad="228600">
                    <a:schemeClr val="accent1">
                      <a:satMod val="175000"/>
                      <a:alpha val="40000"/>
                    </a:schemeClr>
                  </a:glow>
                </a:effectLst>
              </a:rPr>
              <a:t>deepScaffOpt</a:t>
            </a:r>
            <a:endParaRPr lang="en-US" sz="2400" b="1" dirty="0">
              <a:solidFill>
                <a:srgbClr val="1E10D2"/>
              </a:solidFill>
              <a:effectLst>
                <a:glow rad="228600">
                  <a:schemeClr val="accent1">
                    <a:satMod val="175000"/>
                    <a:alpha val="40000"/>
                  </a:schemeClr>
                </a:glow>
              </a:effectLst>
            </a:endParaRPr>
          </a:p>
        </p:txBody>
      </p:sp>
      <p:sp>
        <p:nvSpPr>
          <p:cNvPr id="37" name="TextBox 36"/>
          <p:cNvSpPr txBox="1"/>
          <p:nvPr/>
        </p:nvSpPr>
        <p:spPr>
          <a:xfrm>
            <a:off x="1572703" y="4695527"/>
            <a:ext cx="2063193"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smtClean="0">
                <a:solidFill>
                  <a:srgbClr val="1E10D2"/>
                </a:solidFill>
                <a:effectLst>
                  <a:glow rad="228600">
                    <a:schemeClr val="accent1">
                      <a:satMod val="175000"/>
                      <a:alpha val="40000"/>
                    </a:schemeClr>
                  </a:glow>
                </a:effectLst>
              </a:rPr>
              <a:t>deepScaffOpt</a:t>
            </a:r>
            <a:endParaRPr lang="en-US" sz="2400" b="1" dirty="0">
              <a:solidFill>
                <a:srgbClr val="1E10D2"/>
              </a:solidFill>
              <a:effectLst>
                <a:glow rad="228600">
                  <a:schemeClr val="accent1">
                    <a:satMod val="175000"/>
                    <a:alpha val="40000"/>
                  </a:schemeClr>
                </a:glow>
              </a:effectLst>
            </a:endParaRPr>
          </a:p>
        </p:txBody>
      </p:sp>
      <p:sp>
        <p:nvSpPr>
          <p:cNvPr id="38" name="TextBox 37"/>
          <p:cNvSpPr txBox="1"/>
          <p:nvPr/>
        </p:nvSpPr>
        <p:spPr>
          <a:xfrm>
            <a:off x="5796136" y="3140968"/>
            <a:ext cx="576064" cy="461665"/>
          </a:xfrm>
          <a:prstGeom prst="rect">
            <a:avLst/>
          </a:prstGeom>
          <a:noFill/>
        </p:spPr>
        <p:txBody>
          <a:bodyPr wrap="square" rtlCol="0">
            <a:spAutoFit/>
          </a:bodyPr>
          <a:lstStyle/>
          <a:p>
            <a:r>
              <a:rPr lang="el-GR" sz="2400" b="1" dirty="0" smtClean="0">
                <a:solidFill>
                  <a:srgbClr val="FFFF00"/>
                </a:solidFill>
                <a:effectLst>
                  <a:outerShdw blurRad="50800" dist="38100" dir="2700000" algn="tl" rotWithShape="0">
                    <a:prstClr val="black">
                      <a:alpha val="40000"/>
                    </a:prstClr>
                  </a:outerShdw>
                </a:effectLst>
              </a:rPr>
              <a:t>Δ</a:t>
            </a:r>
            <a:r>
              <a:rPr lang="en-US" sz="2400" b="1" dirty="0" smtClean="0">
                <a:solidFill>
                  <a:srgbClr val="FFFF00"/>
                </a:solidFill>
                <a:effectLst>
                  <a:outerShdw blurRad="50800" dist="38100" dir="2700000" algn="tl" rotWithShape="0">
                    <a:prstClr val="black">
                      <a:alpha val="40000"/>
                    </a:prstClr>
                  </a:outerShdw>
                </a:effectLst>
              </a:rPr>
              <a:t>G</a:t>
            </a:r>
            <a:endParaRPr lang="en-US" sz="2400" b="1" dirty="0">
              <a:solidFill>
                <a:srgbClr val="FFFF00"/>
              </a:solidFill>
              <a:effectLst>
                <a:outerShdw blurRad="50800" dist="38100" dir="2700000" algn="tl" rotWithShape="0">
                  <a:prstClr val="black">
                    <a:alpha val="40000"/>
                  </a:prstClr>
                </a:outerShdw>
              </a:effectLst>
            </a:endParaRPr>
          </a:p>
        </p:txBody>
      </p:sp>
      <p:sp>
        <p:nvSpPr>
          <p:cNvPr id="39" name="TextBox 38"/>
          <p:cNvSpPr txBox="1"/>
          <p:nvPr/>
        </p:nvSpPr>
        <p:spPr>
          <a:xfrm>
            <a:off x="3275856" y="3039343"/>
            <a:ext cx="576064" cy="461665"/>
          </a:xfrm>
          <a:prstGeom prst="rect">
            <a:avLst/>
          </a:prstGeom>
          <a:noFill/>
        </p:spPr>
        <p:txBody>
          <a:bodyPr wrap="square" rtlCol="0">
            <a:spAutoFit/>
          </a:bodyPr>
          <a:lstStyle/>
          <a:p>
            <a:r>
              <a:rPr lang="el-GR" sz="2400" b="1" dirty="0" smtClean="0">
                <a:solidFill>
                  <a:srgbClr val="FFFF00"/>
                </a:solidFill>
                <a:effectLst>
                  <a:outerShdw blurRad="50800" dist="38100" dir="2700000" algn="tl" rotWithShape="0">
                    <a:prstClr val="black">
                      <a:alpha val="40000"/>
                    </a:prstClr>
                  </a:outerShdw>
                </a:effectLst>
              </a:rPr>
              <a:t>Δ</a:t>
            </a:r>
            <a:r>
              <a:rPr lang="en-US" sz="2400" b="1" dirty="0" smtClean="0">
                <a:solidFill>
                  <a:srgbClr val="FFFF00"/>
                </a:solidFill>
                <a:effectLst>
                  <a:outerShdw blurRad="50800" dist="38100" dir="2700000" algn="tl" rotWithShape="0">
                    <a:prstClr val="black">
                      <a:alpha val="40000"/>
                    </a:prstClr>
                  </a:outerShdw>
                </a:effectLst>
              </a:rPr>
              <a:t>G</a:t>
            </a:r>
            <a:endParaRPr lang="en-US" sz="2400" b="1" dirty="0">
              <a:solidFill>
                <a:srgbClr val="FFFF00"/>
              </a:solidFill>
              <a:effectLst>
                <a:outerShdw blurRad="50800" dist="38100" dir="2700000" algn="tl" rotWithShape="0">
                  <a:prstClr val="black">
                    <a:alpha val="40000"/>
                  </a:prstClr>
                </a:outerShdw>
              </a:effectLst>
            </a:endParaRPr>
          </a:p>
        </p:txBody>
      </p:sp>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9712" y="2996952"/>
            <a:ext cx="360040" cy="360040"/>
          </a:xfrm>
          <a:prstGeom prst="rect">
            <a:avLst/>
          </a:prstGeom>
        </p:spPr>
      </p:pic>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3968" y="3140968"/>
            <a:ext cx="360040" cy="360040"/>
          </a:xfrm>
          <a:prstGeom prst="rect">
            <a:avLst/>
          </a:prstGeom>
        </p:spPr>
      </p:pic>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9952" y="5877272"/>
            <a:ext cx="360040" cy="360040"/>
          </a:xfrm>
          <a:prstGeom prst="rect">
            <a:avLst/>
          </a:prstGeom>
        </p:spPr>
      </p:pic>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1760" y="5877272"/>
            <a:ext cx="360040" cy="360040"/>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2160" y="5805264"/>
            <a:ext cx="360040" cy="360040"/>
          </a:xfrm>
          <a:prstGeom prst="rect">
            <a:avLst/>
          </a:prstGeom>
        </p:spPr>
      </p:pic>
      <p:pic>
        <p:nvPicPr>
          <p:cNvPr id="45" name="Picture 44"/>
          <p:cNvPicPr>
            <a:picLocks noChangeAspect="1"/>
          </p:cNvPicPr>
          <p:nvPr/>
        </p:nvPicPr>
        <p:blipFill rotWithShape="1">
          <a:blip r:embed="rId8" cstate="print">
            <a:extLst>
              <a:ext uri="{28A0092B-C50C-407E-A947-70E740481C1C}">
                <a14:useLocalDpi xmlns:a14="http://schemas.microsoft.com/office/drawing/2010/main" val="0"/>
              </a:ext>
            </a:extLst>
          </a:blip>
          <a:srcRect l="9556" r="10183" b="23962"/>
          <a:stretch/>
        </p:blipFill>
        <p:spPr>
          <a:xfrm>
            <a:off x="735574" y="2708920"/>
            <a:ext cx="380042" cy="360040"/>
          </a:xfrm>
          <a:prstGeom prst="rect">
            <a:avLst/>
          </a:prstGeom>
        </p:spPr>
      </p:pic>
      <p:pic>
        <p:nvPicPr>
          <p:cNvPr id="46" name="Picture 45"/>
          <p:cNvPicPr>
            <a:picLocks noChangeAspect="1"/>
          </p:cNvPicPr>
          <p:nvPr/>
        </p:nvPicPr>
        <p:blipFill rotWithShape="1">
          <a:blip r:embed="rId8" cstate="print">
            <a:extLst>
              <a:ext uri="{28A0092B-C50C-407E-A947-70E740481C1C}">
                <a14:useLocalDpi xmlns:a14="http://schemas.microsoft.com/office/drawing/2010/main" val="0"/>
              </a:ext>
            </a:extLst>
          </a:blip>
          <a:srcRect l="9556" r="10183" b="23962"/>
          <a:stretch/>
        </p:blipFill>
        <p:spPr>
          <a:xfrm>
            <a:off x="1383646" y="2924944"/>
            <a:ext cx="380042" cy="360040"/>
          </a:xfrm>
          <a:prstGeom prst="rect">
            <a:avLst/>
          </a:prstGeom>
        </p:spPr>
      </p:pic>
      <p:pic>
        <p:nvPicPr>
          <p:cNvPr id="47" name="Picture 46"/>
          <p:cNvPicPr>
            <a:picLocks noChangeAspect="1"/>
          </p:cNvPicPr>
          <p:nvPr/>
        </p:nvPicPr>
        <p:blipFill rotWithShape="1">
          <a:blip r:embed="rId8" cstate="print">
            <a:extLst>
              <a:ext uri="{28A0092B-C50C-407E-A947-70E740481C1C}">
                <a14:useLocalDpi xmlns:a14="http://schemas.microsoft.com/office/drawing/2010/main" val="0"/>
              </a:ext>
            </a:extLst>
          </a:blip>
          <a:srcRect l="9556" r="10183" b="23962"/>
          <a:stretch/>
        </p:blipFill>
        <p:spPr>
          <a:xfrm>
            <a:off x="2627784" y="3077344"/>
            <a:ext cx="380042" cy="360040"/>
          </a:xfrm>
          <a:prstGeom prst="rect">
            <a:avLst/>
          </a:prstGeom>
        </p:spPr>
      </p:pic>
      <p:pic>
        <p:nvPicPr>
          <p:cNvPr id="48" name="Picture 47"/>
          <p:cNvPicPr>
            <a:picLocks noChangeAspect="1"/>
          </p:cNvPicPr>
          <p:nvPr/>
        </p:nvPicPr>
        <p:blipFill rotWithShape="1">
          <a:blip r:embed="rId8" cstate="print">
            <a:extLst>
              <a:ext uri="{28A0092B-C50C-407E-A947-70E740481C1C}">
                <a14:useLocalDpi xmlns:a14="http://schemas.microsoft.com/office/drawing/2010/main" val="0"/>
              </a:ext>
            </a:extLst>
          </a:blip>
          <a:srcRect l="9556" r="10183" b="23962"/>
          <a:stretch/>
        </p:blipFill>
        <p:spPr>
          <a:xfrm>
            <a:off x="5364088" y="3229744"/>
            <a:ext cx="380042" cy="360040"/>
          </a:xfrm>
          <a:prstGeom prst="rect">
            <a:avLst/>
          </a:prstGeom>
        </p:spPr>
      </p:pic>
      <p:pic>
        <p:nvPicPr>
          <p:cNvPr id="49" name="Picture 48"/>
          <p:cNvPicPr>
            <a:picLocks noChangeAspect="1"/>
          </p:cNvPicPr>
          <p:nvPr/>
        </p:nvPicPr>
        <p:blipFill rotWithShape="1">
          <a:blip r:embed="rId8" cstate="print">
            <a:extLst>
              <a:ext uri="{28A0092B-C50C-407E-A947-70E740481C1C}">
                <a14:useLocalDpi xmlns:a14="http://schemas.microsoft.com/office/drawing/2010/main" val="0"/>
              </a:ext>
            </a:extLst>
          </a:blip>
          <a:srcRect l="9556" r="10183" b="23962"/>
          <a:stretch/>
        </p:blipFill>
        <p:spPr>
          <a:xfrm>
            <a:off x="6804248" y="3382144"/>
            <a:ext cx="380042" cy="360040"/>
          </a:xfrm>
          <a:prstGeom prst="rect">
            <a:avLst/>
          </a:prstGeom>
        </p:spPr>
      </p:pic>
      <p:pic>
        <p:nvPicPr>
          <p:cNvPr id="51" name="Picture 50"/>
          <p:cNvPicPr>
            <a:picLocks noChangeAspect="1"/>
          </p:cNvPicPr>
          <p:nvPr/>
        </p:nvPicPr>
        <p:blipFill rotWithShape="1">
          <a:blip r:embed="rId8" cstate="print">
            <a:extLst>
              <a:ext uri="{28A0092B-C50C-407E-A947-70E740481C1C}">
                <a14:useLocalDpi xmlns:a14="http://schemas.microsoft.com/office/drawing/2010/main" val="0"/>
              </a:ext>
            </a:extLst>
          </a:blip>
          <a:srcRect l="9556" r="10183" b="23962"/>
          <a:stretch/>
        </p:blipFill>
        <p:spPr>
          <a:xfrm>
            <a:off x="827584" y="6021288"/>
            <a:ext cx="380042" cy="360040"/>
          </a:xfrm>
          <a:prstGeom prst="rect">
            <a:avLst/>
          </a:prstGeom>
        </p:spPr>
      </p:pic>
      <p:pic>
        <p:nvPicPr>
          <p:cNvPr id="52" name="Picture 51"/>
          <p:cNvPicPr>
            <a:picLocks noChangeAspect="1"/>
          </p:cNvPicPr>
          <p:nvPr/>
        </p:nvPicPr>
        <p:blipFill rotWithShape="1">
          <a:blip r:embed="rId8" cstate="print">
            <a:extLst>
              <a:ext uri="{28A0092B-C50C-407E-A947-70E740481C1C}">
                <a14:useLocalDpi xmlns:a14="http://schemas.microsoft.com/office/drawing/2010/main" val="0"/>
              </a:ext>
            </a:extLst>
          </a:blip>
          <a:srcRect l="9556" r="10183" b="23962"/>
          <a:stretch/>
        </p:blipFill>
        <p:spPr>
          <a:xfrm>
            <a:off x="1671678" y="5949280"/>
            <a:ext cx="380042" cy="360040"/>
          </a:xfrm>
          <a:prstGeom prst="rect">
            <a:avLst/>
          </a:prstGeom>
        </p:spPr>
      </p:pic>
      <p:pic>
        <p:nvPicPr>
          <p:cNvPr id="53" name="Picture 52"/>
          <p:cNvPicPr>
            <a:picLocks noChangeAspect="1"/>
          </p:cNvPicPr>
          <p:nvPr/>
        </p:nvPicPr>
        <p:blipFill rotWithShape="1">
          <a:blip r:embed="rId8" cstate="print">
            <a:extLst>
              <a:ext uri="{28A0092B-C50C-407E-A947-70E740481C1C}">
                <a14:useLocalDpi xmlns:a14="http://schemas.microsoft.com/office/drawing/2010/main" val="0"/>
              </a:ext>
            </a:extLst>
          </a:blip>
          <a:srcRect l="9556" r="10183" b="23962"/>
          <a:stretch/>
        </p:blipFill>
        <p:spPr>
          <a:xfrm>
            <a:off x="3275856" y="5877272"/>
            <a:ext cx="380042" cy="360040"/>
          </a:xfrm>
          <a:prstGeom prst="rect">
            <a:avLst/>
          </a:prstGeom>
        </p:spPr>
      </p:pic>
      <p:pic>
        <p:nvPicPr>
          <p:cNvPr id="54" name="Picture 53"/>
          <p:cNvPicPr>
            <a:picLocks noChangeAspect="1"/>
          </p:cNvPicPr>
          <p:nvPr/>
        </p:nvPicPr>
        <p:blipFill rotWithShape="1">
          <a:blip r:embed="rId8" cstate="print">
            <a:extLst>
              <a:ext uri="{28A0092B-C50C-407E-A947-70E740481C1C}">
                <a14:useLocalDpi xmlns:a14="http://schemas.microsoft.com/office/drawing/2010/main" val="0"/>
              </a:ext>
            </a:extLst>
          </a:blip>
          <a:srcRect l="9556" r="10183" b="23962"/>
          <a:stretch/>
        </p:blipFill>
        <p:spPr>
          <a:xfrm>
            <a:off x="5128062" y="5805264"/>
            <a:ext cx="380042" cy="360040"/>
          </a:xfrm>
          <a:prstGeom prst="rect">
            <a:avLst/>
          </a:prstGeom>
        </p:spPr>
      </p:pic>
      <p:sp>
        <p:nvSpPr>
          <p:cNvPr id="55" name="TextBox 54"/>
          <p:cNvSpPr txBox="1"/>
          <p:nvPr/>
        </p:nvSpPr>
        <p:spPr>
          <a:xfrm>
            <a:off x="6588224" y="5559623"/>
            <a:ext cx="576064" cy="461665"/>
          </a:xfrm>
          <a:prstGeom prst="rect">
            <a:avLst/>
          </a:prstGeom>
          <a:noFill/>
        </p:spPr>
        <p:txBody>
          <a:bodyPr wrap="square" rtlCol="0">
            <a:spAutoFit/>
          </a:bodyPr>
          <a:lstStyle/>
          <a:p>
            <a:r>
              <a:rPr lang="el-GR" sz="2400" b="1" dirty="0" smtClean="0">
                <a:solidFill>
                  <a:srgbClr val="FFFF00"/>
                </a:solidFill>
                <a:effectLst>
                  <a:outerShdw blurRad="50800" dist="38100" dir="2700000" algn="tl" rotWithShape="0">
                    <a:prstClr val="black">
                      <a:alpha val="40000"/>
                    </a:prstClr>
                  </a:outerShdw>
                </a:effectLst>
              </a:rPr>
              <a:t>Δ</a:t>
            </a:r>
            <a:r>
              <a:rPr lang="en-US" sz="2400" b="1" dirty="0" smtClean="0">
                <a:solidFill>
                  <a:srgbClr val="FFFF00"/>
                </a:solidFill>
                <a:effectLst>
                  <a:outerShdw blurRad="50800" dist="38100" dir="2700000" algn="tl" rotWithShape="0">
                    <a:prstClr val="black">
                      <a:alpha val="40000"/>
                    </a:prstClr>
                  </a:outerShdw>
                </a:effectLst>
              </a:rPr>
              <a:t>G</a:t>
            </a:r>
            <a:endParaRPr lang="en-US" sz="2400" b="1" dirty="0">
              <a:solidFill>
                <a:srgbClr val="FFFF00"/>
              </a:solidFill>
              <a:effectLst>
                <a:outerShdw blurRad="50800" dist="38100" dir="2700000" algn="tl" rotWithShape="0">
                  <a:prstClr val="black">
                    <a:alpha val="40000"/>
                  </a:prstClr>
                </a:outerShdw>
              </a:effectLst>
            </a:endParaRPr>
          </a:p>
        </p:txBody>
      </p:sp>
      <p:sp>
        <p:nvSpPr>
          <p:cNvPr id="56" name="TextBox 55"/>
          <p:cNvSpPr txBox="1"/>
          <p:nvPr/>
        </p:nvSpPr>
        <p:spPr>
          <a:xfrm>
            <a:off x="4716016" y="3068960"/>
            <a:ext cx="576064" cy="461665"/>
          </a:xfrm>
          <a:prstGeom prst="rect">
            <a:avLst/>
          </a:prstGeom>
          <a:noFill/>
        </p:spPr>
        <p:txBody>
          <a:bodyPr wrap="square" rtlCol="0">
            <a:spAutoFit/>
          </a:bodyPr>
          <a:lstStyle/>
          <a:p>
            <a:r>
              <a:rPr lang="el-GR" sz="2400" b="1" dirty="0" smtClean="0">
                <a:solidFill>
                  <a:srgbClr val="FFFF00"/>
                </a:solidFill>
                <a:effectLst>
                  <a:outerShdw blurRad="50800" dist="38100" dir="2700000" algn="tl" rotWithShape="0">
                    <a:prstClr val="black">
                      <a:alpha val="40000"/>
                    </a:prstClr>
                  </a:outerShdw>
                </a:effectLst>
              </a:rPr>
              <a:t>Δ</a:t>
            </a:r>
            <a:r>
              <a:rPr lang="en-US" sz="2400" b="1" dirty="0" smtClean="0">
                <a:solidFill>
                  <a:srgbClr val="FFFF00"/>
                </a:solidFill>
                <a:effectLst>
                  <a:outerShdw blurRad="50800" dist="38100" dir="2700000" algn="tl" rotWithShape="0">
                    <a:prstClr val="black">
                      <a:alpha val="40000"/>
                    </a:prstClr>
                  </a:outerShdw>
                </a:effectLst>
              </a:rPr>
              <a:t>G</a:t>
            </a:r>
            <a:endParaRPr lang="en-US" sz="2400" b="1" dirty="0">
              <a:solidFill>
                <a:srgbClr val="FFFF00"/>
              </a:solidFill>
              <a:effectLst>
                <a:outerShdw blurRad="50800" dist="38100" dir="2700000" algn="tl" rotWithShape="0">
                  <a:prstClr val="black">
                    <a:alpha val="40000"/>
                  </a:prstClr>
                </a:outerShdw>
              </a:effectLst>
            </a:endParaRPr>
          </a:p>
        </p:txBody>
      </p:sp>
      <p:sp>
        <p:nvSpPr>
          <p:cNvPr id="50" name="TextBox 49"/>
          <p:cNvSpPr txBox="1"/>
          <p:nvPr/>
        </p:nvSpPr>
        <p:spPr>
          <a:xfrm>
            <a:off x="1498847" y="3378478"/>
            <a:ext cx="1200945" cy="338554"/>
          </a:xfrm>
          <a:prstGeom prst="rect">
            <a:avLst/>
          </a:prstGeom>
          <a:noFill/>
        </p:spPr>
        <p:txBody>
          <a:bodyPr wrap="square" rtlCol="0">
            <a:spAutoFit/>
          </a:bodyPr>
          <a:lstStyle/>
          <a:p>
            <a:r>
              <a:rPr lang="en-US" sz="1600" b="1" dirty="0" smtClean="0">
                <a:solidFill>
                  <a:srgbClr val="1E10D2"/>
                </a:solidFill>
              </a:rPr>
              <a:t>6</a:t>
            </a:r>
            <a:r>
              <a:rPr lang="en-US" sz="1600" b="1" baseline="30000" dirty="0" smtClean="0">
                <a:solidFill>
                  <a:srgbClr val="1E10D2"/>
                </a:solidFill>
              </a:rPr>
              <a:t>th</a:t>
            </a:r>
            <a:r>
              <a:rPr lang="en-US" sz="1600" b="1" dirty="0" smtClean="0">
                <a:solidFill>
                  <a:srgbClr val="1E10D2"/>
                </a:solidFill>
              </a:rPr>
              <a:t> </a:t>
            </a:r>
            <a:r>
              <a:rPr lang="en-US" sz="1600" b="1" dirty="0">
                <a:solidFill>
                  <a:srgbClr val="1E10D2"/>
                </a:solidFill>
              </a:rPr>
              <a:t>position</a:t>
            </a:r>
          </a:p>
        </p:txBody>
      </p:sp>
      <p:sp>
        <p:nvSpPr>
          <p:cNvPr id="57" name="TextBox 56"/>
          <p:cNvSpPr txBox="1"/>
          <p:nvPr/>
        </p:nvSpPr>
        <p:spPr>
          <a:xfrm>
            <a:off x="2123728" y="6237312"/>
            <a:ext cx="1200945" cy="338554"/>
          </a:xfrm>
          <a:prstGeom prst="rect">
            <a:avLst/>
          </a:prstGeom>
          <a:noFill/>
        </p:spPr>
        <p:txBody>
          <a:bodyPr wrap="square" rtlCol="0">
            <a:spAutoFit/>
          </a:bodyPr>
          <a:lstStyle/>
          <a:p>
            <a:r>
              <a:rPr lang="en-US" sz="1600" b="1" dirty="0" smtClean="0">
                <a:solidFill>
                  <a:srgbClr val="1E10D2"/>
                </a:solidFill>
              </a:rPr>
              <a:t>6</a:t>
            </a:r>
            <a:r>
              <a:rPr lang="en-US" sz="1600" b="1" baseline="30000" dirty="0" smtClean="0">
                <a:solidFill>
                  <a:srgbClr val="1E10D2"/>
                </a:solidFill>
              </a:rPr>
              <a:t>th</a:t>
            </a:r>
            <a:r>
              <a:rPr lang="en-US" sz="1600" b="1" dirty="0" smtClean="0">
                <a:solidFill>
                  <a:srgbClr val="1E10D2"/>
                </a:solidFill>
              </a:rPr>
              <a:t> </a:t>
            </a:r>
            <a:r>
              <a:rPr lang="en-US" sz="1600" b="1" dirty="0">
                <a:solidFill>
                  <a:srgbClr val="1E10D2"/>
                </a:solidFill>
              </a:rPr>
              <a:t>position</a:t>
            </a:r>
          </a:p>
        </p:txBody>
      </p:sp>
      <p:sp>
        <p:nvSpPr>
          <p:cNvPr id="58" name="TextBox 57"/>
          <p:cNvSpPr txBox="1"/>
          <p:nvPr/>
        </p:nvSpPr>
        <p:spPr>
          <a:xfrm>
            <a:off x="3083023" y="3356992"/>
            <a:ext cx="1344961" cy="338554"/>
          </a:xfrm>
          <a:prstGeom prst="rect">
            <a:avLst/>
          </a:prstGeom>
          <a:noFill/>
        </p:spPr>
        <p:txBody>
          <a:bodyPr wrap="square" rtlCol="0">
            <a:spAutoFit/>
          </a:bodyPr>
          <a:lstStyle/>
          <a:p>
            <a:r>
              <a:rPr lang="en-US" sz="1600" b="1" dirty="0" smtClean="0">
                <a:solidFill>
                  <a:srgbClr val="7030A0"/>
                </a:solidFill>
              </a:rPr>
              <a:t>12</a:t>
            </a:r>
            <a:r>
              <a:rPr lang="en-US" sz="1600" b="1" baseline="30000" dirty="0" smtClean="0">
                <a:solidFill>
                  <a:srgbClr val="7030A0"/>
                </a:solidFill>
              </a:rPr>
              <a:t>th</a:t>
            </a:r>
            <a:r>
              <a:rPr lang="en-US" sz="1600" b="1" dirty="0" smtClean="0">
                <a:solidFill>
                  <a:srgbClr val="7030A0"/>
                </a:solidFill>
              </a:rPr>
              <a:t> </a:t>
            </a:r>
            <a:r>
              <a:rPr lang="en-US" sz="1600" b="1" dirty="0">
                <a:solidFill>
                  <a:srgbClr val="7030A0"/>
                </a:solidFill>
              </a:rPr>
              <a:t>position</a:t>
            </a:r>
          </a:p>
        </p:txBody>
      </p:sp>
    </p:spTree>
    <p:extLst>
      <p:ext uri="{BB962C8B-B14F-4D97-AF65-F5344CB8AC3E}">
        <p14:creationId xmlns:p14="http://schemas.microsoft.com/office/powerpoint/2010/main" val="17716718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84513" y="162781"/>
            <a:ext cx="2024842" cy="738654"/>
          </a:xfrm>
          <a:prstGeom prst="rect">
            <a:avLst/>
          </a:prstGeom>
          <a:noFill/>
        </p:spPr>
        <p:txBody>
          <a:bodyPr wrap="square" lIns="91430" tIns="45715" rIns="91430" bIns="45715"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FESet</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 2</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 </a:t>
            </a:r>
            <a:r>
              <a:rPr lang="en-US" sz="2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CatS</a:t>
            </a:r>
            <a:endParaRPr lang="cs-CZ"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a:p>
            <a:pPr algn="ct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3</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9</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 </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compounds</a:t>
            </a:r>
            <a:endParaRPr lang="cs-CZ"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44624"/>
            <a:ext cx="847595" cy="95803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47" y="1052735"/>
            <a:ext cx="7987356" cy="304189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730" y="4094635"/>
            <a:ext cx="7235776" cy="2755402"/>
          </a:xfrm>
          <a:prstGeom prst="rect">
            <a:avLst/>
          </a:prstGeom>
        </p:spPr>
      </p:pic>
      <p:sp>
        <p:nvSpPr>
          <p:cNvPr id="10" name="Down Arrow 9"/>
          <p:cNvSpPr/>
          <p:nvPr/>
        </p:nvSpPr>
        <p:spPr>
          <a:xfrm>
            <a:off x="2843808" y="2166843"/>
            <a:ext cx="194093" cy="398061"/>
          </a:xfrm>
          <a:prstGeom prst="downArrow">
            <a:avLst/>
          </a:prstGeom>
          <a:solidFill>
            <a:srgbClr val="1E10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11" name="Down Arrow 10"/>
          <p:cNvSpPr/>
          <p:nvPr/>
        </p:nvSpPr>
        <p:spPr>
          <a:xfrm>
            <a:off x="3131840" y="2204864"/>
            <a:ext cx="194093" cy="398061"/>
          </a:xfrm>
          <a:prstGeom prst="downArrow">
            <a:avLst/>
          </a:prstGeom>
          <a:solidFill>
            <a:srgbClr val="1E10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12" name="Down Arrow 11"/>
          <p:cNvSpPr/>
          <p:nvPr/>
        </p:nvSpPr>
        <p:spPr>
          <a:xfrm>
            <a:off x="3369795" y="2204864"/>
            <a:ext cx="194093" cy="398061"/>
          </a:xfrm>
          <a:prstGeom prst="downArrow">
            <a:avLst/>
          </a:prstGeom>
          <a:solidFill>
            <a:srgbClr val="1E10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13" name="Down Arrow 12"/>
          <p:cNvSpPr/>
          <p:nvPr/>
        </p:nvSpPr>
        <p:spPr>
          <a:xfrm>
            <a:off x="2915816" y="5585206"/>
            <a:ext cx="194093" cy="398061"/>
          </a:xfrm>
          <a:prstGeom prst="downArrow">
            <a:avLst/>
          </a:prstGeom>
          <a:solidFill>
            <a:srgbClr val="1E10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14" name="Down Arrow 13"/>
          <p:cNvSpPr/>
          <p:nvPr/>
        </p:nvSpPr>
        <p:spPr>
          <a:xfrm>
            <a:off x="3203848" y="5623227"/>
            <a:ext cx="194093" cy="398061"/>
          </a:xfrm>
          <a:prstGeom prst="downArrow">
            <a:avLst/>
          </a:prstGeom>
          <a:solidFill>
            <a:srgbClr val="1E10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15" name="Down Arrow 14"/>
          <p:cNvSpPr/>
          <p:nvPr/>
        </p:nvSpPr>
        <p:spPr>
          <a:xfrm>
            <a:off x="3491880" y="5623227"/>
            <a:ext cx="194093" cy="398061"/>
          </a:xfrm>
          <a:prstGeom prst="downArrow">
            <a:avLst/>
          </a:prstGeom>
          <a:solidFill>
            <a:srgbClr val="1E10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16" name="Down Arrow 15"/>
          <p:cNvSpPr/>
          <p:nvPr/>
        </p:nvSpPr>
        <p:spPr>
          <a:xfrm>
            <a:off x="5962083" y="2670899"/>
            <a:ext cx="194093" cy="398061"/>
          </a:xfrm>
          <a:prstGeom prst="downArrow">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17" name="Down Arrow 16"/>
          <p:cNvSpPr/>
          <p:nvPr/>
        </p:nvSpPr>
        <p:spPr>
          <a:xfrm>
            <a:off x="6228184" y="2670899"/>
            <a:ext cx="194093" cy="398061"/>
          </a:xfrm>
          <a:prstGeom prst="downArrow">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18" name="Down Arrow 17"/>
          <p:cNvSpPr/>
          <p:nvPr/>
        </p:nvSpPr>
        <p:spPr>
          <a:xfrm>
            <a:off x="6754171" y="2742907"/>
            <a:ext cx="194093" cy="398061"/>
          </a:xfrm>
          <a:prstGeom prst="downArrow">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19" name="Down Arrow 18"/>
          <p:cNvSpPr/>
          <p:nvPr/>
        </p:nvSpPr>
        <p:spPr>
          <a:xfrm>
            <a:off x="7524328" y="2886923"/>
            <a:ext cx="194093" cy="398061"/>
          </a:xfrm>
          <a:prstGeom prst="downArrow">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20" name="Down Arrow 19"/>
          <p:cNvSpPr/>
          <p:nvPr/>
        </p:nvSpPr>
        <p:spPr>
          <a:xfrm>
            <a:off x="7762283" y="2924944"/>
            <a:ext cx="194093" cy="398061"/>
          </a:xfrm>
          <a:prstGeom prst="downArrow">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21" name="Down Arrow 20"/>
          <p:cNvSpPr/>
          <p:nvPr/>
        </p:nvSpPr>
        <p:spPr>
          <a:xfrm>
            <a:off x="8028384" y="2958931"/>
            <a:ext cx="194093" cy="398061"/>
          </a:xfrm>
          <a:prstGeom prst="downArrow">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E10D2"/>
              </a:solidFill>
            </a:endParaRPr>
          </a:p>
        </p:txBody>
      </p:sp>
      <p:sp>
        <p:nvSpPr>
          <p:cNvPr id="22" name="Rounded Rectangle 21"/>
          <p:cNvSpPr/>
          <p:nvPr/>
        </p:nvSpPr>
        <p:spPr>
          <a:xfrm>
            <a:off x="5995203" y="3284984"/>
            <a:ext cx="160973" cy="144016"/>
          </a:xfrm>
          <a:prstGeom prst="roundRect">
            <a:avLst/>
          </a:prstGeom>
          <a:solidFill>
            <a:schemeClr val="bg1">
              <a:lumMod val="8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6228184" y="3284984"/>
            <a:ext cx="160973" cy="144016"/>
          </a:xfrm>
          <a:prstGeom prst="roundRect">
            <a:avLst/>
          </a:prstGeom>
          <a:solidFill>
            <a:schemeClr val="bg1">
              <a:lumMod val="8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6787291" y="3284984"/>
            <a:ext cx="160973" cy="144016"/>
          </a:xfrm>
          <a:prstGeom prst="roundRect">
            <a:avLst/>
          </a:prstGeom>
          <a:solidFill>
            <a:schemeClr val="bg1">
              <a:lumMod val="8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7524328" y="3437384"/>
            <a:ext cx="160973" cy="144016"/>
          </a:xfrm>
          <a:prstGeom prst="roundRect">
            <a:avLst/>
          </a:prstGeom>
          <a:solidFill>
            <a:schemeClr val="bg1">
              <a:lumMod val="8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7795403" y="3501008"/>
            <a:ext cx="160973" cy="144016"/>
          </a:xfrm>
          <a:prstGeom prst="roundRect">
            <a:avLst/>
          </a:prstGeom>
          <a:solidFill>
            <a:schemeClr val="bg1">
              <a:lumMod val="8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8083435" y="3501008"/>
            <a:ext cx="160973" cy="144016"/>
          </a:xfrm>
          <a:prstGeom prst="roundRect">
            <a:avLst/>
          </a:prstGeom>
          <a:solidFill>
            <a:schemeClr val="bg1">
              <a:lumMod val="8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389127" y="2204864"/>
            <a:ext cx="2063193"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smtClean="0">
                <a:solidFill>
                  <a:srgbClr val="7030A0"/>
                </a:solidFill>
                <a:effectLst>
                  <a:glow rad="228600">
                    <a:schemeClr val="accent4">
                      <a:satMod val="175000"/>
                      <a:alpha val="40000"/>
                    </a:schemeClr>
                  </a:glow>
                </a:effectLst>
              </a:rPr>
              <a:t>PM6/COSMO</a:t>
            </a:r>
            <a:endParaRPr lang="en-US" sz="2400" b="1" dirty="0">
              <a:solidFill>
                <a:srgbClr val="7030A0"/>
              </a:solidFill>
              <a:effectLst>
                <a:glow rad="228600">
                  <a:schemeClr val="accent4">
                    <a:satMod val="175000"/>
                    <a:alpha val="40000"/>
                  </a:schemeClr>
                </a:glow>
              </a:effectLst>
            </a:endParaRPr>
          </a:p>
        </p:txBody>
      </p:sp>
      <p:sp>
        <p:nvSpPr>
          <p:cNvPr id="29" name="TextBox 28"/>
          <p:cNvSpPr txBox="1"/>
          <p:nvPr/>
        </p:nvSpPr>
        <p:spPr>
          <a:xfrm>
            <a:off x="2292783" y="1743199"/>
            <a:ext cx="2063193"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smtClean="0">
                <a:solidFill>
                  <a:srgbClr val="1E10D2"/>
                </a:solidFill>
                <a:effectLst>
                  <a:glow rad="228600">
                    <a:schemeClr val="accent1">
                      <a:satMod val="175000"/>
                      <a:alpha val="40000"/>
                    </a:schemeClr>
                  </a:glow>
                </a:effectLst>
              </a:rPr>
              <a:t>deepScaffOpt</a:t>
            </a:r>
            <a:endParaRPr lang="en-US" sz="2400" b="1" dirty="0">
              <a:solidFill>
                <a:srgbClr val="1E10D2"/>
              </a:solidFill>
              <a:effectLst>
                <a:glow rad="228600">
                  <a:schemeClr val="accent1">
                    <a:satMod val="175000"/>
                    <a:alpha val="40000"/>
                  </a:schemeClr>
                </a:glow>
              </a:effectLst>
            </a:endParaRPr>
          </a:p>
        </p:txBody>
      </p:sp>
      <p:sp>
        <p:nvSpPr>
          <p:cNvPr id="30" name="TextBox 29"/>
          <p:cNvSpPr txBox="1"/>
          <p:nvPr/>
        </p:nvSpPr>
        <p:spPr>
          <a:xfrm>
            <a:off x="2339752" y="5127575"/>
            <a:ext cx="2063193"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smtClean="0">
                <a:solidFill>
                  <a:srgbClr val="1E10D2"/>
                </a:solidFill>
                <a:effectLst>
                  <a:glow rad="228600">
                    <a:schemeClr val="accent1">
                      <a:satMod val="175000"/>
                      <a:alpha val="40000"/>
                    </a:schemeClr>
                  </a:glow>
                </a:effectLst>
              </a:rPr>
              <a:t>deepScaffOpt</a:t>
            </a:r>
            <a:endParaRPr lang="en-US" sz="2400" b="1" dirty="0">
              <a:solidFill>
                <a:srgbClr val="1E10D2"/>
              </a:solidFill>
              <a:effectLst>
                <a:glow rad="228600">
                  <a:schemeClr val="accent1">
                    <a:satMod val="175000"/>
                    <a:alpha val="40000"/>
                  </a:schemeClr>
                </a:glow>
              </a:effectLst>
            </a:endParaRPr>
          </a:p>
        </p:txBody>
      </p:sp>
      <p:sp>
        <p:nvSpPr>
          <p:cNvPr id="2" name="TextBox 1"/>
          <p:cNvSpPr txBox="1"/>
          <p:nvPr/>
        </p:nvSpPr>
        <p:spPr>
          <a:xfrm>
            <a:off x="899592" y="2420888"/>
            <a:ext cx="576064" cy="461665"/>
          </a:xfrm>
          <a:prstGeom prst="rect">
            <a:avLst/>
          </a:prstGeom>
          <a:noFill/>
        </p:spPr>
        <p:txBody>
          <a:bodyPr wrap="square" rtlCol="0">
            <a:spAutoFit/>
          </a:bodyPr>
          <a:lstStyle/>
          <a:p>
            <a:r>
              <a:rPr lang="el-GR" sz="2400" b="1" dirty="0" smtClean="0">
                <a:solidFill>
                  <a:srgbClr val="FFFF00"/>
                </a:solidFill>
                <a:effectLst>
                  <a:outerShdw blurRad="50800" dist="38100" dir="2700000" algn="tl" rotWithShape="0">
                    <a:prstClr val="black">
                      <a:alpha val="40000"/>
                    </a:prstClr>
                  </a:outerShdw>
                </a:effectLst>
              </a:rPr>
              <a:t>Δ</a:t>
            </a:r>
            <a:r>
              <a:rPr lang="en-US" sz="2400" b="1" dirty="0" smtClean="0">
                <a:solidFill>
                  <a:srgbClr val="FFFF00"/>
                </a:solidFill>
                <a:effectLst>
                  <a:outerShdw blurRad="50800" dist="38100" dir="2700000" algn="tl" rotWithShape="0">
                    <a:prstClr val="black">
                      <a:alpha val="40000"/>
                    </a:prstClr>
                  </a:outerShdw>
                </a:effectLst>
              </a:rPr>
              <a:t>G</a:t>
            </a:r>
            <a:endParaRPr lang="en-US" sz="2400" b="1" dirty="0">
              <a:solidFill>
                <a:srgbClr val="FFFF00"/>
              </a:solidFill>
              <a:effectLst>
                <a:outerShdw blurRad="50800" dist="38100" dir="2700000" algn="tl" rotWithShape="0">
                  <a:prstClr val="black">
                    <a:alpha val="40000"/>
                  </a:prstClr>
                </a:outerShdw>
              </a:effectLst>
            </a:endParaRPr>
          </a:p>
        </p:txBody>
      </p:sp>
      <p:sp>
        <p:nvSpPr>
          <p:cNvPr id="31" name="TextBox 30"/>
          <p:cNvSpPr txBox="1"/>
          <p:nvPr/>
        </p:nvSpPr>
        <p:spPr>
          <a:xfrm>
            <a:off x="5940152" y="3429000"/>
            <a:ext cx="576064" cy="461665"/>
          </a:xfrm>
          <a:prstGeom prst="rect">
            <a:avLst/>
          </a:prstGeom>
          <a:noFill/>
        </p:spPr>
        <p:txBody>
          <a:bodyPr wrap="square" rtlCol="0">
            <a:spAutoFit/>
          </a:bodyPr>
          <a:lstStyle/>
          <a:p>
            <a:r>
              <a:rPr lang="el-GR" sz="2400" b="1" dirty="0" smtClean="0">
                <a:solidFill>
                  <a:srgbClr val="FFFF00"/>
                </a:solidFill>
                <a:effectLst>
                  <a:outerShdw blurRad="50800" dist="38100" dir="2700000" algn="tl" rotWithShape="0">
                    <a:prstClr val="black">
                      <a:alpha val="40000"/>
                    </a:prstClr>
                  </a:outerShdw>
                </a:effectLst>
              </a:rPr>
              <a:t>Δ</a:t>
            </a:r>
            <a:r>
              <a:rPr lang="en-US" sz="2400" b="1" dirty="0" smtClean="0">
                <a:solidFill>
                  <a:srgbClr val="FFFF00"/>
                </a:solidFill>
                <a:effectLst>
                  <a:outerShdw blurRad="50800" dist="38100" dir="2700000" algn="tl" rotWithShape="0">
                    <a:prstClr val="black">
                      <a:alpha val="40000"/>
                    </a:prstClr>
                  </a:outerShdw>
                </a:effectLst>
              </a:rPr>
              <a:t>G</a:t>
            </a:r>
            <a:endParaRPr lang="en-US" sz="2400" b="1" dirty="0">
              <a:solidFill>
                <a:srgbClr val="FFFF00"/>
              </a:solidFill>
              <a:effectLst>
                <a:outerShdw blurRad="50800" dist="38100" dir="2700000" algn="tl" rotWithShape="0">
                  <a:prstClr val="black">
                    <a:alpha val="40000"/>
                  </a:prstClr>
                </a:outerShdw>
              </a:effectLst>
            </a:endParaRPr>
          </a:p>
        </p:txBody>
      </p:sp>
      <p:sp>
        <p:nvSpPr>
          <p:cNvPr id="32" name="TextBox 31"/>
          <p:cNvSpPr txBox="1"/>
          <p:nvPr/>
        </p:nvSpPr>
        <p:spPr>
          <a:xfrm>
            <a:off x="7596336" y="3687415"/>
            <a:ext cx="576064" cy="461665"/>
          </a:xfrm>
          <a:prstGeom prst="rect">
            <a:avLst/>
          </a:prstGeom>
          <a:noFill/>
        </p:spPr>
        <p:txBody>
          <a:bodyPr wrap="square" rtlCol="0">
            <a:spAutoFit/>
          </a:bodyPr>
          <a:lstStyle/>
          <a:p>
            <a:r>
              <a:rPr lang="el-GR" sz="2400" b="1" dirty="0" smtClean="0">
                <a:solidFill>
                  <a:srgbClr val="FFFF00"/>
                </a:solidFill>
                <a:effectLst>
                  <a:outerShdw blurRad="50800" dist="38100" dir="2700000" algn="tl" rotWithShape="0">
                    <a:prstClr val="black">
                      <a:alpha val="40000"/>
                    </a:prstClr>
                  </a:outerShdw>
                </a:effectLst>
              </a:rPr>
              <a:t>Δ</a:t>
            </a:r>
            <a:r>
              <a:rPr lang="en-US" sz="2400" b="1" dirty="0" smtClean="0">
                <a:solidFill>
                  <a:srgbClr val="FFFF00"/>
                </a:solidFill>
                <a:effectLst>
                  <a:outerShdw blurRad="50800" dist="38100" dir="2700000" algn="tl" rotWithShape="0">
                    <a:prstClr val="black">
                      <a:alpha val="40000"/>
                    </a:prstClr>
                  </a:outerShdw>
                </a:effectLst>
              </a:rPr>
              <a:t>G</a:t>
            </a:r>
            <a:endParaRPr lang="en-US" sz="2400" b="1" dirty="0">
              <a:solidFill>
                <a:srgbClr val="FFFF00"/>
              </a:solidFill>
              <a:effectLst>
                <a:outerShdw blurRad="50800" dist="38100" dir="2700000" algn="tl" rotWithShape="0">
                  <a:prstClr val="black">
                    <a:alpha val="40000"/>
                  </a:prstClr>
                </a:outerShdw>
              </a:effectLst>
            </a:endParaRPr>
          </a:p>
        </p:txBody>
      </p:sp>
      <p:sp>
        <p:nvSpPr>
          <p:cNvPr id="33" name="TextBox 32"/>
          <p:cNvSpPr txBox="1"/>
          <p:nvPr/>
        </p:nvSpPr>
        <p:spPr>
          <a:xfrm>
            <a:off x="1403648" y="5631631"/>
            <a:ext cx="576064" cy="461665"/>
          </a:xfrm>
          <a:prstGeom prst="rect">
            <a:avLst/>
          </a:prstGeom>
          <a:noFill/>
        </p:spPr>
        <p:txBody>
          <a:bodyPr wrap="square" rtlCol="0">
            <a:spAutoFit/>
          </a:bodyPr>
          <a:lstStyle/>
          <a:p>
            <a:r>
              <a:rPr lang="el-GR" sz="2400" b="1" dirty="0" smtClean="0">
                <a:solidFill>
                  <a:srgbClr val="FFFF00"/>
                </a:solidFill>
                <a:effectLst>
                  <a:outerShdw blurRad="50800" dist="38100" dir="2700000" algn="tl" rotWithShape="0">
                    <a:prstClr val="black">
                      <a:alpha val="40000"/>
                    </a:prstClr>
                  </a:outerShdw>
                </a:effectLst>
              </a:rPr>
              <a:t>Δ</a:t>
            </a:r>
            <a:r>
              <a:rPr lang="en-US" sz="2400" b="1" dirty="0" smtClean="0">
                <a:solidFill>
                  <a:srgbClr val="FFFF00"/>
                </a:solidFill>
                <a:effectLst>
                  <a:outerShdw blurRad="50800" dist="38100" dir="2700000" algn="tl" rotWithShape="0">
                    <a:prstClr val="black">
                      <a:alpha val="40000"/>
                    </a:prstClr>
                  </a:outerShdw>
                </a:effectLst>
              </a:rPr>
              <a:t>G</a:t>
            </a:r>
            <a:endParaRPr lang="en-US" sz="2400" b="1" dirty="0">
              <a:solidFill>
                <a:srgbClr val="FFFF00"/>
              </a:solidFill>
              <a:effectLst>
                <a:outerShdw blurRad="50800" dist="38100" dir="2700000" algn="tl" rotWithShape="0">
                  <a:prstClr val="black">
                    <a:alpha val="40000"/>
                  </a:prstClr>
                </a:outerShdw>
              </a:effectLst>
            </a:endParaRPr>
          </a:p>
        </p:txBody>
      </p:sp>
      <p:sp>
        <p:nvSpPr>
          <p:cNvPr id="34" name="TextBox 33"/>
          <p:cNvSpPr txBox="1"/>
          <p:nvPr/>
        </p:nvSpPr>
        <p:spPr>
          <a:xfrm>
            <a:off x="2267744" y="5589240"/>
            <a:ext cx="576064" cy="461665"/>
          </a:xfrm>
          <a:prstGeom prst="rect">
            <a:avLst/>
          </a:prstGeom>
          <a:noFill/>
        </p:spPr>
        <p:txBody>
          <a:bodyPr wrap="square" rtlCol="0">
            <a:spAutoFit/>
          </a:bodyPr>
          <a:lstStyle/>
          <a:p>
            <a:r>
              <a:rPr lang="el-GR" sz="2400" b="1" dirty="0" smtClean="0">
                <a:solidFill>
                  <a:srgbClr val="FFFF00"/>
                </a:solidFill>
                <a:effectLst>
                  <a:outerShdw blurRad="50800" dist="38100" dir="2700000" algn="tl" rotWithShape="0">
                    <a:prstClr val="black">
                      <a:alpha val="40000"/>
                    </a:prstClr>
                  </a:outerShdw>
                </a:effectLst>
              </a:rPr>
              <a:t>Δ</a:t>
            </a:r>
            <a:r>
              <a:rPr lang="en-US" sz="2400" b="1" dirty="0" smtClean="0">
                <a:solidFill>
                  <a:srgbClr val="FFFF00"/>
                </a:solidFill>
                <a:effectLst>
                  <a:outerShdw blurRad="50800" dist="38100" dir="2700000" algn="tl" rotWithShape="0">
                    <a:prstClr val="black">
                      <a:alpha val="40000"/>
                    </a:prstClr>
                  </a:outerShdw>
                </a:effectLst>
              </a:rPr>
              <a:t>G</a:t>
            </a:r>
            <a:endParaRPr lang="en-US" sz="2400" b="1" dirty="0">
              <a:solidFill>
                <a:srgbClr val="FFFF00"/>
              </a:solidFill>
              <a:effectLst>
                <a:outerShdw blurRad="50800" dist="38100" dir="2700000" algn="tl" rotWithShape="0">
                  <a:prstClr val="black">
                    <a:alpha val="40000"/>
                  </a:prstClr>
                </a:outerShdw>
              </a:effectLst>
            </a:endParaRPr>
          </a:p>
        </p:txBody>
      </p:sp>
      <p:sp>
        <p:nvSpPr>
          <p:cNvPr id="35" name="TextBox 34"/>
          <p:cNvSpPr txBox="1"/>
          <p:nvPr/>
        </p:nvSpPr>
        <p:spPr>
          <a:xfrm>
            <a:off x="6444208" y="5301208"/>
            <a:ext cx="576064" cy="461665"/>
          </a:xfrm>
          <a:prstGeom prst="rect">
            <a:avLst/>
          </a:prstGeom>
          <a:noFill/>
        </p:spPr>
        <p:txBody>
          <a:bodyPr wrap="square" rtlCol="0">
            <a:spAutoFit/>
          </a:bodyPr>
          <a:lstStyle/>
          <a:p>
            <a:r>
              <a:rPr lang="el-GR" sz="2400" b="1" dirty="0" smtClean="0">
                <a:solidFill>
                  <a:srgbClr val="FFFF00"/>
                </a:solidFill>
                <a:effectLst>
                  <a:outerShdw blurRad="50800" dist="38100" dir="2700000" algn="tl" rotWithShape="0">
                    <a:prstClr val="black">
                      <a:alpha val="40000"/>
                    </a:prstClr>
                  </a:outerShdw>
                </a:effectLst>
              </a:rPr>
              <a:t>Δ</a:t>
            </a:r>
            <a:r>
              <a:rPr lang="en-US" sz="2400" b="1" dirty="0" smtClean="0">
                <a:solidFill>
                  <a:srgbClr val="FFFF00"/>
                </a:solidFill>
                <a:effectLst>
                  <a:outerShdw blurRad="50800" dist="38100" dir="2700000" algn="tl" rotWithShape="0">
                    <a:prstClr val="black">
                      <a:alpha val="40000"/>
                    </a:prstClr>
                  </a:outerShdw>
                </a:effectLst>
              </a:rPr>
              <a:t>G</a:t>
            </a:r>
            <a:endParaRPr lang="en-US" sz="2400" b="1" dirty="0">
              <a:solidFill>
                <a:srgbClr val="FFFF00"/>
              </a:solidFill>
              <a:effectLst>
                <a:outerShdw blurRad="50800" dist="38100" dir="2700000" algn="tl" rotWithShape="0">
                  <a:prstClr val="black">
                    <a:alpha val="40000"/>
                  </a:prstClr>
                </a:outerShdw>
              </a:effectLst>
            </a:endParaRPr>
          </a:p>
        </p:txBody>
      </p:sp>
      <p:pic>
        <p:nvPicPr>
          <p:cNvPr id="36" name="Picture 35"/>
          <p:cNvPicPr>
            <a:picLocks noChangeAspect="1"/>
          </p:cNvPicPr>
          <p:nvPr/>
        </p:nvPicPr>
        <p:blipFill rotWithShape="1">
          <a:blip r:embed="rId6" cstate="print">
            <a:extLst>
              <a:ext uri="{28A0092B-C50C-407E-A947-70E740481C1C}">
                <a14:useLocalDpi xmlns:a14="http://schemas.microsoft.com/office/drawing/2010/main" val="0"/>
              </a:ext>
            </a:extLst>
          </a:blip>
          <a:srcRect l="9556" r="10183" b="23962"/>
          <a:stretch/>
        </p:blipFill>
        <p:spPr>
          <a:xfrm>
            <a:off x="2103726" y="2780928"/>
            <a:ext cx="380042" cy="360040"/>
          </a:xfrm>
          <a:prstGeom prst="rect">
            <a:avLst/>
          </a:prstGeom>
        </p:spPr>
      </p:pic>
      <p:pic>
        <p:nvPicPr>
          <p:cNvPr id="37" name="Picture 36"/>
          <p:cNvPicPr>
            <a:picLocks noChangeAspect="1"/>
          </p:cNvPicPr>
          <p:nvPr/>
        </p:nvPicPr>
        <p:blipFill rotWithShape="1">
          <a:blip r:embed="rId6" cstate="print">
            <a:extLst>
              <a:ext uri="{28A0092B-C50C-407E-A947-70E740481C1C}">
                <a14:useLocalDpi xmlns:a14="http://schemas.microsoft.com/office/drawing/2010/main" val="0"/>
              </a:ext>
            </a:extLst>
          </a:blip>
          <a:srcRect l="9556" r="10183" b="23962"/>
          <a:stretch/>
        </p:blipFill>
        <p:spPr>
          <a:xfrm>
            <a:off x="3975934" y="3212976"/>
            <a:ext cx="380042" cy="360040"/>
          </a:xfrm>
          <a:prstGeom prst="rect">
            <a:avLst/>
          </a:prstGeom>
        </p:spPr>
      </p:pic>
      <p:sp>
        <p:nvSpPr>
          <p:cNvPr id="39" name="TextBox 38"/>
          <p:cNvSpPr txBox="1"/>
          <p:nvPr/>
        </p:nvSpPr>
        <p:spPr>
          <a:xfrm>
            <a:off x="5220072" y="3327375"/>
            <a:ext cx="576064" cy="461665"/>
          </a:xfrm>
          <a:prstGeom prst="rect">
            <a:avLst/>
          </a:prstGeom>
          <a:noFill/>
        </p:spPr>
        <p:txBody>
          <a:bodyPr wrap="square" rtlCol="0">
            <a:spAutoFit/>
          </a:bodyPr>
          <a:lstStyle/>
          <a:p>
            <a:r>
              <a:rPr lang="el-GR" sz="2400" b="1" dirty="0" smtClean="0">
                <a:solidFill>
                  <a:srgbClr val="FFFF00"/>
                </a:solidFill>
                <a:effectLst>
                  <a:outerShdw blurRad="50800" dist="38100" dir="2700000" algn="tl" rotWithShape="0">
                    <a:prstClr val="black">
                      <a:alpha val="40000"/>
                    </a:prstClr>
                  </a:outerShdw>
                </a:effectLst>
              </a:rPr>
              <a:t>Δ</a:t>
            </a:r>
            <a:r>
              <a:rPr lang="en-US" sz="2400" b="1" dirty="0" smtClean="0">
                <a:solidFill>
                  <a:srgbClr val="FFFF00"/>
                </a:solidFill>
                <a:effectLst>
                  <a:outerShdw blurRad="50800" dist="38100" dir="2700000" algn="tl" rotWithShape="0">
                    <a:prstClr val="black">
                      <a:alpha val="40000"/>
                    </a:prstClr>
                  </a:outerShdw>
                </a:effectLst>
              </a:rPr>
              <a:t>G</a:t>
            </a:r>
            <a:endParaRPr lang="en-US" sz="2400" b="1" dirty="0">
              <a:solidFill>
                <a:srgbClr val="FFFF00"/>
              </a:solidFill>
              <a:effectLst>
                <a:outerShdw blurRad="50800" dist="38100" dir="2700000" algn="tl" rotWithShape="0">
                  <a:prstClr val="black">
                    <a:alpha val="40000"/>
                  </a:prstClr>
                </a:outerShdw>
              </a:effectLst>
            </a:endParaRPr>
          </a:p>
        </p:txBody>
      </p:sp>
      <p:pic>
        <p:nvPicPr>
          <p:cNvPr id="40" name="Picture 39"/>
          <p:cNvPicPr>
            <a:picLocks noChangeAspect="1"/>
          </p:cNvPicPr>
          <p:nvPr/>
        </p:nvPicPr>
        <p:blipFill rotWithShape="1">
          <a:blip r:embed="rId6" cstate="print">
            <a:extLst>
              <a:ext uri="{28A0092B-C50C-407E-A947-70E740481C1C}">
                <a14:useLocalDpi xmlns:a14="http://schemas.microsoft.com/office/drawing/2010/main" val="0"/>
              </a:ext>
            </a:extLst>
          </a:blip>
          <a:srcRect l="9556" r="10183" b="23962"/>
          <a:stretch/>
        </p:blipFill>
        <p:spPr>
          <a:xfrm>
            <a:off x="7072278" y="3645024"/>
            <a:ext cx="380042" cy="360040"/>
          </a:xfrm>
          <a:prstGeom prst="rect">
            <a:avLst/>
          </a:prstGeom>
        </p:spPr>
      </p:pic>
      <p:pic>
        <p:nvPicPr>
          <p:cNvPr id="41" name="Picture 40"/>
          <p:cNvPicPr>
            <a:picLocks noChangeAspect="1"/>
          </p:cNvPicPr>
          <p:nvPr/>
        </p:nvPicPr>
        <p:blipFill rotWithShape="1">
          <a:blip r:embed="rId6" cstate="print">
            <a:extLst>
              <a:ext uri="{28A0092B-C50C-407E-A947-70E740481C1C}">
                <a14:useLocalDpi xmlns:a14="http://schemas.microsoft.com/office/drawing/2010/main" val="0"/>
              </a:ext>
            </a:extLst>
          </a:blip>
          <a:srcRect l="9556" r="10183" b="23962"/>
          <a:stretch/>
        </p:blipFill>
        <p:spPr>
          <a:xfrm>
            <a:off x="4128334" y="5661248"/>
            <a:ext cx="380042" cy="360040"/>
          </a:xfrm>
          <a:prstGeom prst="rect">
            <a:avLst/>
          </a:prstGeom>
        </p:spPr>
      </p:pic>
      <p:pic>
        <p:nvPicPr>
          <p:cNvPr id="43" name="Picture 42"/>
          <p:cNvPicPr>
            <a:picLocks noChangeAspect="1"/>
          </p:cNvPicPr>
          <p:nvPr/>
        </p:nvPicPr>
        <p:blipFill rotWithShape="1">
          <a:blip r:embed="rId6" cstate="print">
            <a:extLst>
              <a:ext uri="{28A0092B-C50C-407E-A947-70E740481C1C}">
                <a14:useLocalDpi xmlns:a14="http://schemas.microsoft.com/office/drawing/2010/main" val="0"/>
              </a:ext>
            </a:extLst>
          </a:blip>
          <a:srcRect l="9556" r="10183" b="23962"/>
          <a:stretch/>
        </p:blipFill>
        <p:spPr>
          <a:xfrm>
            <a:off x="5488102" y="5517232"/>
            <a:ext cx="380042" cy="360040"/>
          </a:xfrm>
          <a:prstGeom prst="rect">
            <a:avLst/>
          </a:prstGeom>
        </p:spPr>
      </p:pic>
      <p:pic>
        <p:nvPicPr>
          <p:cNvPr id="44" name="Picture 43"/>
          <p:cNvPicPr>
            <a:picLocks noChangeAspect="1"/>
          </p:cNvPicPr>
          <p:nvPr/>
        </p:nvPicPr>
        <p:blipFill rotWithShape="1">
          <a:blip r:embed="rId6" cstate="print">
            <a:extLst>
              <a:ext uri="{28A0092B-C50C-407E-A947-70E740481C1C}">
                <a14:useLocalDpi xmlns:a14="http://schemas.microsoft.com/office/drawing/2010/main" val="0"/>
              </a:ext>
            </a:extLst>
          </a:blip>
          <a:srcRect l="9556" r="10183" b="23962"/>
          <a:stretch/>
        </p:blipFill>
        <p:spPr>
          <a:xfrm>
            <a:off x="1959710" y="5669632"/>
            <a:ext cx="380042" cy="360040"/>
          </a:xfrm>
          <a:prstGeom prst="rect">
            <a:avLst/>
          </a:prstGeom>
        </p:spPr>
      </p:pic>
      <p:pic>
        <p:nvPicPr>
          <p:cNvPr id="45" name="Picture 44"/>
          <p:cNvPicPr>
            <a:picLocks noChangeAspect="1"/>
          </p:cNvPicPr>
          <p:nvPr/>
        </p:nvPicPr>
        <p:blipFill rotWithShape="1">
          <a:blip r:embed="rId6" cstate="print">
            <a:extLst>
              <a:ext uri="{28A0092B-C50C-407E-A947-70E740481C1C}">
                <a14:useLocalDpi xmlns:a14="http://schemas.microsoft.com/office/drawing/2010/main" val="0"/>
              </a:ext>
            </a:extLst>
          </a:blip>
          <a:srcRect l="9556" r="10183" b="23962"/>
          <a:stretch/>
        </p:blipFill>
        <p:spPr>
          <a:xfrm>
            <a:off x="899592" y="5661248"/>
            <a:ext cx="380042" cy="360040"/>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9832" y="2996952"/>
            <a:ext cx="360040" cy="360040"/>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0032" y="3356992"/>
            <a:ext cx="360040" cy="360040"/>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9832" y="6309320"/>
            <a:ext cx="360040" cy="360040"/>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2200" y="6021288"/>
            <a:ext cx="360040" cy="360040"/>
          </a:xfrm>
          <a:prstGeom prst="rect">
            <a:avLst/>
          </a:prstGeom>
        </p:spPr>
      </p:pic>
      <p:sp>
        <p:nvSpPr>
          <p:cNvPr id="50" name="TextBox 49"/>
          <p:cNvSpPr txBox="1"/>
          <p:nvPr/>
        </p:nvSpPr>
        <p:spPr>
          <a:xfrm>
            <a:off x="2722983" y="3378478"/>
            <a:ext cx="1200945" cy="338554"/>
          </a:xfrm>
          <a:prstGeom prst="rect">
            <a:avLst/>
          </a:prstGeom>
          <a:noFill/>
        </p:spPr>
        <p:txBody>
          <a:bodyPr wrap="square" rtlCol="0">
            <a:spAutoFit/>
          </a:bodyPr>
          <a:lstStyle/>
          <a:p>
            <a:r>
              <a:rPr lang="en-US" sz="1600" b="1" dirty="0" smtClean="0">
                <a:solidFill>
                  <a:srgbClr val="1E10D2"/>
                </a:solidFill>
              </a:rPr>
              <a:t>9</a:t>
            </a:r>
            <a:r>
              <a:rPr lang="en-US" sz="1600" b="1" baseline="30000" dirty="0" smtClean="0">
                <a:solidFill>
                  <a:srgbClr val="1E10D2"/>
                </a:solidFill>
              </a:rPr>
              <a:t>th</a:t>
            </a:r>
            <a:r>
              <a:rPr lang="en-US" sz="1600" b="1" dirty="0" smtClean="0">
                <a:solidFill>
                  <a:srgbClr val="1E10D2"/>
                </a:solidFill>
              </a:rPr>
              <a:t> </a:t>
            </a:r>
            <a:r>
              <a:rPr lang="en-US" sz="1600" b="1" dirty="0">
                <a:solidFill>
                  <a:srgbClr val="1E10D2"/>
                </a:solidFill>
              </a:rPr>
              <a:t>position</a:t>
            </a:r>
          </a:p>
        </p:txBody>
      </p:sp>
      <p:sp>
        <p:nvSpPr>
          <p:cNvPr id="51" name="TextBox 50"/>
          <p:cNvSpPr txBox="1"/>
          <p:nvPr/>
        </p:nvSpPr>
        <p:spPr>
          <a:xfrm>
            <a:off x="3563888" y="6212051"/>
            <a:ext cx="1200945" cy="338554"/>
          </a:xfrm>
          <a:prstGeom prst="rect">
            <a:avLst/>
          </a:prstGeom>
          <a:noFill/>
        </p:spPr>
        <p:txBody>
          <a:bodyPr wrap="square" rtlCol="0">
            <a:spAutoFit/>
          </a:bodyPr>
          <a:lstStyle/>
          <a:p>
            <a:r>
              <a:rPr lang="en-US" sz="1600" b="1" dirty="0" smtClean="0">
                <a:solidFill>
                  <a:srgbClr val="1E10D2"/>
                </a:solidFill>
              </a:rPr>
              <a:t>8</a:t>
            </a:r>
            <a:r>
              <a:rPr lang="en-US" sz="1600" b="1" baseline="30000" dirty="0" smtClean="0">
                <a:solidFill>
                  <a:srgbClr val="1E10D2"/>
                </a:solidFill>
              </a:rPr>
              <a:t>th</a:t>
            </a:r>
            <a:r>
              <a:rPr lang="en-US" sz="1600" b="1" dirty="0" smtClean="0">
                <a:solidFill>
                  <a:srgbClr val="1E10D2"/>
                </a:solidFill>
              </a:rPr>
              <a:t> </a:t>
            </a:r>
            <a:r>
              <a:rPr lang="en-US" sz="1600" b="1" dirty="0">
                <a:solidFill>
                  <a:srgbClr val="1E10D2"/>
                </a:solidFill>
              </a:rPr>
              <a:t>position</a:t>
            </a:r>
          </a:p>
        </p:txBody>
      </p:sp>
      <p:sp>
        <p:nvSpPr>
          <p:cNvPr id="52" name="TextBox 51"/>
          <p:cNvSpPr txBox="1"/>
          <p:nvPr/>
        </p:nvSpPr>
        <p:spPr>
          <a:xfrm>
            <a:off x="5796136" y="4005064"/>
            <a:ext cx="1344961" cy="338554"/>
          </a:xfrm>
          <a:prstGeom prst="rect">
            <a:avLst/>
          </a:prstGeom>
          <a:noFill/>
        </p:spPr>
        <p:txBody>
          <a:bodyPr wrap="square" rtlCol="0">
            <a:spAutoFit/>
          </a:bodyPr>
          <a:lstStyle/>
          <a:p>
            <a:r>
              <a:rPr lang="en-US" sz="1600" b="1" dirty="0" smtClean="0">
                <a:solidFill>
                  <a:srgbClr val="7030A0"/>
                </a:solidFill>
              </a:rPr>
              <a:t>21</a:t>
            </a:r>
            <a:r>
              <a:rPr lang="en-US" sz="1600" b="1" baseline="30000" dirty="0" smtClean="0">
                <a:solidFill>
                  <a:srgbClr val="7030A0"/>
                </a:solidFill>
              </a:rPr>
              <a:t>st</a:t>
            </a:r>
            <a:r>
              <a:rPr lang="en-US" sz="1600" b="1" dirty="0" smtClean="0">
                <a:solidFill>
                  <a:srgbClr val="7030A0"/>
                </a:solidFill>
              </a:rPr>
              <a:t> </a:t>
            </a:r>
            <a:r>
              <a:rPr lang="en-US" sz="1600" b="1" dirty="0">
                <a:solidFill>
                  <a:srgbClr val="7030A0"/>
                </a:solidFill>
              </a:rPr>
              <a:t>position</a:t>
            </a:r>
          </a:p>
        </p:txBody>
      </p:sp>
    </p:spTree>
    <p:extLst>
      <p:ext uri="{BB962C8B-B14F-4D97-AF65-F5344CB8AC3E}">
        <p14:creationId xmlns:p14="http://schemas.microsoft.com/office/powerpoint/2010/main" val="28700770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93" y="63289"/>
            <a:ext cx="9058747" cy="687412"/>
          </a:xfrm>
        </p:spPr>
        <p:txBody>
          <a:bodyPr/>
          <a:lstStyle/>
          <a:p>
            <a:r>
              <a:rPr lang="cs-CZ" sz="2900" b="1" dirty="0"/>
              <a:t>Rescoring best submissions with PM6/COSMO</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937" y="685377"/>
            <a:ext cx="883553" cy="998682"/>
          </a:xfrm>
          <a:prstGeom prst="rect">
            <a:avLst/>
          </a:prstGeom>
        </p:spPr>
      </p:pic>
      <p:grpSp>
        <p:nvGrpSpPr>
          <p:cNvPr id="15" name="Group 14"/>
          <p:cNvGrpSpPr/>
          <p:nvPr/>
        </p:nvGrpSpPr>
        <p:grpSpPr>
          <a:xfrm>
            <a:off x="0" y="4385657"/>
            <a:ext cx="9123840" cy="2636182"/>
            <a:chOff x="0" y="2267669"/>
            <a:chExt cx="10058400" cy="2905902"/>
          </a:xfrm>
        </p:grpSpPr>
        <p:grpSp>
          <p:nvGrpSpPr>
            <p:cNvPr id="6" name="Group 5"/>
            <p:cNvGrpSpPr/>
            <p:nvPr/>
          </p:nvGrpSpPr>
          <p:grpSpPr>
            <a:xfrm>
              <a:off x="0" y="2379930"/>
              <a:ext cx="10058400" cy="2793641"/>
              <a:chOff x="0" y="2379930"/>
              <a:chExt cx="10058400" cy="2793641"/>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79930"/>
                <a:ext cx="10058400" cy="279364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377" y="2483693"/>
                <a:ext cx="2412479" cy="747090"/>
              </a:xfrm>
              <a:prstGeom prst="rect">
                <a:avLst/>
              </a:prstGeom>
            </p:spPr>
          </p:pic>
        </p:grpSp>
        <p:sp>
          <p:nvSpPr>
            <p:cNvPr id="13" name="Oval 12"/>
            <p:cNvSpPr/>
            <p:nvPr/>
          </p:nvSpPr>
          <p:spPr>
            <a:xfrm>
              <a:off x="7632600" y="2339677"/>
              <a:ext cx="144016" cy="144016"/>
            </a:xfrm>
            <a:prstGeom prst="ellipse">
              <a:avLst/>
            </a:prstGeom>
            <a:solidFill>
              <a:srgbClr val="1D02B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Box 13"/>
            <p:cNvSpPr txBox="1"/>
            <p:nvPr/>
          </p:nvSpPr>
          <p:spPr>
            <a:xfrm>
              <a:off x="7776616" y="2267669"/>
              <a:ext cx="1224136" cy="288377"/>
            </a:xfrm>
            <a:prstGeom prst="rect">
              <a:avLst/>
            </a:prstGeom>
            <a:noFill/>
          </p:spPr>
          <p:txBody>
            <a:bodyPr wrap="square" rtlCol="0">
              <a:spAutoFit/>
            </a:bodyPr>
            <a:lstStyle/>
            <a:p>
              <a:r>
                <a:rPr lang="en-US" sz="1100" b="1" dirty="0" err="1"/>
                <a:t>deepScaffOpt</a:t>
              </a:r>
              <a:endParaRPr lang="cs-CZ" sz="1100" b="1" dirty="0"/>
            </a:p>
          </p:txBody>
        </p:sp>
      </p:grpSp>
      <p:sp>
        <p:nvSpPr>
          <p:cNvPr id="7" name="TextBox 6"/>
          <p:cNvSpPr txBox="1"/>
          <p:nvPr/>
        </p:nvSpPr>
        <p:spPr>
          <a:xfrm>
            <a:off x="2351205" y="4569402"/>
            <a:ext cx="2024842" cy="427382"/>
          </a:xfrm>
          <a:prstGeom prst="rect">
            <a:avLst/>
          </a:prstGeom>
          <a:noFill/>
        </p:spPr>
        <p:txBody>
          <a:bodyPr wrap="square" lIns="91430" tIns="45715" rIns="91430" bIns="45715"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 </a:t>
            </a:r>
            <a:r>
              <a:rPr lang="en-US" sz="2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CatS</a:t>
            </a:r>
            <a:endParaRPr lang="cs-CZ" sz="2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endParaRPr>
          </a:p>
        </p:txBody>
      </p:sp>
      <p:grpSp>
        <p:nvGrpSpPr>
          <p:cNvPr id="19" name="Group 18"/>
          <p:cNvGrpSpPr/>
          <p:nvPr/>
        </p:nvGrpSpPr>
        <p:grpSpPr>
          <a:xfrm>
            <a:off x="20384" y="1639649"/>
            <a:ext cx="9123840" cy="2703892"/>
            <a:chOff x="22472" y="1403573"/>
            <a:chExt cx="10058400" cy="2980540"/>
          </a:xfrm>
        </p:grpSpPr>
        <p:grpSp>
          <p:nvGrpSpPr>
            <p:cNvPr id="20" name="Group 19"/>
            <p:cNvGrpSpPr/>
            <p:nvPr/>
          </p:nvGrpSpPr>
          <p:grpSpPr>
            <a:xfrm>
              <a:off x="22472" y="1475581"/>
              <a:ext cx="10058400" cy="2908532"/>
              <a:chOff x="22472" y="2344275"/>
              <a:chExt cx="10058400" cy="2908532"/>
            </a:xfrm>
          </p:grpSpPr>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72" y="2344275"/>
                <a:ext cx="10058400" cy="2908532"/>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2600" y="2483693"/>
                <a:ext cx="2448272" cy="758175"/>
              </a:xfrm>
              <a:prstGeom prst="rect">
                <a:avLst/>
              </a:prstGeom>
            </p:spPr>
          </p:pic>
        </p:grpSp>
        <p:sp>
          <p:nvSpPr>
            <p:cNvPr id="21" name="Oval 20"/>
            <p:cNvSpPr/>
            <p:nvPr/>
          </p:nvSpPr>
          <p:spPr>
            <a:xfrm>
              <a:off x="7704608" y="1475581"/>
              <a:ext cx="144016" cy="144016"/>
            </a:xfrm>
            <a:prstGeom prst="ellipse">
              <a:avLst/>
            </a:prstGeom>
            <a:solidFill>
              <a:srgbClr val="1D02B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extBox 21"/>
            <p:cNvSpPr txBox="1"/>
            <p:nvPr/>
          </p:nvSpPr>
          <p:spPr>
            <a:xfrm>
              <a:off x="7848624" y="1403573"/>
              <a:ext cx="1224136" cy="288377"/>
            </a:xfrm>
            <a:prstGeom prst="rect">
              <a:avLst/>
            </a:prstGeom>
            <a:noFill/>
          </p:spPr>
          <p:txBody>
            <a:bodyPr wrap="square" rtlCol="0">
              <a:spAutoFit/>
            </a:bodyPr>
            <a:lstStyle/>
            <a:p>
              <a:r>
                <a:rPr lang="en-US" sz="1100" b="1" dirty="0" err="1"/>
                <a:t>deepScaffOpt</a:t>
              </a:r>
              <a:endParaRPr lang="cs-CZ" sz="1100" b="1" dirty="0"/>
            </a:p>
          </p:txBody>
        </p:sp>
      </p:grpSp>
      <p:sp>
        <p:nvSpPr>
          <p:cNvPr id="25" name="TextBox 24"/>
          <p:cNvSpPr txBox="1"/>
          <p:nvPr/>
        </p:nvSpPr>
        <p:spPr>
          <a:xfrm>
            <a:off x="2351205" y="1891103"/>
            <a:ext cx="2024842" cy="427382"/>
          </a:xfrm>
          <a:prstGeom prst="rect">
            <a:avLst/>
          </a:prstGeom>
          <a:noFill/>
        </p:spPr>
        <p:txBody>
          <a:bodyPr wrap="square" lIns="91430" tIns="45715" rIns="91430" bIns="45715"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 </a:t>
            </a:r>
            <a:r>
              <a:rPr lang="cs-CZ" sz="2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BACE</a:t>
            </a:r>
          </a:p>
        </p:txBody>
      </p:sp>
      <p:sp>
        <p:nvSpPr>
          <p:cNvPr id="3" name="Isosceles Triangle 2"/>
          <p:cNvSpPr/>
          <p:nvPr/>
        </p:nvSpPr>
        <p:spPr>
          <a:xfrm>
            <a:off x="4963905" y="2645107"/>
            <a:ext cx="195952" cy="176284"/>
          </a:xfrm>
          <a:prstGeom prst="triangle">
            <a:avLst/>
          </a:prstGeom>
          <a:solidFill>
            <a:srgbClr val="7030A0"/>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rtlCol="0" anchor="ctr"/>
          <a:lstStyle/>
          <a:p>
            <a:pPr algn="ctr"/>
            <a:endParaRPr lang="cs-CZ"/>
          </a:p>
        </p:txBody>
      </p:sp>
      <p:sp>
        <p:nvSpPr>
          <p:cNvPr id="26" name="TextBox 25"/>
          <p:cNvSpPr txBox="1"/>
          <p:nvPr/>
        </p:nvSpPr>
        <p:spPr>
          <a:xfrm>
            <a:off x="4526201" y="1534594"/>
            <a:ext cx="1512382" cy="637754"/>
          </a:xfrm>
          <a:prstGeom prst="rect">
            <a:avLst/>
          </a:prstGeom>
          <a:noFill/>
        </p:spPr>
        <p:txBody>
          <a:bodyPr wrap="square" lIns="82945" tIns="41473" rIns="82945" bIns="41473" rtlCol="0">
            <a:spAutoFit/>
          </a:bodyPr>
          <a:lstStyle/>
          <a:p>
            <a:pPr algn="ctr"/>
            <a:r>
              <a:rPr lang="cs-CZ" b="1" dirty="0" smtClean="0">
                <a:solidFill>
                  <a:srgbClr val="7030A0"/>
                </a:solidFill>
              </a:rPr>
              <a:t>PM6/COSMO</a:t>
            </a:r>
          </a:p>
          <a:p>
            <a:pPr algn="ctr"/>
            <a:r>
              <a:rPr lang="cs-CZ" b="1" dirty="0" smtClean="0">
                <a:solidFill>
                  <a:srgbClr val="7030A0"/>
                </a:solidFill>
              </a:rPr>
              <a:t>(</a:t>
            </a:r>
            <a:r>
              <a:rPr lang="en-US" b="1" dirty="0" smtClean="0">
                <a:solidFill>
                  <a:srgbClr val="7030A0"/>
                </a:solidFill>
              </a:rPr>
              <a:t>tau=</a:t>
            </a:r>
            <a:r>
              <a:rPr lang="cs-CZ" b="1" dirty="0" smtClean="0">
                <a:solidFill>
                  <a:srgbClr val="7030A0"/>
                </a:solidFill>
              </a:rPr>
              <a:t>0.15)</a:t>
            </a:r>
            <a:endParaRPr lang="cs-CZ" b="1" dirty="0">
              <a:solidFill>
                <a:srgbClr val="7030A0"/>
              </a:solidFill>
            </a:endParaRPr>
          </a:p>
        </p:txBody>
      </p:sp>
      <p:cxnSp>
        <p:nvCxnSpPr>
          <p:cNvPr id="28" name="Straight Arrow Connector 27"/>
          <p:cNvCxnSpPr>
            <a:stCxn id="26" idx="2"/>
          </p:cNvCxnSpPr>
          <p:nvPr/>
        </p:nvCxnSpPr>
        <p:spPr>
          <a:xfrm flipH="1">
            <a:off x="5159858" y="2172348"/>
            <a:ext cx="122534" cy="346905"/>
          </a:xfrm>
          <a:prstGeom prst="straightConnector1">
            <a:avLst/>
          </a:prstGeom>
          <a:ln w="412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9" name="Isosceles Triangle 28"/>
          <p:cNvSpPr/>
          <p:nvPr/>
        </p:nvSpPr>
        <p:spPr>
          <a:xfrm>
            <a:off x="6763196" y="5846000"/>
            <a:ext cx="195952" cy="176284"/>
          </a:xfrm>
          <a:prstGeom prst="triangle">
            <a:avLst/>
          </a:prstGeom>
          <a:solidFill>
            <a:srgbClr val="7030A0"/>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rtlCol="0" anchor="ctr"/>
          <a:lstStyle/>
          <a:p>
            <a:pPr algn="ctr"/>
            <a:endParaRPr lang="cs-CZ"/>
          </a:p>
        </p:txBody>
      </p:sp>
      <p:sp>
        <p:nvSpPr>
          <p:cNvPr id="30" name="TextBox 29"/>
          <p:cNvSpPr txBox="1"/>
          <p:nvPr/>
        </p:nvSpPr>
        <p:spPr>
          <a:xfrm>
            <a:off x="5262581" y="4572017"/>
            <a:ext cx="1512382" cy="637754"/>
          </a:xfrm>
          <a:prstGeom prst="rect">
            <a:avLst/>
          </a:prstGeom>
          <a:noFill/>
        </p:spPr>
        <p:txBody>
          <a:bodyPr wrap="square" lIns="82945" tIns="41473" rIns="82945" bIns="41473" rtlCol="0">
            <a:spAutoFit/>
          </a:bodyPr>
          <a:lstStyle/>
          <a:p>
            <a:pPr algn="ctr"/>
            <a:r>
              <a:rPr lang="cs-CZ" b="1" dirty="0" smtClean="0">
                <a:solidFill>
                  <a:srgbClr val="7030A0"/>
                </a:solidFill>
              </a:rPr>
              <a:t>PM6/COSMO</a:t>
            </a:r>
          </a:p>
          <a:p>
            <a:pPr algn="ctr"/>
            <a:r>
              <a:rPr lang="cs-CZ" b="1" dirty="0" smtClean="0">
                <a:solidFill>
                  <a:srgbClr val="7030A0"/>
                </a:solidFill>
              </a:rPr>
              <a:t>(</a:t>
            </a:r>
            <a:r>
              <a:rPr lang="en-US" b="1" dirty="0" smtClean="0">
                <a:solidFill>
                  <a:srgbClr val="7030A0"/>
                </a:solidFill>
              </a:rPr>
              <a:t>tau=</a:t>
            </a:r>
            <a:r>
              <a:rPr lang="cs-CZ" b="1" dirty="0" smtClean="0">
                <a:solidFill>
                  <a:srgbClr val="7030A0"/>
                </a:solidFill>
              </a:rPr>
              <a:t>0.02)</a:t>
            </a:r>
            <a:endParaRPr lang="cs-CZ" b="1" dirty="0">
              <a:solidFill>
                <a:srgbClr val="7030A0"/>
              </a:solidFill>
            </a:endParaRPr>
          </a:p>
        </p:txBody>
      </p:sp>
      <p:cxnSp>
        <p:nvCxnSpPr>
          <p:cNvPr id="31" name="Straight Arrow Connector 30"/>
          <p:cNvCxnSpPr>
            <a:stCxn id="30" idx="2"/>
          </p:cNvCxnSpPr>
          <p:nvPr/>
        </p:nvCxnSpPr>
        <p:spPr>
          <a:xfrm>
            <a:off x="6018772" y="5209771"/>
            <a:ext cx="744424" cy="636230"/>
          </a:xfrm>
          <a:prstGeom prst="straightConnector1">
            <a:avLst/>
          </a:prstGeom>
          <a:ln w="412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43808" y="1412776"/>
            <a:ext cx="1532239" cy="369332"/>
          </a:xfrm>
          <a:prstGeom prst="rect">
            <a:avLst/>
          </a:prstGeom>
          <a:noFill/>
        </p:spPr>
        <p:txBody>
          <a:bodyPr wrap="square" rtlCol="0">
            <a:spAutoFit/>
          </a:bodyPr>
          <a:lstStyle/>
          <a:p>
            <a:r>
              <a:rPr lang="en-US" dirty="0" err="1" smtClean="0"/>
              <a:t>Bogdan</a:t>
            </a:r>
            <a:r>
              <a:rPr lang="en-US" dirty="0" smtClean="0"/>
              <a:t> </a:t>
            </a:r>
            <a:r>
              <a:rPr lang="en-US" dirty="0" err="1" smtClean="0"/>
              <a:t>Iorga</a:t>
            </a:r>
            <a:endParaRPr lang="en-US" dirty="0"/>
          </a:p>
        </p:txBody>
      </p:sp>
      <p:sp>
        <p:nvSpPr>
          <p:cNvPr id="10" name="TextBox 9"/>
          <p:cNvSpPr txBox="1"/>
          <p:nvPr/>
        </p:nvSpPr>
        <p:spPr>
          <a:xfrm>
            <a:off x="2163871" y="4139788"/>
            <a:ext cx="2552145" cy="369332"/>
          </a:xfrm>
          <a:prstGeom prst="rect">
            <a:avLst/>
          </a:prstGeom>
          <a:noFill/>
        </p:spPr>
        <p:txBody>
          <a:bodyPr wrap="square" rtlCol="0">
            <a:spAutoFit/>
          </a:bodyPr>
          <a:lstStyle/>
          <a:p>
            <a:r>
              <a:rPr lang="en-US" dirty="0" smtClean="0"/>
              <a:t>Polo Lam, Max </a:t>
            </a:r>
            <a:r>
              <a:rPr lang="en-US" dirty="0" err="1" smtClean="0"/>
              <a:t>Totrov</a:t>
            </a:r>
            <a:endParaRPr lang="en-US" dirty="0"/>
          </a:p>
        </p:txBody>
      </p:sp>
    </p:spTree>
    <p:extLst>
      <p:ext uri="{BB962C8B-B14F-4D97-AF65-F5344CB8AC3E}">
        <p14:creationId xmlns:p14="http://schemas.microsoft.com/office/powerpoint/2010/main" val="31997344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7" y="44624"/>
            <a:ext cx="8386889" cy="903202"/>
          </a:xfrm>
        </p:spPr>
        <p:txBody>
          <a:bodyPr>
            <a:normAutofit fontScale="90000"/>
          </a:bodyPr>
          <a:lstStyle/>
          <a:p>
            <a:r>
              <a:rPr lang="en-US" sz="2900" b="1" dirty="0"/>
              <a:t>I</a:t>
            </a:r>
            <a:r>
              <a:rPr lang="en-US" sz="2900" b="1" dirty="0" smtClean="0"/>
              <a:t>n </a:t>
            </a:r>
            <a:r>
              <a:rPr lang="en-US" sz="2900" b="1" dirty="0"/>
              <a:t>Progress: introducing </a:t>
            </a:r>
            <a:r>
              <a:rPr lang="en-US" sz="2900" b="1" dirty="0" smtClean="0">
                <a:effectLst>
                  <a:glow rad="228600">
                    <a:schemeClr val="accent1">
                      <a:satMod val="175000"/>
                      <a:alpha val="40000"/>
                    </a:schemeClr>
                  </a:glow>
                </a:effectLst>
              </a:rPr>
              <a:t>receptor flexibility </a:t>
            </a:r>
            <a:r>
              <a:rPr lang="en-US" sz="2900" b="1" dirty="0" smtClean="0"/>
              <a:t>&amp; </a:t>
            </a:r>
            <a:r>
              <a:rPr lang="en-US" sz="2900" b="1" dirty="0" smtClean="0">
                <a:effectLst>
                  <a:glow rad="228600">
                    <a:schemeClr val="accent2">
                      <a:satMod val="175000"/>
                      <a:alpha val="40000"/>
                    </a:schemeClr>
                  </a:glow>
                </a:effectLst>
              </a:rPr>
              <a:t>Entropy</a:t>
            </a:r>
            <a:r>
              <a:rPr lang="en-US" sz="2900" b="1" dirty="0">
                <a:effectLst>
                  <a:glow rad="228600">
                    <a:schemeClr val="accent2">
                      <a:satMod val="175000"/>
                      <a:alpha val="40000"/>
                    </a:schemeClr>
                  </a:glow>
                </a:effectLst>
              </a:rPr>
              <a:t> </a:t>
            </a:r>
            <a:r>
              <a:rPr lang="en-US" sz="2900" b="1" dirty="0" smtClean="0"/>
              <a:t/>
            </a:r>
            <a:br>
              <a:rPr lang="en-US" sz="2900" b="1" dirty="0" smtClean="0"/>
            </a:br>
            <a:r>
              <a:rPr lang="en-US" sz="2900" b="1" dirty="0" smtClean="0"/>
              <a:t>into the score.</a:t>
            </a:r>
            <a:endParaRPr lang="cs-CZ" sz="2900" b="1" dirty="0"/>
          </a:p>
        </p:txBody>
      </p:sp>
      <p:grpSp>
        <p:nvGrpSpPr>
          <p:cNvPr id="3" name="Group 2"/>
          <p:cNvGrpSpPr/>
          <p:nvPr/>
        </p:nvGrpSpPr>
        <p:grpSpPr>
          <a:xfrm>
            <a:off x="251520" y="946675"/>
            <a:ext cx="5110556" cy="2946329"/>
            <a:chOff x="541564" y="1635152"/>
            <a:chExt cx="5110556" cy="2946329"/>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64" y="1635152"/>
              <a:ext cx="5110555" cy="2861004"/>
            </a:xfrm>
            <a:prstGeom prst="rect">
              <a:avLst/>
            </a:prstGeom>
            <a:ln>
              <a:solidFill>
                <a:schemeClr val="tx1"/>
              </a:solidFill>
            </a:ln>
          </p:spPr>
        </p:pic>
        <p:sp>
          <p:nvSpPr>
            <p:cNvPr id="5" name="TextBox 4"/>
            <p:cNvSpPr txBox="1"/>
            <p:nvPr/>
          </p:nvSpPr>
          <p:spPr>
            <a:xfrm>
              <a:off x="3604951" y="3346851"/>
              <a:ext cx="640111" cy="400110"/>
            </a:xfrm>
            <a:prstGeom prst="rect">
              <a:avLst/>
            </a:prstGeom>
            <a:noFill/>
            <a:ln>
              <a:noFill/>
            </a:ln>
          </p:spPr>
          <p:txBody>
            <a:bodyPr wrap="square" rtlCol="0">
              <a:spAutoFit/>
            </a:bodyPr>
            <a:lstStyle/>
            <a:p>
              <a:r>
                <a:rPr lang="en-US" sz="1000" b="1" dirty="0"/>
                <a:t>Lowest Energy</a:t>
              </a:r>
              <a:endParaRPr lang="cs-CZ" sz="1000" b="1" dirty="0"/>
            </a:p>
          </p:txBody>
        </p:sp>
        <p:sp>
          <p:nvSpPr>
            <p:cNvPr id="7" name="Right Brace 6"/>
            <p:cNvSpPr/>
            <p:nvPr/>
          </p:nvSpPr>
          <p:spPr>
            <a:xfrm>
              <a:off x="3467785" y="1811931"/>
              <a:ext cx="182889" cy="2769550"/>
            </a:xfrm>
            <a:prstGeom prst="rightBrace">
              <a:avLst>
                <a:gd name="adj1" fmla="val 33025"/>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9" name="TextBox 8"/>
            <p:cNvSpPr txBox="1"/>
            <p:nvPr/>
          </p:nvSpPr>
          <p:spPr>
            <a:xfrm>
              <a:off x="3559231" y="2060848"/>
              <a:ext cx="2092889" cy="338554"/>
            </a:xfrm>
            <a:prstGeom prst="rect">
              <a:avLst/>
            </a:prstGeom>
            <a:noFill/>
            <a:ln>
              <a:noFill/>
            </a:ln>
          </p:spPr>
          <p:txBody>
            <a:bodyPr wrap="square" rtlCol="0">
              <a:spAutoFit/>
            </a:bodyPr>
            <a:lstStyle/>
            <a:p>
              <a:pPr algn="ctr"/>
              <a:r>
                <a:rPr lang="en-US" sz="1600" b="1" dirty="0">
                  <a:effectLst>
                    <a:glow rad="228600">
                      <a:schemeClr val="accent2">
                        <a:satMod val="175000"/>
                        <a:alpha val="40000"/>
                      </a:schemeClr>
                    </a:glow>
                  </a:effectLst>
                </a:rPr>
                <a:t>PM6/COSMO scoring</a:t>
              </a:r>
              <a:endParaRPr lang="cs-CZ" sz="1600" b="1" dirty="0">
                <a:effectLst>
                  <a:glow rad="228600">
                    <a:schemeClr val="accent2">
                      <a:satMod val="175000"/>
                      <a:alpha val="40000"/>
                    </a:schemeClr>
                  </a:glow>
                </a:effectLst>
              </a:endParaRPr>
            </a:p>
          </p:txBody>
        </p:sp>
        <p:sp>
          <p:nvSpPr>
            <p:cNvPr id="10" name="TextBox 9"/>
            <p:cNvSpPr txBox="1"/>
            <p:nvPr/>
          </p:nvSpPr>
          <p:spPr>
            <a:xfrm>
              <a:off x="1867508" y="3621213"/>
              <a:ext cx="823000" cy="400110"/>
            </a:xfrm>
            <a:prstGeom prst="rect">
              <a:avLst/>
            </a:prstGeom>
            <a:noFill/>
            <a:ln>
              <a:noFill/>
            </a:ln>
          </p:spPr>
          <p:txBody>
            <a:bodyPr wrap="square" rtlCol="0">
              <a:spAutoFit/>
            </a:bodyPr>
            <a:lstStyle/>
            <a:p>
              <a:r>
                <a:rPr lang="en-US" sz="1000" b="1" dirty="0"/>
                <a:t>all receptor structures!</a:t>
              </a:r>
              <a:endParaRPr lang="cs-CZ" sz="1000" b="1" dirty="0"/>
            </a:p>
          </p:txBody>
        </p:sp>
      </p:grpSp>
      <p:sp>
        <p:nvSpPr>
          <p:cNvPr id="8" name="TextBox 7"/>
          <p:cNvSpPr txBox="1"/>
          <p:nvPr/>
        </p:nvSpPr>
        <p:spPr>
          <a:xfrm>
            <a:off x="406440" y="946675"/>
            <a:ext cx="7953975" cy="422310"/>
          </a:xfrm>
          <a:prstGeom prst="rect">
            <a:avLst/>
          </a:prstGeom>
          <a:noFill/>
        </p:spPr>
        <p:txBody>
          <a:bodyPr wrap="square" lIns="82945" tIns="41473" rIns="82945" bIns="41473" rtlCol="0">
            <a:spAutoFit/>
          </a:bodyPr>
          <a:lstStyle/>
          <a:p>
            <a:endParaRPr lang="cs-CZ" sz="2200"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4491446"/>
            <a:ext cx="3067305" cy="2302882"/>
          </a:xfrm>
          <a:prstGeom prst="rect">
            <a:avLst/>
          </a:prstGeom>
          <a:ln>
            <a:solidFill>
              <a:schemeClr val="tx1"/>
            </a:solidFill>
          </a:ln>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256" y="2708919"/>
            <a:ext cx="1834160" cy="1467327"/>
          </a:xfrm>
          <a:prstGeom prst="rect">
            <a:avLst/>
          </a:prstGeom>
          <a:ln>
            <a:solidFill>
              <a:schemeClr val="tx1"/>
            </a:solidFill>
          </a:ln>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9816" t="2281" r="10274" b="22375"/>
          <a:stretch/>
        </p:blipFill>
        <p:spPr>
          <a:xfrm>
            <a:off x="4644008" y="4615972"/>
            <a:ext cx="2175848" cy="2051515"/>
          </a:xfrm>
          <a:prstGeom prst="rect">
            <a:avLst/>
          </a:prstGeom>
        </p:spPr>
      </p:pic>
      <p:grpSp>
        <p:nvGrpSpPr>
          <p:cNvPr id="12" name="Group 11"/>
          <p:cNvGrpSpPr>
            <a:grpSpLocks noChangeAspect="1"/>
          </p:cNvGrpSpPr>
          <p:nvPr/>
        </p:nvGrpSpPr>
        <p:grpSpPr>
          <a:xfrm>
            <a:off x="4389653" y="4365104"/>
            <a:ext cx="2630619" cy="2429223"/>
            <a:chOff x="5724128" y="2007891"/>
            <a:chExt cx="2520280" cy="2327333"/>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4128" y="2357704"/>
              <a:ext cx="2520280" cy="1977520"/>
            </a:xfrm>
            <a:prstGeom prst="rect">
              <a:avLst/>
            </a:prstGeom>
          </p:spPr>
        </p:pic>
        <p:sp>
          <p:nvSpPr>
            <p:cNvPr id="14" name="Title 1"/>
            <p:cNvSpPr txBox="1">
              <a:spLocks/>
            </p:cNvSpPr>
            <p:nvPr/>
          </p:nvSpPr>
          <p:spPr>
            <a:xfrm>
              <a:off x="5724128" y="2007891"/>
              <a:ext cx="2520280" cy="340990"/>
            </a:xfrm>
            <a:prstGeom prst="rect">
              <a:avLst/>
            </a:prstGeom>
            <a:solidFill>
              <a:schemeClr val="bg1"/>
            </a:solidFill>
            <a:ln>
              <a:solidFill>
                <a:srgbClr val="0070C0"/>
              </a:solidFill>
            </a:ln>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solidFill>
                    <a:srgbClr val="1E10D2"/>
                  </a:solidFill>
                  <a:effectLst>
                    <a:outerShdw blurRad="50800" dist="39000" dir="5460000" algn="tl">
                      <a:srgbClr val="000000">
                        <a:alpha val="38000"/>
                      </a:srgbClr>
                    </a:outerShdw>
                    <a:reflection blurRad="6350" stA="50000" endA="300" endPos="50000" dist="29997" dir="5400000" sy="-100000" algn="bl" rotWithShape="0"/>
                  </a:effectLst>
                </a:rPr>
                <a:t>deepScaffOpt</a:t>
              </a:r>
              <a:endParaRPr lang="cs-CZ" sz="2400" b="1" dirty="0"/>
            </a:p>
          </p:txBody>
        </p:sp>
      </p:grpSp>
      <p:sp>
        <p:nvSpPr>
          <p:cNvPr id="17" name="Right Arrow 16"/>
          <p:cNvSpPr/>
          <p:nvPr/>
        </p:nvSpPr>
        <p:spPr>
          <a:xfrm rot="16200000">
            <a:off x="1494205" y="3879597"/>
            <a:ext cx="630397" cy="484632"/>
          </a:xfrm>
          <a:prstGeom prst="rightArrow">
            <a:avLst/>
          </a:prstGeom>
          <a:solidFill>
            <a:schemeClr val="accent1">
              <a:lumMod val="60000"/>
              <a:lumOff val="40000"/>
            </a:schemeClr>
          </a:solidFill>
          <a:ln>
            <a:solidFill>
              <a:srgbClr val="1E10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723523">
            <a:off x="5399467" y="2983481"/>
            <a:ext cx="1044741" cy="283941"/>
          </a:xfrm>
          <a:prstGeom prst="rightArrow">
            <a:avLst/>
          </a:prstGeom>
          <a:solidFill>
            <a:schemeClr val="accent1">
              <a:lumMod val="60000"/>
              <a:lumOff val="40000"/>
            </a:schemeClr>
          </a:solidFill>
          <a:ln>
            <a:solidFill>
              <a:srgbClr val="1E10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7016" y="980728"/>
            <a:ext cx="2817472" cy="1408736"/>
          </a:xfrm>
          <a:prstGeom prst="rect">
            <a:avLst/>
          </a:prstGeom>
        </p:spPr>
      </p:pic>
      <p:sp>
        <p:nvSpPr>
          <p:cNvPr id="20" name="Right Arrow 19"/>
          <p:cNvSpPr/>
          <p:nvPr/>
        </p:nvSpPr>
        <p:spPr>
          <a:xfrm rot="19328126">
            <a:off x="5358145" y="1895459"/>
            <a:ext cx="884258" cy="283941"/>
          </a:xfrm>
          <a:prstGeom prst="rightArrow">
            <a:avLst/>
          </a:prstGeom>
          <a:solidFill>
            <a:schemeClr val="accent1">
              <a:lumMod val="60000"/>
              <a:lumOff val="40000"/>
            </a:schemeClr>
          </a:solidFill>
          <a:ln>
            <a:solidFill>
              <a:srgbClr val="1E10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ent Arrow 20"/>
          <p:cNvSpPr/>
          <p:nvPr/>
        </p:nvSpPr>
        <p:spPr>
          <a:xfrm rot="10800000">
            <a:off x="7020272" y="4176247"/>
            <a:ext cx="885825" cy="1753714"/>
          </a:xfrm>
          <a:prstGeom prst="bentArrow">
            <a:avLst>
              <a:gd name="adj1" fmla="val 23958"/>
              <a:gd name="adj2" fmla="val 25000"/>
              <a:gd name="adj3" fmla="val 25000"/>
              <a:gd name="adj4" fmla="val 43750"/>
            </a:avLst>
          </a:prstGeom>
          <a:solidFill>
            <a:schemeClr val="accent1">
              <a:lumMod val="60000"/>
              <a:lumOff val="40000"/>
            </a:schemeClr>
          </a:solidFill>
          <a:ln>
            <a:solidFill>
              <a:srgbClr val="1E10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6876257" y="2492896"/>
            <a:ext cx="1834160" cy="276999"/>
          </a:xfrm>
          <a:prstGeom prst="rect">
            <a:avLst/>
          </a:prstGeom>
          <a:noFill/>
        </p:spPr>
        <p:txBody>
          <a:bodyPr wrap="square" rtlCol="0">
            <a:spAutoFit/>
          </a:bodyPr>
          <a:lstStyle/>
          <a:p>
            <a:pPr algn="ctr"/>
            <a:r>
              <a:rPr lang="en-US" sz="1200" b="1" dirty="0">
                <a:effectLst>
                  <a:glow rad="228600">
                    <a:schemeClr val="accent2">
                      <a:satMod val="175000"/>
                      <a:alpha val="40000"/>
                    </a:schemeClr>
                  </a:glow>
                </a:effectLst>
              </a:rPr>
              <a:t>Correct binding poses</a:t>
            </a:r>
          </a:p>
        </p:txBody>
      </p:sp>
      <p:sp>
        <p:nvSpPr>
          <p:cNvPr id="22" name="TextBox 21"/>
          <p:cNvSpPr txBox="1"/>
          <p:nvPr/>
        </p:nvSpPr>
        <p:spPr>
          <a:xfrm>
            <a:off x="6588224" y="764704"/>
            <a:ext cx="1834160" cy="276999"/>
          </a:xfrm>
          <a:prstGeom prst="rect">
            <a:avLst/>
          </a:prstGeom>
          <a:noFill/>
        </p:spPr>
        <p:txBody>
          <a:bodyPr wrap="square" rtlCol="0">
            <a:spAutoFit/>
          </a:bodyPr>
          <a:lstStyle/>
          <a:p>
            <a:pPr algn="ctr"/>
            <a:r>
              <a:rPr lang="en-US" sz="1200" b="1" dirty="0">
                <a:effectLst>
                  <a:glow rad="228600">
                    <a:schemeClr val="accent2">
                      <a:satMod val="175000"/>
                      <a:alpha val="40000"/>
                    </a:schemeClr>
                  </a:glow>
                </a:effectLst>
              </a:rPr>
              <a:t>Higher enrichment</a:t>
            </a:r>
          </a:p>
        </p:txBody>
      </p:sp>
      <p:pic>
        <p:nvPicPr>
          <p:cNvPr id="23" name="Picture 22"/>
          <p:cNvPicPr>
            <a:picLocks noChangeAspect="1"/>
          </p:cNvPicPr>
          <p:nvPr/>
        </p:nvPicPr>
        <p:blipFill rotWithShape="1">
          <a:blip r:embed="rId9" cstate="print">
            <a:extLst>
              <a:ext uri="{28A0092B-C50C-407E-A947-70E740481C1C}">
                <a14:useLocalDpi xmlns:a14="http://schemas.microsoft.com/office/drawing/2010/main" val="0"/>
              </a:ext>
            </a:extLst>
          </a:blip>
          <a:srcRect l="10250" t="1851" r="10175" b="22274"/>
          <a:stretch/>
        </p:blipFill>
        <p:spPr>
          <a:xfrm>
            <a:off x="7452320" y="4581128"/>
            <a:ext cx="755206" cy="720080"/>
          </a:xfrm>
          <a:prstGeom prst="rect">
            <a:avLst/>
          </a:prstGeom>
        </p:spPr>
      </p:pic>
    </p:spTree>
    <p:extLst>
      <p:ext uri="{BB962C8B-B14F-4D97-AF65-F5344CB8AC3E}">
        <p14:creationId xmlns:p14="http://schemas.microsoft.com/office/powerpoint/2010/main" val="355234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750" autoRev="1" fill="remove"/>
                                        <p:tgtEl>
                                          <p:spTgt spid="21"/>
                                        </p:tgtEl>
                                        <p:attrNameLst>
                                          <p:attrName>style.color</p:attrName>
                                        </p:attrNameLst>
                                      </p:cBhvr>
                                      <p:to>
                                        <a:schemeClr val="bg1"/>
                                      </p:to>
                                    </p:animClr>
                                    <p:animClr clrSpc="rgb" dir="cw">
                                      <p:cBhvr>
                                        <p:cTn id="7" dur="750" autoRev="1" fill="remove"/>
                                        <p:tgtEl>
                                          <p:spTgt spid="21"/>
                                        </p:tgtEl>
                                        <p:attrNameLst>
                                          <p:attrName>fillcolor</p:attrName>
                                        </p:attrNameLst>
                                      </p:cBhvr>
                                      <p:to>
                                        <a:schemeClr val="bg1"/>
                                      </p:to>
                                    </p:animClr>
                                    <p:set>
                                      <p:cBhvr>
                                        <p:cTn id="8" dur="750" autoRev="1" fill="remove"/>
                                        <p:tgtEl>
                                          <p:spTgt spid="21"/>
                                        </p:tgtEl>
                                        <p:attrNameLst>
                                          <p:attrName>fill.type</p:attrName>
                                        </p:attrNameLst>
                                      </p:cBhvr>
                                      <p:to>
                                        <p:strVal val="solid"/>
                                      </p:to>
                                    </p:set>
                                    <p:set>
                                      <p:cBhvr>
                                        <p:cTn id="9" dur="750" autoRev="1" fill="remove"/>
                                        <p:tgtEl>
                                          <p:spTgt spid="21"/>
                                        </p:tgtEl>
                                        <p:attrNameLst>
                                          <p:attrName>fill.on</p:attrName>
                                        </p:attrNameLst>
                                      </p:cBhvr>
                                      <p:to>
                                        <p:strVal val="true"/>
                                      </p:to>
                                    </p:set>
                                  </p:childTnLst>
                                </p:cTn>
                              </p:par>
                              <p:par>
                                <p:cTn id="10" presetID="27" presetClass="emph" presetSubtype="0" repeatCount="indefinite" fill="remove" grpId="0" nodeType="withEffect">
                                  <p:stCondLst>
                                    <p:cond delay="0"/>
                                  </p:stCondLst>
                                  <p:childTnLst>
                                    <p:animClr clrSpc="rgb" dir="cw">
                                      <p:cBhvr override="childStyle">
                                        <p:cTn id="11" dur="750" autoRev="1" fill="remove"/>
                                        <p:tgtEl>
                                          <p:spTgt spid="20"/>
                                        </p:tgtEl>
                                        <p:attrNameLst>
                                          <p:attrName>style.color</p:attrName>
                                        </p:attrNameLst>
                                      </p:cBhvr>
                                      <p:to>
                                        <a:schemeClr val="bg1"/>
                                      </p:to>
                                    </p:animClr>
                                    <p:animClr clrSpc="rgb" dir="cw">
                                      <p:cBhvr>
                                        <p:cTn id="12" dur="750" autoRev="1" fill="remove"/>
                                        <p:tgtEl>
                                          <p:spTgt spid="20"/>
                                        </p:tgtEl>
                                        <p:attrNameLst>
                                          <p:attrName>fillcolor</p:attrName>
                                        </p:attrNameLst>
                                      </p:cBhvr>
                                      <p:to>
                                        <a:schemeClr val="bg1"/>
                                      </p:to>
                                    </p:animClr>
                                    <p:set>
                                      <p:cBhvr>
                                        <p:cTn id="13" dur="750" autoRev="1" fill="remove"/>
                                        <p:tgtEl>
                                          <p:spTgt spid="20"/>
                                        </p:tgtEl>
                                        <p:attrNameLst>
                                          <p:attrName>fill.type</p:attrName>
                                        </p:attrNameLst>
                                      </p:cBhvr>
                                      <p:to>
                                        <p:strVal val="solid"/>
                                      </p:to>
                                    </p:set>
                                    <p:set>
                                      <p:cBhvr>
                                        <p:cTn id="14" dur="750" autoRev="1" fill="remove"/>
                                        <p:tgtEl>
                                          <p:spTgt spid="20"/>
                                        </p:tgtEl>
                                        <p:attrNameLst>
                                          <p:attrName>fill.on</p:attrName>
                                        </p:attrNameLst>
                                      </p:cBhvr>
                                      <p:to>
                                        <p:strVal val="true"/>
                                      </p:to>
                                    </p:set>
                                  </p:childTnLst>
                                </p:cTn>
                              </p:par>
                              <p:par>
                                <p:cTn id="15" presetID="27" presetClass="emph" presetSubtype="0" repeatCount="indefinite" fill="remove" grpId="0" nodeType="withEffect">
                                  <p:stCondLst>
                                    <p:cond delay="0"/>
                                  </p:stCondLst>
                                  <p:childTnLst>
                                    <p:animClr clrSpc="rgb" dir="cw">
                                      <p:cBhvr override="childStyle">
                                        <p:cTn id="16" dur="750" autoRev="1" fill="remove"/>
                                        <p:tgtEl>
                                          <p:spTgt spid="18"/>
                                        </p:tgtEl>
                                        <p:attrNameLst>
                                          <p:attrName>style.color</p:attrName>
                                        </p:attrNameLst>
                                      </p:cBhvr>
                                      <p:to>
                                        <a:schemeClr val="bg1"/>
                                      </p:to>
                                    </p:animClr>
                                    <p:animClr clrSpc="rgb" dir="cw">
                                      <p:cBhvr>
                                        <p:cTn id="17" dur="750" autoRev="1" fill="remove"/>
                                        <p:tgtEl>
                                          <p:spTgt spid="18"/>
                                        </p:tgtEl>
                                        <p:attrNameLst>
                                          <p:attrName>fillcolor</p:attrName>
                                        </p:attrNameLst>
                                      </p:cBhvr>
                                      <p:to>
                                        <a:schemeClr val="bg1"/>
                                      </p:to>
                                    </p:animClr>
                                    <p:set>
                                      <p:cBhvr>
                                        <p:cTn id="18" dur="750" autoRev="1" fill="remove"/>
                                        <p:tgtEl>
                                          <p:spTgt spid="18"/>
                                        </p:tgtEl>
                                        <p:attrNameLst>
                                          <p:attrName>fill.type</p:attrName>
                                        </p:attrNameLst>
                                      </p:cBhvr>
                                      <p:to>
                                        <p:strVal val="solid"/>
                                      </p:to>
                                    </p:set>
                                    <p:set>
                                      <p:cBhvr>
                                        <p:cTn id="19" dur="750" autoRev="1" fill="remove"/>
                                        <p:tgtEl>
                                          <p:spTgt spid="18"/>
                                        </p:tgtEl>
                                        <p:attrNameLst>
                                          <p:attrName>fill.on</p:attrName>
                                        </p:attrNameLst>
                                      </p:cBhvr>
                                      <p:to>
                                        <p:strVal val="true"/>
                                      </p:to>
                                    </p:set>
                                  </p:childTnLst>
                                </p:cTn>
                              </p:par>
                              <p:par>
                                <p:cTn id="20" presetID="27" presetClass="emph" presetSubtype="0" repeatCount="indefinite" fill="remove" grpId="0" nodeType="withEffect">
                                  <p:stCondLst>
                                    <p:cond delay="0"/>
                                  </p:stCondLst>
                                  <p:childTnLst>
                                    <p:animClr clrSpc="rgb" dir="cw">
                                      <p:cBhvr override="childStyle">
                                        <p:cTn id="21" dur="750" autoRev="1" fill="remove"/>
                                        <p:tgtEl>
                                          <p:spTgt spid="17"/>
                                        </p:tgtEl>
                                        <p:attrNameLst>
                                          <p:attrName>style.color</p:attrName>
                                        </p:attrNameLst>
                                      </p:cBhvr>
                                      <p:to>
                                        <a:schemeClr val="bg1"/>
                                      </p:to>
                                    </p:animClr>
                                    <p:animClr clrSpc="rgb" dir="cw">
                                      <p:cBhvr>
                                        <p:cTn id="22" dur="750" autoRev="1" fill="remove"/>
                                        <p:tgtEl>
                                          <p:spTgt spid="17"/>
                                        </p:tgtEl>
                                        <p:attrNameLst>
                                          <p:attrName>fillcolor</p:attrName>
                                        </p:attrNameLst>
                                      </p:cBhvr>
                                      <p:to>
                                        <a:schemeClr val="bg1"/>
                                      </p:to>
                                    </p:animClr>
                                    <p:set>
                                      <p:cBhvr>
                                        <p:cTn id="23" dur="750" autoRev="1" fill="remove"/>
                                        <p:tgtEl>
                                          <p:spTgt spid="17"/>
                                        </p:tgtEl>
                                        <p:attrNameLst>
                                          <p:attrName>fill.type</p:attrName>
                                        </p:attrNameLst>
                                      </p:cBhvr>
                                      <p:to>
                                        <p:strVal val="solid"/>
                                      </p:to>
                                    </p:set>
                                    <p:set>
                                      <p:cBhvr>
                                        <p:cTn id="24" dur="750" autoRev="1" fill="remove"/>
                                        <p:tgtEl>
                                          <p:spTgt spid="17"/>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indefinite" fill="hold" nodeType="clickEffect">
                                  <p:stCondLst>
                                    <p:cond delay="0"/>
                                  </p:stCondLst>
                                  <p:childTnLst>
                                    <p:animEffect transition="out" filter="fade">
                                      <p:cBhvr>
                                        <p:cTn id="28" dur="5000" tmFilter="0, 0; .2, .5; .8, .5; 1, 0"/>
                                        <p:tgtEl>
                                          <p:spTgt spid="12"/>
                                        </p:tgtEl>
                                      </p:cBhvr>
                                    </p:animEffect>
                                    <p:animScale>
                                      <p:cBhvr>
                                        <p:cTn id="29" dur="25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4624"/>
            <a:ext cx="8229600" cy="864096"/>
          </a:xfrm>
        </p:spPr>
        <p:txBody>
          <a:bodyPr>
            <a:normAutofit/>
          </a:bodyPr>
          <a:lstStyle/>
          <a:p>
            <a:r>
              <a:rPr lang="en-US" sz="3600" b="1" dirty="0"/>
              <a:t>Acknowledgements</a:t>
            </a:r>
            <a:endParaRPr lang="el-GR" sz="3600" b="1" dirty="0"/>
          </a:p>
        </p:txBody>
      </p:sp>
      <p:sp>
        <p:nvSpPr>
          <p:cNvPr id="9" name="Slide Number Placeholder 8"/>
          <p:cNvSpPr>
            <a:spLocks noGrp="1"/>
          </p:cNvSpPr>
          <p:nvPr>
            <p:ph type="sldNum" sz="quarter" idx="12"/>
          </p:nvPr>
        </p:nvSpPr>
        <p:spPr/>
        <p:txBody>
          <a:bodyPr/>
          <a:lstStyle/>
          <a:p>
            <a:fld id="{B4746845-6915-4E55-B1F8-B6FC8961506E}" type="slidenum">
              <a:rPr lang="cs-CZ" smtClean="0"/>
              <a:t>38</a:t>
            </a:fld>
            <a:endParaRPr lang="cs-CZ"/>
          </a:p>
        </p:txBody>
      </p:sp>
      <p:grpSp>
        <p:nvGrpSpPr>
          <p:cNvPr id="22" name="Group 21"/>
          <p:cNvGrpSpPr/>
          <p:nvPr/>
        </p:nvGrpSpPr>
        <p:grpSpPr>
          <a:xfrm>
            <a:off x="583113" y="3645024"/>
            <a:ext cx="3988887" cy="3020273"/>
            <a:chOff x="251520" y="982469"/>
            <a:chExt cx="3988887" cy="3020273"/>
          </a:xfrm>
        </p:grpSpPr>
        <p:sp>
          <p:nvSpPr>
            <p:cNvPr id="17" name="TextBox 16"/>
            <p:cNvSpPr txBox="1"/>
            <p:nvPr/>
          </p:nvSpPr>
          <p:spPr>
            <a:xfrm>
              <a:off x="251520" y="1755973"/>
              <a:ext cx="3988887" cy="2246769"/>
            </a:xfrm>
            <a:prstGeom prst="rect">
              <a:avLst/>
            </a:prstGeom>
            <a:noFill/>
          </p:spPr>
          <p:txBody>
            <a:bodyPr wrap="square" rtlCol="0">
              <a:spAutoFit/>
            </a:bodyPr>
            <a:lstStyle/>
            <a:p>
              <a:r>
                <a:rPr lang="cs-CZ" sz="2800" b="1" dirty="0"/>
                <a:t>Prof. Pavel </a:t>
              </a:r>
              <a:r>
                <a:rPr lang="cs-CZ" sz="2800" b="1" dirty="0" smtClean="0"/>
                <a:t>Hobza</a:t>
              </a:r>
              <a:endParaRPr lang="en-US" sz="2800" b="1" dirty="0" smtClean="0"/>
            </a:p>
            <a:p>
              <a:r>
                <a:rPr lang="en-US" sz="2800" b="1" dirty="0" err="1"/>
                <a:t>Dr</a:t>
              </a:r>
              <a:r>
                <a:rPr lang="cs-CZ" sz="2800" b="1" dirty="0"/>
                <a:t>.</a:t>
              </a:r>
              <a:r>
                <a:rPr lang="en-US" sz="2800" b="1" dirty="0"/>
                <a:t> Kostas </a:t>
              </a:r>
              <a:r>
                <a:rPr lang="en-US" sz="2800" b="1" dirty="0" err="1" smtClean="0"/>
                <a:t>Tripsianes</a:t>
              </a:r>
              <a:endParaRPr lang="en-US" sz="2800" b="1" dirty="0"/>
            </a:p>
            <a:p>
              <a:r>
                <a:rPr lang="en-US" sz="2800" b="1" dirty="0"/>
                <a:t>Prof. Jan </a:t>
              </a:r>
              <a:r>
                <a:rPr lang="en-US" sz="2800" b="1" dirty="0" err="1"/>
                <a:t>Rezac</a:t>
              </a:r>
              <a:endParaRPr lang="en-US" sz="2800" b="1" dirty="0"/>
            </a:p>
            <a:p>
              <a:r>
                <a:rPr lang="en-US" sz="2800" b="1" dirty="0" err="1"/>
                <a:t>Saltuk</a:t>
              </a:r>
              <a:r>
                <a:rPr lang="en-US" sz="2800" b="1" dirty="0"/>
                <a:t> </a:t>
              </a:r>
              <a:r>
                <a:rPr lang="en-US" sz="2800" b="1" dirty="0" err="1"/>
                <a:t>Eyrilmez</a:t>
              </a:r>
              <a:endParaRPr lang="en-US" sz="2800" b="1" dirty="0"/>
            </a:p>
            <a:p>
              <a:r>
                <a:rPr lang="en-US" sz="2800" b="1" dirty="0" err="1"/>
                <a:t>Cemal</a:t>
              </a:r>
              <a:r>
                <a:rPr lang="en-US" sz="2800" b="1" dirty="0"/>
                <a:t> </a:t>
              </a:r>
              <a:r>
                <a:rPr lang="en-US" sz="2800" b="1" dirty="0" err="1"/>
                <a:t>Köprülüoğlu</a:t>
              </a:r>
              <a:endParaRPr lang="en-US" sz="2800" b="1" dirty="0"/>
            </a:p>
          </p:txBody>
        </p:sp>
        <p:sp>
          <p:nvSpPr>
            <p:cNvPr id="19" name="TextBox 18"/>
            <p:cNvSpPr txBox="1"/>
            <p:nvPr/>
          </p:nvSpPr>
          <p:spPr>
            <a:xfrm>
              <a:off x="251520" y="982469"/>
              <a:ext cx="2808312" cy="646331"/>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600" b="1" cap="all" dirty="0">
                  <a:ln w="0"/>
                  <a:solidFill>
                    <a:schemeClr val="tx1">
                      <a:lumMod val="65000"/>
                      <a:lumOff val="35000"/>
                    </a:schemeClr>
                  </a:solidFill>
                  <a:effectLst>
                    <a:reflection blurRad="12700" stA="50000" endPos="50000" dist="5000" dir="5400000" sy="-100000" rotWithShape="0"/>
                  </a:effectLst>
                </a:rPr>
                <a:t>SQM/COSMO</a:t>
              </a:r>
            </a:p>
          </p:txBody>
        </p:sp>
      </p:grpSp>
      <p:sp>
        <p:nvSpPr>
          <p:cNvPr id="13" name="TextBox 12"/>
          <p:cNvSpPr txBox="1"/>
          <p:nvPr/>
        </p:nvSpPr>
        <p:spPr>
          <a:xfrm>
            <a:off x="395536" y="1484784"/>
            <a:ext cx="2808312"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solidFill>
                  <a:srgbClr val="1E10D2"/>
                </a:solidFill>
                <a:effectLst>
                  <a:outerShdw blurRad="50800" dist="39000" dir="5460000" algn="tl">
                    <a:srgbClr val="000000">
                      <a:alpha val="38000"/>
                    </a:srgbClr>
                  </a:outerShdw>
                  <a:reflection blurRad="6350" stA="50000" endA="300" endPos="50000" dist="29997" dir="5400000" sy="-100000" algn="bl" rotWithShape="0"/>
                </a:effectLst>
              </a:rPr>
              <a:t>deepScaffOpt</a:t>
            </a:r>
          </a:p>
        </p:txBody>
      </p:sp>
      <p:grpSp>
        <p:nvGrpSpPr>
          <p:cNvPr id="4" name="Group 3"/>
          <p:cNvGrpSpPr>
            <a:grpSpLocks noChangeAspect="1"/>
          </p:cNvGrpSpPr>
          <p:nvPr/>
        </p:nvGrpSpPr>
        <p:grpSpPr>
          <a:xfrm>
            <a:off x="3639263" y="1216263"/>
            <a:ext cx="5253217" cy="2212737"/>
            <a:chOff x="2627784" y="980728"/>
            <a:chExt cx="6566520" cy="2765921"/>
          </a:xfrm>
        </p:grpSpPr>
        <p:sp>
          <p:nvSpPr>
            <p:cNvPr id="21" name="Rectangle 20"/>
            <p:cNvSpPr/>
            <p:nvPr/>
          </p:nvSpPr>
          <p:spPr>
            <a:xfrm>
              <a:off x="2627784" y="980728"/>
              <a:ext cx="3456384" cy="2298739"/>
            </a:xfrm>
            <a:prstGeom prst="rect">
              <a:avLst/>
            </a:prstGeom>
            <a:blipFill dpi="0" rotWithShape="1">
              <a:blip r:embed="rId3">
                <a:alphaModFix amt="6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16104" t="6440" r="16667" b="3922"/>
            <a:stretch/>
          </p:blipFill>
          <p:spPr>
            <a:xfrm>
              <a:off x="5686944" y="2802393"/>
              <a:ext cx="510035" cy="510035"/>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7234" t="5333" r="7227" b="9338"/>
            <a:stretch/>
          </p:blipFill>
          <p:spPr>
            <a:xfrm>
              <a:off x="6948264" y="980728"/>
              <a:ext cx="2246040" cy="2395776"/>
            </a:xfrm>
            <a:prstGeom prst="rect">
              <a:avLst/>
            </a:prstGeom>
          </p:spPr>
        </p:pic>
        <p:sp>
          <p:nvSpPr>
            <p:cNvPr id="26" name="Curved Up Arrow 25"/>
            <p:cNvSpPr/>
            <p:nvPr/>
          </p:nvSpPr>
          <p:spPr>
            <a:xfrm>
              <a:off x="4237955" y="2743306"/>
              <a:ext cx="3358381" cy="593761"/>
            </a:xfrm>
            <a:prstGeom prst="curvedUpArrow">
              <a:avLst/>
            </a:prstGeom>
            <a:solidFill>
              <a:srgbClr val="1E10D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16104" t="6440" r="16667" b="3922"/>
            <a:stretch/>
          </p:blipFill>
          <p:spPr>
            <a:xfrm>
              <a:off x="7400330" y="2040924"/>
              <a:ext cx="340022" cy="340022"/>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1920" y="1916832"/>
              <a:ext cx="1008112" cy="1008112"/>
            </a:xfrm>
            <a:prstGeom prst="rect">
              <a:avLst/>
            </a:prstGeom>
          </p:spPr>
        </p:pic>
        <p:sp>
          <p:nvSpPr>
            <p:cNvPr id="29" name="TextBox 28"/>
            <p:cNvSpPr txBox="1"/>
            <p:nvPr/>
          </p:nvSpPr>
          <p:spPr>
            <a:xfrm>
              <a:off x="4106635" y="3284984"/>
              <a:ext cx="4097559" cy="461665"/>
            </a:xfrm>
            <a:prstGeom prst="rect">
              <a:avLst/>
            </a:prstGeom>
            <a:noFill/>
          </p:spPr>
          <p:txBody>
            <a:bodyPr wrap="square" rtlCol="0">
              <a:spAutoFit/>
            </a:bodyPr>
            <a:lstStyle/>
            <a:p>
              <a:r>
                <a:rPr lang="en-US" b="1" dirty="0">
                  <a:solidFill>
                    <a:srgbClr val="1E10D2"/>
                  </a:solidFill>
                </a:rPr>
                <a:t>Receptor-specific executable</a:t>
              </a:r>
            </a:p>
          </p:txBody>
        </p:sp>
      </p:grpSp>
      <p:sp>
        <p:nvSpPr>
          <p:cNvPr id="16" name="TextBox 15"/>
          <p:cNvSpPr txBox="1"/>
          <p:nvPr/>
        </p:nvSpPr>
        <p:spPr>
          <a:xfrm>
            <a:off x="35497" y="2204864"/>
            <a:ext cx="3456384" cy="523220"/>
          </a:xfrm>
          <a:prstGeom prst="rect">
            <a:avLst/>
          </a:prstGeom>
          <a:noFill/>
        </p:spPr>
        <p:txBody>
          <a:bodyPr wrap="square" rtlCol="0">
            <a:spAutoFit/>
          </a:bodyPr>
          <a:lstStyle/>
          <a:p>
            <a:r>
              <a:rPr lang="en-US" sz="2800" b="1" dirty="0" smtClean="0"/>
              <a:t>Dr. Takayuki Serizawa</a:t>
            </a:r>
            <a:endParaRPr lang="en-US" sz="2800" b="1" dirty="0"/>
          </a:p>
        </p:txBody>
      </p:sp>
      <p:grpSp>
        <p:nvGrpSpPr>
          <p:cNvPr id="18" name="Group 17"/>
          <p:cNvGrpSpPr/>
          <p:nvPr/>
        </p:nvGrpSpPr>
        <p:grpSpPr>
          <a:xfrm>
            <a:off x="4903593" y="4437112"/>
            <a:ext cx="3988887" cy="1296724"/>
            <a:chOff x="251520" y="982469"/>
            <a:chExt cx="3988887" cy="1296724"/>
          </a:xfrm>
        </p:grpSpPr>
        <p:sp>
          <p:nvSpPr>
            <p:cNvPr id="20" name="TextBox 19"/>
            <p:cNvSpPr txBox="1"/>
            <p:nvPr/>
          </p:nvSpPr>
          <p:spPr>
            <a:xfrm>
              <a:off x="251520" y="1755973"/>
              <a:ext cx="3988887" cy="523220"/>
            </a:xfrm>
            <a:prstGeom prst="rect">
              <a:avLst/>
            </a:prstGeom>
            <a:noFill/>
          </p:spPr>
          <p:txBody>
            <a:bodyPr wrap="square" rtlCol="0">
              <a:spAutoFit/>
            </a:bodyPr>
            <a:lstStyle/>
            <a:p>
              <a:r>
                <a:rPr lang="en-US" sz="2800" b="1" dirty="0" err="1" smtClean="0"/>
                <a:t>Dr</a:t>
              </a:r>
              <a:r>
                <a:rPr lang="cs-CZ" sz="2800" b="1" dirty="0"/>
                <a:t>.</a:t>
              </a:r>
              <a:r>
                <a:rPr lang="en-US" sz="2800" b="1" dirty="0"/>
                <a:t> Kostas </a:t>
              </a:r>
              <a:r>
                <a:rPr lang="en-US" sz="2800" b="1" dirty="0" err="1" smtClean="0"/>
                <a:t>Tripsianes</a:t>
              </a:r>
              <a:endParaRPr lang="en-US" sz="2800" b="1" dirty="0"/>
            </a:p>
          </p:txBody>
        </p:sp>
        <p:sp>
          <p:nvSpPr>
            <p:cNvPr id="23" name="TextBox 22"/>
            <p:cNvSpPr txBox="1"/>
            <p:nvPr/>
          </p:nvSpPr>
          <p:spPr>
            <a:xfrm>
              <a:off x="251520" y="982469"/>
              <a:ext cx="2808312" cy="646331"/>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600" b="1" cap="all" dirty="0" smtClean="0">
                  <a:ln w="0"/>
                  <a:solidFill>
                    <a:srgbClr val="FF0000"/>
                  </a:solidFill>
                  <a:effectLst>
                    <a:reflection blurRad="12700" stA="50000" endPos="50000" dist="5000" dir="5400000" sy="-100000" rotWithShape="0"/>
                  </a:effectLst>
                </a:rPr>
                <a:t>4D NMR</a:t>
              </a:r>
              <a:endParaRPr lang="en-US" sz="3600" b="1" cap="all" dirty="0">
                <a:ln w="0"/>
                <a:solidFill>
                  <a:srgbClr val="FF0000"/>
                </a:solidFill>
                <a:effectLst>
                  <a:reflection blurRad="12700" stA="50000" endPos="50000" dist="5000" dir="5400000" sy="-100000" rotWithShape="0"/>
                </a:effectLst>
              </a:endParaRPr>
            </a:p>
          </p:txBody>
        </p:sp>
      </p:grpSp>
    </p:spTree>
    <p:extLst>
      <p:ext uri="{BB962C8B-B14F-4D97-AF65-F5344CB8AC3E}">
        <p14:creationId xmlns:p14="http://schemas.microsoft.com/office/powerpoint/2010/main" val="683866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2303" y="1912764"/>
            <a:ext cx="4062065" cy="2308324"/>
            <a:chOff x="5262463" y="2488828"/>
            <a:chExt cx="4062065" cy="2308324"/>
          </a:xfrm>
        </p:grpSpPr>
        <p:sp>
          <p:nvSpPr>
            <p:cNvPr id="5" name="Content Placeholder 2">
              <a:extLst>
                <a:ext uri="{FF2B5EF4-FFF2-40B4-BE49-F238E27FC236}">
                  <a16:creationId xmlns="" xmlns:a16="http://schemas.microsoft.com/office/drawing/2014/main" id="{FB914BD9-A777-3F4B-8028-C800824FCBD8}"/>
                </a:ext>
              </a:extLst>
            </p:cNvPr>
            <p:cNvSpPr txBox="1">
              <a:spLocks/>
            </p:cNvSpPr>
            <p:nvPr/>
          </p:nvSpPr>
          <p:spPr bwMode="auto">
            <a:xfrm>
              <a:off x="5868144" y="2488828"/>
              <a:ext cx="3456384" cy="2308324"/>
            </a:xfrm>
            <a:prstGeom prst="rect">
              <a:avLst/>
            </a:prstGeom>
            <a:noFill/>
            <a:ln>
              <a:noFill/>
            </a:ln>
            <a:extLst>
              <a:ext uri="{FAA26D3D-D897-4be2-8F04-BA451C77F1D7}"/>
            </a:extLst>
          </p:spPr>
          <p:txBody>
            <a:bodyPr wrap="square" lIns="0" tIns="0" rIns="0" bIns="0">
              <a:spAutoFit/>
            </a:bodyPr>
            <a:lstStyle>
              <a:lvl1pPr marL="342900" indent="-342900" algn="l" rtl="0" eaLnBrk="0" fontAlgn="base" hangingPunct="0">
                <a:spcBef>
                  <a:spcPct val="20000"/>
                </a:spcBef>
                <a:spcAft>
                  <a:spcPct val="0"/>
                </a:spcAft>
                <a:buClr>
                  <a:srgbClr val="69BE28"/>
                </a:buClr>
                <a:buSzPct val="75000"/>
                <a:buFont typeface="Wingdings" charset="0"/>
                <a:buChar char="§"/>
                <a:defRPr sz="2800">
                  <a:solidFill>
                    <a:srgbClr val="292929"/>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69BE28"/>
                </a:buClr>
                <a:buSzPct val="75000"/>
                <a:buFont typeface="Wingdings" charset="0"/>
                <a:buChar char="§"/>
                <a:defRPr sz="2400">
                  <a:solidFill>
                    <a:srgbClr val="292929"/>
                  </a:solidFill>
                  <a:latin typeface="+mn-lt"/>
                  <a:ea typeface="ＭＳ Ｐゴシック" charset="0"/>
                </a:defRPr>
              </a:lvl2pPr>
              <a:lvl3pPr marL="1143000" indent="-228600" algn="l" rtl="0" eaLnBrk="0" fontAlgn="base" hangingPunct="0">
                <a:spcBef>
                  <a:spcPct val="20000"/>
                </a:spcBef>
                <a:spcAft>
                  <a:spcPct val="0"/>
                </a:spcAft>
                <a:buClr>
                  <a:srgbClr val="69BE28"/>
                </a:buClr>
                <a:buSzPct val="75000"/>
                <a:buFont typeface="Wingdings" charset="0"/>
                <a:buChar char="§"/>
                <a:defRPr sz="2000">
                  <a:solidFill>
                    <a:srgbClr val="292929"/>
                  </a:solidFill>
                  <a:latin typeface="+mn-lt"/>
                  <a:ea typeface="ＭＳ Ｐゴシック" charset="0"/>
                </a:defRPr>
              </a:lvl3pPr>
              <a:lvl4pPr marL="1600200" indent="-228600" algn="l" rtl="0" eaLnBrk="0" fontAlgn="base" hangingPunct="0">
                <a:spcBef>
                  <a:spcPct val="20000"/>
                </a:spcBef>
                <a:spcAft>
                  <a:spcPct val="0"/>
                </a:spcAft>
                <a:buClr>
                  <a:srgbClr val="69BE28"/>
                </a:buClr>
                <a:buSzPct val="75000"/>
                <a:buFont typeface="Wingdings" charset="0"/>
                <a:buChar char="§"/>
                <a:defRPr>
                  <a:solidFill>
                    <a:srgbClr val="292929"/>
                  </a:solidFill>
                  <a:latin typeface="+mn-lt"/>
                  <a:ea typeface="ＭＳ Ｐゴシック" charset="0"/>
                </a:defRPr>
              </a:lvl4pPr>
              <a:lvl5pPr marL="2057400" indent="-228600" algn="l" rtl="0" eaLnBrk="0" fontAlgn="base" hangingPunct="0">
                <a:spcBef>
                  <a:spcPct val="20000"/>
                </a:spcBef>
                <a:spcAft>
                  <a:spcPct val="0"/>
                </a:spcAft>
                <a:buClr>
                  <a:srgbClr val="69BE28"/>
                </a:buClr>
                <a:buSzPct val="75000"/>
                <a:buFont typeface="Wingdings" charset="0"/>
                <a:buChar char="§"/>
                <a:defRPr sz="1600">
                  <a:solidFill>
                    <a:srgbClr val="292929"/>
                  </a:solidFill>
                  <a:latin typeface="+mn-lt"/>
                  <a:ea typeface="ＭＳ Ｐゴシック" charset="0"/>
                </a:defRPr>
              </a:lvl5pPr>
              <a:lvl6pPr marL="25146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6pPr>
              <a:lvl7pPr marL="29718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7pPr>
              <a:lvl8pPr marL="34290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8pPr>
              <a:lvl9pPr marL="38862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9pPr>
            </a:lstStyle>
            <a:p>
              <a:pPr marL="0" indent="0">
                <a:lnSpc>
                  <a:spcPct val="150000"/>
                </a:lnSpc>
                <a:spcBef>
                  <a:spcPts val="0"/>
                </a:spcBef>
                <a:buClr>
                  <a:schemeClr val="accent2"/>
                </a:buClr>
                <a:buSzPct val="100000"/>
                <a:buNone/>
                <a:defRPr/>
              </a:pPr>
              <a:r>
                <a:rPr lang="en-US" sz="2000" b="1" kern="0" dirty="0">
                  <a:solidFill>
                    <a:schemeClr val="accent2"/>
                  </a:solidFill>
                </a:rPr>
                <a:t>NMR data recording: </a:t>
              </a:r>
              <a:r>
                <a:rPr lang="en-US" sz="2000" kern="0" dirty="0"/>
                <a:t>8-12 days</a:t>
              </a:r>
            </a:p>
            <a:p>
              <a:pPr marL="0" indent="0">
                <a:lnSpc>
                  <a:spcPct val="150000"/>
                </a:lnSpc>
                <a:spcBef>
                  <a:spcPts val="0"/>
                </a:spcBef>
                <a:buClr>
                  <a:schemeClr val="accent2"/>
                </a:buClr>
                <a:buSzPct val="100000"/>
                <a:buNone/>
                <a:defRPr/>
              </a:pPr>
              <a:r>
                <a:rPr lang="en-US" sz="2000" b="1" kern="0" dirty="0">
                  <a:solidFill>
                    <a:schemeClr val="accent2"/>
                  </a:solidFill>
                </a:rPr>
                <a:t>Peak picking:</a:t>
              </a:r>
              <a:r>
                <a:rPr lang="en-US" sz="2000" b="1" kern="0" dirty="0"/>
                <a:t> </a:t>
              </a:r>
              <a:r>
                <a:rPr lang="en-US" sz="2000" kern="0" dirty="0"/>
                <a:t>1 day</a:t>
              </a:r>
            </a:p>
            <a:p>
              <a:pPr marL="0" indent="0">
                <a:lnSpc>
                  <a:spcPct val="150000"/>
                </a:lnSpc>
                <a:spcBef>
                  <a:spcPts val="0"/>
                </a:spcBef>
                <a:buClr>
                  <a:schemeClr val="accent2"/>
                </a:buClr>
                <a:buSzPct val="100000"/>
                <a:buNone/>
                <a:defRPr/>
              </a:pPr>
              <a:r>
                <a:rPr lang="en-US" sz="2000" b="1" kern="0" dirty="0">
                  <a:solidFill>
                    <a:schemeClr val="accent2"/>
                  </a:solidFill>
                </a:rPr>
                <a:t>4D-CHAINS: </a:t>
              </a:r>
              <a:r>
                <a:rPr lang="en-US" sz="2000" kern="0" dirty="0"/>
                <a:t>30-90 minutes</a:t>
              </a:r>
            </a:p>
            <a:p>
              <a:pPr marL="0" indent="0">
                <a:lnSpc>
                  <a:spcPct val="150000"/>
                </a:lnSpc>
                <a:spcBef>
                  <a:spcPts val="0"/>
                </a:spcBef>
                <a:buClr>
                  <a:schemeClr val="accent2"/>
                </a:buClr>
                <a:buSzPct val="100000"/>
                <a:buNone/>
                <a:defRPr/>
              </a:pPr>
              <a:r>
                <a:rPr lang="en-US" sz="2000" b="1" kern="0" dirty="0" err="1">
                  <a:solidFill>
                    <a:schemeClr val="accent2"/>
                  </a:solidFill>
                </a:rPr>
                <a:t>autoNOE</a:t>
              </a:r>
              <a:r>
                <a:rPr lang="en-US" sz="2000" b="1" kern="0" dirty="0">
                  <a:solidFill>
                    <a:schemeClr val="accent2"/>
                  </a:solidFill>
                </a:rPr>
                <a:t>-ROSETTA: </a:t>
              </a:r>
              <a:r>
                <a:rPr lang="en-US" sz="2000" kern="0" dirty="0"/>
                <a:t>8-12 hours</a:t>
              </a:r>
            </a:p>
            <a:p>
              <a:pPr marL="0" indent="0">
                <a:lnSpc>
                  <a:spcPct val="150000"/>
                </a:lnSpc>
                <a:spcBef>
                  <a:spcPts val="0"/>
                </a:spcBef>
                <a:buClr>
                  <a:schemeClr val="accent2"/>
                </a:buClr>
                <a:buSzPct val="100000"/>
                <a:buNone/>
                <a:defRPr/>
              </a:pPr>
              <a:r>
                <a:rPr lang="en-US" sz="2000" b="1" kern="0" dirty="0">
                  <a:solidFill>
                    <a:schemeClr val="accent2"/>
                  </a:solidFill>
                </a:rPr>
                <a:t>Structure:</a:t>
              </a:r>
              <a:r>
                <a:rPr lang="en-US" sz="2000" b="1" kern="0" dirty="0"/>
                <a:t> </a:t>
              </a:r>
              <a:r>
                <a:rPr lang="en-US" sz="2000" kern="0" dirty="0"/>
                <a:t>3-4 weeks</a:t>
              </a:r>
            </a:p>
          </p:txBody>
        </p:sp>
        <p:sp>
          <p:nvSpPr>
            <p:cNvPr id="3" name="Left Brace 2"/>
            <p:cNvSpPr/>
            <p:nvPr/>
          </p:nvSpPr>
          <p:spPr>
            <a:xfrm>
              <a:off x="5652120" y="2996952"/>
              <a:ext cx="288032" cy="1368152"/>
            </a:xfrm>
            <a:prstGeom prst="leftBrace">
              <a:avLst/>
            </a:prstGeom>
            <a:noFill/>
            <a:ln w="508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6" name="TextBox 5"/>
            <p:cNvSpPr txBox="1"/>
            <p:nvPr/>
          </p:nvSpPr>
          <p:spPr>
            <a:xfrm rot="16200000">
              <a:off x="4737211" y="3306181"/>
              <a:ext cx="1512169" cy="461665"/>
            </a:xfrm>
            <a:prstGeom prst="rect">
              <a:avLst/>
            </a:prstGeom>
            <a:noFill/>
          </p:spPr>
          <p:txBody>
            <a:bodyPr wrap="square" rtlCol="0">
              <a:spAutoFit/>
            </a:bodyPr>
            <a:lstStyle/>
            <a:p>
              <a:r>
                <a:rPr lang="en-US" sz="2400" b="1" dirty="0">
                  <a:solidFill>
                    <a:srgbClr val="C00000"/>
                  </a:solidFill>
                </a:rPr>
                <a:t>iteration</a:t>
              </a:r>
            </a:p>
          </p:txBody>
        </p:sp>
      </p:grpSp>
      <p:sp>
        <p:nvSpPr>
          <p:cNvPr id="12" name="Nadpis 1">
            <a:extLst>
              <a:ext uri="{FF2B5EF4-FFF2-40B4-BE49-F238E27FC236}">
                <a16:creationId xmlns="" xmlns:a16="http://schemas.microsoft.com/office/drawing/2014/main" id="{63A49F69-8225-4B36-A3AA-9E7CAA1B89E5}"/>
              </a:ext>
            </a:extLst>
          </p:cNvPr>
          <p:cNvSpPr txBox="1">
            <a:spLocks/>
          </p:cNvSpPr>
          <p:nvPr/>
        </p:nvSpPr>
        <p:spPr>
          <a:xfrm>
            <a:off x="152337" y="188640"/>
            <a:ext cx="8884159" cy="792088"/>
          </a:xfrm>
          <a:prstGeom prst="rect">
            <a:avLst/>
          </a:prstGeom>
          <a:ln w="12700">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lang="en-US" sz="4400" kern="1200" dirty="0">
                <a:solidFill>
                  <a:schemeClr val="tx1"/>
                </a:solidFill>
                <a:latin typeface="+mj-lt"/>
                <a:ea typeface="+mj-ea"/>
                <a:cs typeface="+mj-cs"/>
              </a:defRPr>
            </a:lvl1pPr>
          </a:lstStyle>
          <a:p>
            <a:r>
              <a:rPr lang="en-US" sz="3600" b="1" cap="all" dirty="0" smtClean="0">
                <a:ln w="0"/>
                <a:solidFill>
                  <a:srgbClr val="FF3300"/>
                </a:solidFill>
                <a:effectLst>
                  <a:reflection blurRad="12700" stA="50000" endPos="50000" dist="5000" dir="5400000" sy="-100000" rotWithShape="0"/>
                </a:effectLst>
              </a:rPr>
              <a:t>4D-CHAINS</a:t>
            </a:r>
            <a:r>
              <a:rPr lang="en-US" sz="3600" b="1" dirty="0" smtClean="0"/>
              <a:t>/</a:t>
            </a:r>
            <a:r>
              <a:rPr lang="en-US" sz="3600" b="1" dirty="0" err="1" smtClean="0"/>
              <a:t>autoNOE</a:t>
            </a:r>
            <a:r>
              <a:rPr lang="en-US" sz="3600" b="1" dirty="0" smtClean="0"/>
              <a:t>-Rosetta </a:t>
            </a:r>
            <a:r>
              <a:rPr lang="en-US" sz="3600" b="1" dirty="0" smtClean="0"/>
              <a:t>at </a:t>
            </a:r>
            <a:r>
              <a:rPr lang="en-US" sz="3600" b="1" dirty="0" smtClean="0"/>
              <a:t>a glance</a:t>
            </a:r>
            <a:endParaRPr lang="en-US" sz="3600" b="1" dirty="0"/>
          </a:p>
        </p:txBody>
      </p:sp>
      <p:sp>
        <p:nvSpPr>
          <p:cNvPr id="13" name="TextBox 12"/>
          <p:cNvSpPr txBox="1"/>
          <p:nvPr/>
        </p:nvSpPr>
        <p:spPr>
          <a:xfrm>
            <a:off x="395536" y="980728"/>
            <a:ext cx="8136904" cy="461665"/>
          </a:xfrm>
          <a:prstGeom prst="rect">
            <a:avLst/>
          </a:prstGeom>
          <a:noFill/>
          <a:ln>
            <a:solidFill>
              <a:srgbClr val="FF0000"/>
            </a:solidFill>
          </a:ln>
        </p:spPr>
        <p:txBody>
          <a:bodyPr wrap="square" rtlCol="0">
            <a:spAutoFit/>
          </a:bodyPr>
          <a:lstStyle/>
          <a:p>
            <a:pPr algn="ctr"/>
            <a:r>
              <a:rPr lang="en-US" sz="2400" b="1" dirty="0" smtClean="0"/>
              <a:t>Applied successfully to </a:t>
            </a:r>
            <a:r>
              <a:rPr lang="en-US" sz="2400" b="1" dirty="0" smtClean="0">
                <a:solidFill>
                  <a:srgbClr val="FF0000"/>
                </a:solidFill>
              </a:rPr>
              <a:t>13 unique protein folds </a:t>
            </a:r>
            <a:r>
              <a:rPr lang="en-US" sz="2400" b="1" dirty="0" smtClean="0"/>
              <a:t>since last year!</a:t>
            </a:r>
            <a:endParaRPr lang="en-US" sz="2400" b="1"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8" y="1484784"/>
            <a:ext cx="3779912" cy="303558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18" y="4602610"/>
            <a:ext cx="3325046" cy="1706710"/>
          </a:xfrm>
          <a:prstGeom prst="rect">
            <a:avLst/>
          </a:prstGeom>
          <a:ln w="25400" cap="sq" cmpd="sng">
            <a:solidFill>
              <a:schemeClr val="tx1"/>
            </a:solidFill>
            <a:prstDash val="solid"/>
            <a:round/>
          </a:ln>
          <a:effectLst/>
        </p:spPr>
      </p:pic>
      <p:pic>
        <p:nvPicPr>
          <p:cNvPr id="15" name="Picture 14">
            <a:extLst>
              <a:ext uri="{FF2B5EF4-FFF2-40B4-BE49-F238E27FC236}">
                <a16:creationId xmlns="" xmlns:a16="http://schemas.microsoft.com/office/drawing/2014/main" id="{EDD2E293-93DA-A148-B33C-441BD9632138}"/>
              </a:ext>
            </a:extLst>
          </p:cNvPr>
          <p:cNvPicPr>
            <a:picLocks noChangeAspect="1"/>
          </p:cNvPicPr>
          <p:nvPr/>
        </p:nvPicPr>
        <p:blipFill>
          <a:blip r:embed="rId5"/>
          <a:stretch>
            <a:fillRect/>
          </a:stretch>
        </p:blipFill>
        <p:spPr>
          <a:xfrm>
            <a:off x="6262899" y="4635059"/>
            <a:ext cx="2885666" cy="1458237"/>
          </a:xfrm>
          <a:prstGeom prst="rect">
            <a:avLst/>
          </a:prstGeom>
          <a:ln w="25400">
            <a:solidFill>
              <a:schemeClr val="tx1"/>
            </a:solidFill>
          </a:ln>
        </p:spPr>
      </p:pic>
      <p:pic>
        <p:nvPicPr>
          <p:cNvPr id="16" name="Picture 15">
            <a:extLst>
              <a:ext uri="{FF2B5EF4-FFF2-40B4-BE49-F238E27FC236}">
                <a16:creationId xmlns="" xmlns:a16="http://schemas.microsoft.com/office/drawing/2014/main" id="{4EAAFB29-6A67-CF46-95F3-CCFE7279786F}"/>
              </a:ext>
            </a:extLst>
          </p:cNvPr>
          <p:cNvPicPr>
            <a:picLocks noChangeAspect="1"/>
          </p:cNvPicPr>
          <p:nvPr/>
        </p:nvPicPr>
        <p:blipFill>
          <a:blip r:embed="rId6"/>
          <a:stretch>
            <a:fillRect/>
          </a:stretch>
        </p:blipFill>
        <p:spPr>
          <a:xfrm>
            <a:off x="3417784" y="4635059"/>
            <a:ext cx="2738392" cy="2250325"/>
          </a:xfrm>
          <a:prstGeom prst="rect">
            <a:avLst/>
          </a:prstGeom>
          <a:ln w="22225">
            <a:solidFill>
              <a:schemeClr val="tx1"/>
            </a:solidFill>
          </a:ln>
        </p:spPr>
      </p:pic>
    </p:spTree>
    <p:extLst>
      <p:ext uri="{BB962C8B-B14F-4D97-AF65-F5344CB8AC3E}">
        <p14:creationId xmlns:p14="http://schemas.microsoft.com/office/powerpoint/2010/main" val="23747091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81" y="2017384"/>
            <a:ext cx="3901440" cy="220370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68" y="1523657"/>
            <a:ext cx="4824536" cy="3561527"/>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9119" t="25114" r="8654" b="25671"/>
          <a:stretch/>
        </p:blipFill>
        <p:spPr>
          <a:xfrm>
            <a:off x="6948264" y="764704"/>
            <a:ext cx="2052000" cy="900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9632" y="980728"/>
            <a:ext cx="1988311" cy="1116245"/>
          </a:xfrm>
          <a:prstGeom prst="rect">
            <a:avLst/>
          </a:prstGeom>
        </p:spPr>
      </p:pic>
      <p:sp>
        <p:nvSpPr>
          <p:cNvPr id="8" name="Title 1"/>
          <p:cNvSpPr txBox="1">
            <a:spLocks/>
          </p:cNvSpPr>
          <p:nvPr/>
        </p:nvSpPr>
        <p:spPr>
          <a:xfrm>
            <a:off x="457200" y="58614"/>
            <a:ext cx="8229600" cy="7780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600" b="1" dirty="0">
                <a:ln w="10160">
                  <a:solidFill>
                    <a:schemeClr val="accent1"/>
                  </a:solidFill>
                  <a:prstDash val="solid"/>
                </a:ln>
                <a:solidFill>
                  <a:srgbClr val="FFFFFF"/>
                </a:solidFill>
                <a:effectLst>
                  <a:glow rad="101600">
                    <a:schemeClr val="accent1">
                      <a:satMod val="175000"/>
                      <a:alpha val="40000"/>
                    </a:schemeClr>
                  </a:glow>
                  <a:outerShdw blurRad="38100" dist="32000" dir="5400000" algn="tl">
                    <a:srgbClr val="000000">
                      <a:alpha val="30000"/>
                    </a:srgbClr>
                  </a:outerShdw>
                </a:effectLst>
              </a:rPr>
              <a:t>Big Data Era</a:t>
            </a:r>
          </a:p>
        </p:txBody>
      </p:sp>
      <p:sp>
        <p:nvSpPr>
          <p:cNvPr id="7" name="Slide Number Placeholder 6"/>
          <p:cNvSpPr>
            <a:spLocks noGrp="1"/>
          </p:cNvSpPr>
          <p:nvPr>
            <p:ph type="sldNum" sz="quarter" idx="12"/>
          </p:nvPr>
        </p:nvSpPr>
        <p:spPr/>
        <p:txBody>
          <a:bodyPr/>
          <a:lstStyle/>
          <a:p>
            <a:fld id="{B4746845-6915-4E55-B1F8-B6FC8961506E}" type="slidenum">
              <a:rPr lang="cs-CZ" smtClean="0"/>
              <a:t>4</a:t>
            </a:fld>
            <a:endParaRPr lang="cs-CZ"/>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4240" r="12165"/>
          <a:stretch/>
        </p:blipFill>
        <p:spPr>
          <a:xfrm>
            <a:off x="867277" y="5034165"/>
            <a:ext cx="2232248" cy="1707203"/>
          </a:xfrm>
          <a:prstGeom prst="rect">
            <a:avLst/>
          </a:prstGeom>
        </p:spPr>
      </p:pic>
      <p:sp>
        <p:nvSpPr>
          <p:cNvPr id="12" name="Right Arrow 11"/>
          <p:cNvSpPr/>
          <p:nvPr/>
        </p:nvSpPr>
        <p:spPr>
          <a:xfrm rot="5400000">
            <a:off x="1635469" y="4349306"/>
            <a:ext cx="885085" cy="340616"/>
          </a:xfrm>
          <a:prstGeom prst="rightArrow">
            <a:avLst>
              <a:gd name="adj1" fmla="val 29133"/>
              <a:gd name="adj2" fmla="val 45463"/>
            </a:avLst>
          </a:prstGeom>
          <a:solidFill>
            <a:srgbClr val="1E10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10D2"/>
              </a:solidFill>
            </a:endParaRPr>
          </a:p>
        </p:txBody>
      </p:sp>
      <p:sp>
        <p:nvSpPr>
          <p:cNvPr id="13" name="Right Arrow 12"/>
          <p:cNvSpPr/>
          <p:nvPr/>
        </p:nvSpPr>
        <p:spPr>
          <a:xfrm rot="9157900">
            <a:off x="3191724" y="4680018"/>
            <a:ext cx="1037091" cy="340616"/>
          </a:xfrm>
          <a:prstGeom prst="rightArrow">
            <a:avLst>
              <a:gd name="adj1" fmla="val 29133"/>
              <a:gd name="adj2" fmla="val 45463"/>
            </a:avLst>
          </a:prstGeom>
          <a:solidFill>
            <a:srgbClr val="1E10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10D2"/>
              </a:solidFill>
            </a:endParaRPr>
          </a:p>
        </p:txBody>
      </p:sp>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9556" r="10183" b="23962"/>
          <a:stretch/>
        </p:blipFill>
        <p:spPr>
          <a:xfrm>
            <a:off x="1247507" y="4293096"/>
            <a:ext cx="588188" cy="557230"/>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35896" y="5021734"/>
            <a:ext cx="567506" cy="567506"/>
          </a:xfrm>
          <a:prstGeom prst="rect">
            <a:avLst/>
          </a:prstGeom>
        </p:spPr>
      </p:pic>
    </p:spTree>
    <p:extLst>
      <p:ext uri="{BB962C8B-B14F-4D97-AF65-F5344CB8AC3E}">
        <p14:creationId xmlns:p14="http://schemas.microsoft.com/office/powerpoint/2010/main" val="274434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250"/>
                                  </p:stCondLst>
                                  <p:childTnLst>
                                    <p:animScale>
                                      <p:cBhvr>
                                        <p:cTn id="6" dur="1000" fill="hold"/>
                                        <p:tgtEl>
                                          <p:spTgt spid="14"/>
                                        </p:tgtEl>
                                      </p:cBhvr>
                                      <p:by x="120000" y="120000"/>
                                    </p:animScale>
                                  </p:childTnLst>
                                </p:cTn>
                              </p:par>
                              <p:par>
                                <p:cTn id="7" presetID="6" presetClass="emph" presetSubtype="0" repeatCount="indefinite" fill="hold" nodeType="withEffect">
                                  <p:stCondLst>
                                    <p:cond delay="250"/>
                                  </p:stCondLst>
                                  <p:childTnLst>
                                    <p:animScale>
                                      <p:cBhvr>
                                        <p:cTn id="8" dur="1000" fill="hold"/>
                                        <p:tgtEl>
                                          <p:spTgt spid="9"/>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58614"/>
            <a:ext cx="4834880" cy="778098"/>
          </a:xfrm>
        </p:spPr>
        <p:txBody>
          <a:bodyPr>
            <a:normAutofit/>
          </a:bodyPr>
          <a:lstStyle/>
          <a:p>
            <a:r>
              <a:rPr lang="cs-CZ" sz="3400" b="1" dirty="0" smtClean="0">
                <a:ln w="10160">
                  <a:solidFill>
                    <a:schemeClr val="accent1"/>
                  </a:solidFill>
                  <a:prstDash val="solid"/>
                </a:ln>
                <a:solidFill>
                  <a:srgbClr val="FFFFFF"/>
                </a:solidFill>
                <a:effectLst>
                  <a:outerShdw blurRad="38100" dist="32000" dir="5400000" algn="tl">
                    <a:srgbClr val="000000">
                      <a:alpha val="30000"/>
                    </a:srgbClr>
                  </a:outerShdw>
                </a:effectLst>
              </a:rPr>
              <a:t>MD Refinement</a:t>
            </a:r>
            <a:endParaRPr lang="cs-CZ" sz="3400" b="1"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78" y="1002194"/>
            <a:ext cx="4316313" cy="5495483"/>
          </a:xfrm>
          <a:prstGeom prst="rect">
            <a:avLst/>
          </a:prstGeom>
        </p:spPr>
      </p:pic>
      <p:sp>
        <p:nvSpPr>
          <p:cNvPr id="23" name="TextBox 22"/>
          <p:cNvSpPr txBox="1"/>
          <p:nvPr/>
        </p:nvSpPr>
        <p:spPr>
          <a:xfrm>
            <a:off x="4644008" y="951979"/>
            <a:ext cx="4247472" cy="5062924"/>
          </a:xfrm>
          <a:prstGeom prst="rect">
            <a:avLst/>
          </a:prstGeom>
          <a:noFill/>
        </p:spPr>
        <p:txBody>
          <a:bodyPr wrap="square" rtlCol="0">
            <a:spAutoFit/>
          </a:bodyPr>
          <a:lstStyle/>
          <a:p>
            <a:pPr marL="342900" indent="-342900">
              <a:spcAft>
                <a:spcPts val="600"/>
              </a:spcAft>
              <a:buFont typeface="+mj-lt"/>
              <a:buAutoNum type="arabicPeriod" startAt="2"/>
            </a:pPr>
            <a:r>
              <a:rPr lang="cs-CZ" b="1" dirty="0" smtClean="0"/>
              <a:t>100 ps MD simulation.</a:t>
            </a:r>
          </a:p>
          <a:p>
            <a:pPr>
              <a:spcAft>
                <a:spcPts val="600"/>
              </a:spcAft>
            </a:pPr>
            <a:endParaRPr lang="cs-CZ" b="1" dirty="0" smtClean="0"/>
          </a:p>
          <a:p>
            <a:pPr marL="285750" indent="-285750">
              <a:spcAft>
                <a:spcPts val="600"/>
              </a:spcAft>
              <a:buFont typeface="Arial" panose="020B0604020202020204" pitchFamily="34" charset="0"/>
              <a:buChar char="•"/>
            </a:pPr>
            <a:r>
              <a:rPr lang="cs-CZ" dirty="0" smtClean="0"/>
              <a:t>Software: AMBER or OpenMM.</a:t>
            </a:r>
          </a:p>
          <a:p>
            <a:pPr marL="285750" indent="-285750">
              <a:spcAft>
                <a:spcPts val="600"/>
              </a:spcAft>
              <a:buFont typeface="Arial" panose="020B0604020202020204" pitchFamily="34" charset="0"/>
              <a:buChar char="•"/>
            </a:pPr>
            <a:r>
              <a:rPr lang="cs-CZ" dirty="0" smtClean="0"/>
              <a:t>B</a:t>
            </a:r>
            <a:r>
              <a:rPr lang="en-US" dirty="0" err="1" smtClean="0"/>
              <a:t>inding</a:t>
            </a:r>
            <a:r>
              <a:rPr lang="en-US" dirty="0" smtClean="0"/>
              <a:t> </a:t>
            </a:r>
            <a:r>
              <a:rPr lang="en-US" dirty="0"/>
              <a:t>pocket residues </a:t>
            </a:r>
            <a:r>
              <a:rPr lang="en-US" dirty="0" smtClean="0"/>
              <a:t>flexible</a:t>
            </a:r>
            <a:r>
              <a:rPr lang="en-US" dirty="0"/>
              <a:t>, the </a:t>
            </a:r>
            <a:r>
              <a:rPr lang="en-US" dirty="0" smtClean="0"/>
              <a:t>rest restrained.</a:t>
            </a:r>
            <a:r>
              <a:rPr lang="cs-CZ" dirty="0" smtClean="0"/>
              <a:t> Explicit </a:t>
            </a:r>
            <a:r>
              <a:rPr lang="cs-CZ" dirty="0"/>
              <a:t>waters </a:t>
            </a:r>
            <a:r>
              <a:rPr lang="cs-CZ" dirty="0" smtClean="0"/>
              <a:t>in </a:t>
            </a:r>
            <a:r>
              <a:rPr lang="cs-CZ" dirty="0"/>
              <a:t>binding </a:t>
            </a:r>
            <a:r>
              <a:rPr lang="cs-CZ" dirty="0" smtClean="0"/>
              <a:t>pocket.</a:t>
            </a:r>
          </a:p>
          <a:p>
            <a:pPr marL="285750" indent="-285750">
              <a:spcAft>
                <a:spcPts val="600"/>
              </a:spcAft>
              <a:buFont typeface="Arial" panose="020B0604020202020204" pitchFamily="34" charset="0"/>
              <a:buChar char="•"/>
            </a:pPr>
            <a:r>
              <a:rPr lang="cs-CZ" dirty="0" smtClean="0"/>
              <a:t>1000 steps minimization, 50 </a:t>
            </a:r>
            <a:r>
              <a:rPr lang="cs-CZ" dirty="0"/>
              <a:t>ps NVT equilibration, 50 ps production </a:t>
            </a:r>
            <a:r>
              <a:rPr lang="cs-CZ" dirty="0" smtClean="0"/>
              <a:t>MD (NVT).</a:t>
            </a:r>
          </a:p>
          <a:p>
            <a:pPr marL="285750" indent="-285750">
              <a:spcAft>
                <a:spcPts val="600"/>
              </a:spcAft>
              <a:buFont typeface="Arial" panose="020B0604020202020204" pitchFamily="34" charset="0"/>
              <a:buChar char="•"/>
            </a:pPr>
            <a:r>
              <a:rPr lang="cs-CZ" dirty="0" smtClean="0"/>
              <a:t>Force fields: Protein AMBER14SB, ligand GAFF2, water TP3P.</a:t>
            </a:r>
          </a:p>
          <a:p>
            <a:pPr marL="285750" indent="-285750">
              <a:spcAft>
                <a:spcPts val="600"/>
              </a:spcAft>
              <a:buFont typeface="Arial" panose="020B0604020202020204" pitchFamily="34" charset="0"/>
              <a:buChar char="•"/>
            </a:pPr>
            <a:r>
              <a:rPr lang="cs-CZ" dirty="0" smtClean="0"/>
              <a:t>Long-range interactions treated with Reaction </a:t>
            </a:r>
            <a:r>
              <a:rPr lang="cs-CZ" dirty="0"/>
              <a:t>F</a:t>
            </a:r>
            <a:r>
              <a:rPr lang="cs-CZ" dirty="0" smtClean="0"/>
              <a:t>ield method and cutoff 18 Å.</a:t>
            </a:r>
          </a:p>
          <a:p>
            <a:pPr marL="285750" indent="-285750">
              <a:spcAft>
                <a:spcPts val="600"/>
              </a:spcAft>
              <a:buFont typeface="Arial" panose="020B0604020202020204" pitchFamily="34" charset="0"/>
              <a:buChar char="•"/>
            </a:pPr>
            <a:r>
              <a:rPr lang="cs-CZ" dirty="0" smtClean="0"/>
              <a:t>Structural properties (3Dpp, MM/GBSA, SiFt, USRCAT moments) calculated from last 50 ps.</a:t>
            </a:r>
            <a:endParaRPr lang="cs-CZ" dirty="0"/>
          </a:p>
        </p:txBody>
      </p:sp>
      <p:sp>
        <p:nvSpPr>
          <p:cNvPr id="3" name="Slide Number Placeholder 2"/>
          <p:cNvSpPr>
            <a:spLocks noGrp="1"/>
          </p:cNvSpPr>
          <p:nvPr>
            <p:ph type="sldNum" sz="quarter" idx="12"/>
          </p:nvPr>
        </p:nvSpPr>
        <p:spPr/>
        <p:txBody>
          <a:bodyPr/>
          <a:lstStyle/>
          <a:p>
            <a:fld id="{B4746845-6915-4E55-B1F8-B6FC8961506E}" type="slidenum">
              <a:rPr lang="cs-CZ" smtClean="0"/>
              <a:t>40</a:t>
            </a:fld>
            <a:endParaRPr lang="cs-CZ"/>
          </a:p>
        </p:txBody>
      </p:sp>
    </p:spTree>
    <p:extLst>
      <p:ext uri="{BB962C8B-B14F-4D97-AF65-F5344CB8AC3E}">
        <p14:creationId xmlns:p14="http://schemas.microsoft.com/office/powerpoint/2010/main" val="16577234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821" y="44625"/>
            <a:ext cx="913648" cy="1032699"/>
          </a:xfrm>
          <a:prstGeom prst="rect">
            <a:avLst/>
          </a:prstGeom>
        </p:spPr>
      </p:pic>
      <p:sp>
        <p:nvSpPr>
          <p:cNvPr id="6" name="TextBox 5"/>
          <p:cNvSpPr txBox="1"/>
          <p:nvPr/>
        </p:nvSpPr>
        <p:spPr>
          <a:xfrm>
            <a:off x="1632712" y="160184"/>
            <a:ext cx="6336704" cy="954097"/>
          </a:xfrm>
          <a:prstGeom prst="rect">
            <a:avLst/>
          </a:prstGeom>
          <a:noFill/>
        </p:spPr>
        <p:txBody>
          <a:bodyPr wrap="square" lIns="91430" tIns="45715" rIns="91430" bIns="45715"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cs-CZ"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Pose Prediction Results</a:t>
            </a:r>
          </a:p>
          <a:p>
            <a:pPr algn="ctr"/>
            <a:r>
              <a:rPr lang="cs-CZ" sz="2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5">
                      <a:satMod val="175000"/>
                      <a:alpha val="40000"/>
                    </a:schemeClr>
                  </a:glow>
                  <a:outerShdw blurRad="50800" dist="39000" dir="5460000" algn="tl">
                    <a:srgbClr val="000000">
                      <a:alpha val="38000"/>
                    </a:srgbClr>
                  </a:outerShdw>
                </a:effectLst>
              </a:rPr>
              <a:t>(20 BACE ligands)</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933" t="11933" r="14100" b="32075"/>
          <a:stretch/>
        </p:blipFill>
        <p:spPr>
          <a:xfrm>
            <a:off x="65093" y="1534593"/>
            <a:ext cx="9008618" cy="3462191"/>
          </a:xfrm>
          <a:prstGeom prst="rect">
            <a:avLst/>
          </a:prstGeom>
        </p:spPr>
      </p:pic>
      <p:sp>
        <p:nvSpPr>
          <p:cNvPr id="3" name="TextBox 2"/>
          <p:cNvSpPr txBox="1"/>
          <p:nvPr/>
        </p:nvSpPr>
        <p:spPr>
          <a:xfrm>
            <a:off x="4637317" y="3028624"/>
            <a:ext cx="1632937" cy="360755"/>
          </a:xfrm>
          <a:prstGeom prst="rect">
            <a:avLst/>
          </a:prstGeom>
          <a:noFill/>
          <a:ln>
            <a:solidFill>
              <a:srgbClr val="00B050"/>
            </a:solidFill>
          </a:ln>
        </p:spPr>
        <p:txBody>
          <a:bodyPr wrap="square" lIns="82945" tIns="41473" rIns="82945" bIns="41473" rtlCol="0">
            <a:spAutoFit/>
          </a:bodyPr>
          <a:lstStyle/>
          <a:p>
            <a:r>
              <a:rPr lang="cs-CZ" b="1" dirty="0" smtClean="0">
                <a:solidFill>
                  <a:srgbClr val="00B050"/>
                </a:solidFill>
              </a:rPr>
              <a:t>HomoLigAlign</a:t>
            </a:r>
            <a:endParaRPr lang="cs-CZ" b="1" dirty="0">
              <a:solidFill>
                <a:srgbClr val="00B050"/>
              </a:solidFill>
            </a:endParaRPr>
          </a:p>
        </p:txBody>
      </p:sp>
    </p:spTree>
    <p:extLst>
      <p:ext uri="{BB962C8B-B14F-4D97-AF65-F5344CB8AC3E}">
        <p14:creationId xmlns:p14="http://schemas.microsoft.com/office/powerpoint/2010/main" val="19272696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85"/>
            <a:ext cx="9144000"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9444" t="4000" r="11517" b="2664"/>
          <a:stretch/>
        </p:blipFill>
        <p:spPr>
          <a:xfrm>
            <a:off x="5173195" y="2348879"/>
            <a:ext cx="3503261" cy="322668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240" y="21510"/>
            <a:ext cx="2376264" cy="1535282"/>
          </a:xfrm>
          <a:prstGeom prst="rect">
            <a:avLst/>
          </a:prstGeom>
          <a:ln w="25400">
            <a:solidFill>
              <a:schemeClr val="tx1"/>
            </a:solidFill>
          </a:ln>
        </p:spPr>
      </p:pic>
      <p:sp>
        <p:nvSpPr>
          <p:cNvPr id="9" name="TextBox 8"/>
          <p:cNvSpPr txBox="1"/>
          <p:nvPr/>
        </p:nvSpPr>
        <p:spPr>
          <a:xfrm>
            <a:off x="5508104" y="1630541"/>
            <a:ext cx="1343021" cy="646331"/>
          </a:xfrm>
          <a:prstGeom prst="rect">
            <a:avLst/>
          </a:prstGeom>
          <a:noFill/>
        </p:spPr>
        <p:txBody>
          <a:bodyPr wrap="square" rtlCol="0">
            <a:spAutoFit/>
          </a:bodyPr>
          <a:lstStyle/>
          <a:p>
            <a:pPr algn="ctr"/>
            <a:r>
              <a:rPr lang="en-US" b="1" dirty="0"/>
              <a:t>Cell-based Assays</a:t>
            </a:r>
          </a:p>
        </p:txBody>
      </p:sp>
      <p:sp>
        <p:nvSpPr>
          <p:cNvPr id="10" name="TextBox 9"/>
          <p:cNvSpPr txBox="1"/>
          <p:nvPr/>
        </p:nvSpPr>
        <p:spPr>
          <a:xfrm>
            <a:off x="72008" y="-27384"/>
            <a:ext cx="6588224" cy="1200329"/>
          </a:xfrm>
          <a:prstGeom prst="rect">
            <a:avLst/>
          </a:prstGeom>
          <a:noFill/>
        </p:spPr>
        <p:txBody>
          <a:bodyPr wrap="square" rtlCol="0">
            <a:spAutoFit/>
          </a:bodyPr>
          <a:lstStyle/>
          <a:p>
            <a:r>
              <a:rPr lang="en-US" sz="3600" b="1" dirty="0"/>
              <a:t>Binding affinities from different experiments are not comparable</a:t>
            </a:r>
          </a:p>
        </p:txBody>
      </p:sp>
      <p:grpSp>
        <p:nvGrpSpPr>
          <p:cNvPr id="13" name="Group 12"/>
          <p:cNvGrpSpPr/>
          <p:nvPr/>
        </p:nvGrpSpPr>
        <p:grpSpPr>
          <a:xfrm>
            <a:off x="482152" y="1494020"/>
            <a:ext cx="1641576" cy="1539800"/>
            <a:chOff x="482152" y="1916832"/>
            <a:chExt cx="1641576" cy="1539800"/>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152" y="2276872"/>
              <a:ext cx="1641576" cy="1179760"/>
            </a:xfrm>
            <a:prstGeom prst="rect">
              <a:avLst/>
            </a:prstGeom>
            <a:ln w="25400" cap="rnd">
              <a:solidFill>
                <a:schemeClr val="tx1"/>
              </a:solidFill>
            </a:ln>
          </p:spPr>
        </p:pic>
        <p:sp>
          <p:nvSpPr>
            <p:cNvPr id="11" name="TextBox 10"/>
            <p:cNvSpPr txBox="1"/>
            <p:nvPr/>
          </p:nvSpPr>
          <p:spPr>
            <a:xfrm>
              <a:off x="482152" y="1916832"/>
              <a:ext cx="1641576" cy="369332"/>
            </a:xfrm>
            <a:prstGeom prst="rect">
              <a:avLst/>
            </a:prstGeom>
            <a:noFill/>
          </p:spPr>
          <p:txBody>
            <a:bodyPr wrap="square" rtlCol="0">
              <a:spAutoFit/>
            </a:bodyPr>
            <a:lstStyle/>
            <a:p>
              <a:pPr algn="ctr"/>
              <a:r>
                <a:rPr lang="en-US" b="1" dirty="0"/>
                <a:t>SPR</a:t>
              </a:r>
            </a:p>
          </p:txBody>
        </p:sp>
      </p:grpSp>
      <p:grpSp>
        <p:nvGrpSpPr>
          <p:cNvPr id="15" name="Group 14"/>
          <p:cNvGrpSpPr/>
          <p:nvPr/>
        </p:nvGrpSpPr>
        <p:grpSpPr>
          <a:xfrm>
            <a:off x="179512" y="3150204"/>
            <a:ext cx="1726709" cy="1529275"/>
            <a:chOff x="179512" y="3563724"/>
            <a:chExt cx="1726709" cy="1529275"/>
          </a:xfrm>
        </p:grpSpPr>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3933056"/>
              <a:ext cx="1726709" cy="1159943"/>
            </a:xfrm>
            <a:prstGeom prst="rect">
              <a:avLst/>
            </a:prstGeom>
            <a:ln w="25400">
              <a:solidFill>
                <a:schemeClr val="tx1"/>
              </a:solidFill>
            </a:ln>
          </p:spPr>
        </p:pic>
        <p:sp>
          <p:nvSpPr>
            <p:cNvPr id="14" name="TextBox 13"/>
            <p:cNvSpPr txBox="1"/>
            <p:nvPr/>
          </p:nvSpPr>
          <p:spPr>
            <a:xfrm>
              <a:off x="179512" y="3563724"/>
              <a:ext cx="1726709" cy="369332"/>
            </a:xfrm>
            <a:prstGeom prst="rect">
              <a:avLst/>
            </a:prstGeom>
            <a:noFill/>
          </p:spPr>
          <p:txBody>
            <a:bodyPr wrap="square" rtlCol="0">
              <a:spAutoFit/>
            </a:bodyPr>
            <a:lstStyle/>
            <a:p>
              <a:pPr algn="ctr"/>
              <a:r>
                <a:rPr lang="en-US" b="1" dirty="0"/>
                <a:t>ITC</a:t>
              </a:r>
            </a:p>
          </p:txBody>
        </p:sp>
      </p:grpSp>
      <p:grpSp>
        <p:nvGrpSpPr>
          <p:cNvPr id="17" name="Group 16"/>
          <p:cNvGrpSpPr/>
          <p:nvPr/>
        </p:nvGrpSpPr>
        <p:grpSpPr>
          <a:xfrm>
            <a:off x="288033" y="4797096"/>
            <a:ext cx="2411759" cy="1656239"/>
            <a:chOff x="288033" y="5147900"/>
            <a:chExt cx="2411759" cy="1656239"/>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033" y="5517232"/>
              <a:ext cx="2411759" cy="1286907"/>
            </a:xfrm>
            <a:prstGeom prst="rect">
              <a:avLst/>
            </a:prstGeom>
            <a:ln w="25400">
              <a:solidFill>
                <a:schemeClr val="tx1"/>
              </a:solidFill>
            </a:ln>
          </p:spPr>
        </p:pic>
        <p:sp>
          <p:nvSpPr>
            <p:cNvPr id="16" name="TextBox 15"/>
            <p:cNvSpPr txBox="1"/>
            <p:nvPr/>
          </p:nvSpPr>
          <p:spPr>
            <a:xfrm>
              <a:off x="288033" y="5147900"/>
              <a:ext cx="2411759" cy="369332"/>
            </a:xfrm>
            <a:prstGeom prst="rect">
              <a:avLst/>
            </a:prstGeom>
            <a:noFill/>
          </p:spPr>
          <p:txBody>
            <a:bodyPr wrap="square" rtlCol="0">
              <a:spAutoFit/>
            </a:bodyPr>
            <a:lstStyle/>
            <a:p>
              <a:pPr algn="ctr"/>
              <a:r>
                <a:rPr lang="en-US" b="1" dirty="0"/>
                <a:t>FRET</a:t>
              </a:r>
            </a:p>
          </p:txBody>
        </p:sp>
      </p:grpSp>
      <p:cxnSp>
        <p:nvCxnSpPr>
          <p:cNvPr id="12" name="Curved Connector 11"/>
          <p:cNvCxnSpPr>
            <a:stCxn id="5" idx="3"/>
          </p:cNvCxnSpPr>
          <p:nvPr/>
        </p:nvCxnSpPr>
        <p:spPr>
          <a:xfrm>
            <a:off x="2123728" y="2443940"/>
            <a:ext cx="3029225" cy="1518283"/>
          </a:xfrm>
          <a:prstGeom prst="curvedConnector3">
            <a:avLst>
              <a:gd name="adj1" fmla="val 633"/>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Curved Connector 23"/>
          <p:cNvCxnSpPr>
            <a:stCxn id="7" idx="3"/>
          </p:cNvCxnSpPr>
          <p:nvPr/>
        </p:nvCxnSpPr>
        <p:spPr>
          <a:xfrm flipV="1">
            <a:off x="1906221" y="3962223"/>
            <a:ext cx="3246732" cy="137285"/>
          </a:xfrm>
          <a:prstGeom prst="curvedConnector3">
            <a:avLst>
              <a:gd name="adj1" fmla="val 42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Curved Connector 27"/>
          <p:cNvCxnSpPr>
            <a:endCxn id="6" idx="1"/>
          </p:cNvCxnSpPr>
          <p:nvPr/>
        </p:nvCxnSpPr>
        <p:spPr>
          <a:xfrm flipV="1">
            <a:off x="2699791" y="3962223"/>
            <a:ext cx="2473404" cy="1861331"/>
          </a:xfrm>
          <a:prstGeom prst="curvedConnector3">
            <a:avLst>
              <a:gd name="adj1" fmla="val 708"/>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urved Connector 28"/>
          <p:cNvCxnSpPr>
            <a:stCxn id="8" idx="2"/>
            <a:endCxn id="6" idx="0"/>
          </p:cNvCxnSpPr>
          <p:nvPr/>
        </p:nvCxnSpPr>
        <p:spPr>
          <a:xfrm rot="5400000">
            <a:off x="7026556" y="1455062"/>
            <a:ext cx="792087" cy="995546"/>
          </a:xfrm>
          <a:prstGeom prst="curved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347864" y="3214716"/>
            <a:ext cx="1343021" cy="646331"/>
          </a:xfrm>
          <a:prstGeom prst="rect">
            <a:avLst/>
          </a:prstGeom>
          <a:noFill/>
        </p:spPr>
        <p:txBody>
          <a:bodyPr wrap="square" rtlCol="0">
            <a:spAutoFit/>
          </a:bodyPr>
          <a:lstStyle/>
          <a:p>
            <a:pPr algn="ctr"/>
            <a:r>
              <a:rPr lang="en-US" b="1" dirty="0"/>
              <a:t>Cell-free Assays</a:t>
            </a:r>
          </a:p>
        </p:txBody>
      </p:sp>
      <p:sp>
        <p:nvSpPr>
          <p:cNvPr id="44" name="Title 1"/>
          <p:cNvSpPr>
            <a:spLocks noGrp="1"/>
          </p:cNvSpPr>
          <p:nvPr>
            <p:ph type="title"/>
          </p:nvPr>
        </p:nvSpPr>
        <p:spPr>
          <a:xfrm>
            <a:off x="5148064" y="3284983"/>
            <a:ext cx="3621088" cy="778098"/>
          </a:xfrm>
        </p:spPr>
        <p:txBody>
          <a:bodyPr>
            <a:normAutofit/>
          </a:bodyPr>
          <a:lstStyle/>
          <a:p>
            <a:r>
              <a:rPr lang="en-US" sz="4000" b="1" dirty="0">
                <a:ln w="10160">
                  <a:solidFill>
                    <a:schemeClr val="accent1"/>
                  </a:solidFill>
                  <a:prstDash val="solid"/>
                </a:ln>
                <a:solidFill>
                  <a:srgbClr val="FFFFFF"/>
                </a:solidFill>
                <a:effectLst>
                  <a:glow rad="127000">
                    <a:schemeClr val="tx1"/>
                  </a:glow>
                  <a:outerShdw blurRad="38100" dist="32000" dir="5400000" algn="tl">
                    <a:srgbClr val="000000">
                      <a:alpha val="30000"/>
                    </a:srgbClr>
                  </a:outerShdw>
                </a:effectLst>
              </a:rPr>
              <a:t>Loss Function</a:t>
            </a:r>
            <a:endParaRPr lang="cs-CZ" sz="3400" b="1" dirty="0">
              <a:ln w="10160">
                <a:solidFill>
                  <a:schemeClr val="accent1"/>
                </a:solidFill>
                <a:prstDash val="solid"/>
              </a:ln>
              <a:solidFill>
                <a:srgbClr val="FFFFFF"/>
              </a:solidFill>
              <a:effectLst>
                <a:glow rad="127000">
                  <a:schemeClr val="tx1"/>
                </a:glow>
                <a:outerShdw blurRad="38100" dist="32000" dir="5400000" algn="tl">
                  <a:srgbClr val="000000">
                    <a:alpha val="30000"/>
                  </a:srgbClr>
                </a:outerShdw>
              </a:effectLst>
            </a:endParaRPr>
          </a:p>
        </p:txBody>
      </p:sp>
      <p:sp>
        <p:nvSpPr>
          <p:cNvPr id="45" name="Rounded Rectangle 44"/>
          <p:cNvSpPr/>
          <p:nvPr/>
        </p:nvSpPr>
        <p:spPr>
          <a:xfrm>
            <a:off x="4427984" y="5098999"/>
            <a:ext cx="4176464" cy="1642368"/>
          </a:xfrm>
          <a:prstGeom prst="round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Different treatment for each:</a:t>
            </a:r>
          </a:p>
          <a:p>
            <a:pPr marL="285750" indent="-285750">
              <a:buFont typeface="Arial" pitchFamily="34" charset="0"/>
              <a:buChar char="•"/>
            </a:pPr>
            <a:r>
              <a:rPr lang="en-US" b="1" dirty="0">
                <a:solidFill>
                  <a:schemeClr val="tx1"/>
                </a:solidFill>
              </a:rPr>
              <a:t>type of measurement (</a:t>
            </a:r>
            <a:r>
              <a:rPr lang="en-US" b="1" dirty="0" err="1">
                <a:solidFill>
                  <a:schemeClr val="tx1"/>
                </a:solidFill>
              </a:rPr>
              <a:t>K</a:t>
            </a:r>
            <a:r>
              <a:rPr lang="en-US" b="1" baseline="-25000" dirty="0" err="1">
                <a:solidFill>
                  <a:schemeClr val="tx1"/>
                </a:solidFill>
              </a:rPr>
              <a:t>d</a:t>
            </a:r>
            <a:r>
              <a:rPr lang="en-US" b="1" dirty="0">
                <a:solidFill>
                  <a:schemeClr val="tx1"/>
                </a:solidFill>
              </a:rPr>
              <a:t>, K</a:t>
            </a:r>
            <a:r>
              <a:rPr lang="en-US" b="1" baseline="-25000" dirty="0">
                <a:solidFill>
                  <a:schemeClr val="tx1"/>
                </a:solidFill>
              </a:rPr>
              <a:t>i</a:t>
            </a:r>
            <a:r>
              <a:rPr lang="en-US" b="1" dirty="0">
                <a:solidFill>
                  <a:schemeClr val="tx1"/>
                </a:solidFill>
              </a:rPr>
              <a:t>, IC50, EC50, T</a:t>
            </a:r>
            <a:r>
              <a:rPr lang="en-US" b="1" baseline="-25000" dirty="0">
                <a:solidFill>
                  <a:schemeClr val="tx1"/>
                </a:solidFill>
              </a:rPr>
              <a:t>m</a:t>
            </a:r>
            <a:r>
              <a:rPr lang="en-US" b="1" dirty="0">
                <a:solidFill>
                  <a:schemeClr val="tx1"/>
                </a:solidFill>
              </a:rPr>
              <a:t>, % Inhibition, % Activity, etc.)</a:t>
            </a:r>
          </a:p>
          <a:p>
            <a:pPr marL="285750" indent="-285750">
              <a:buFont typeface="Arial" pitchFamily="34" charset="0"/>
              <a:buChar char="•"/>
            </a:pPr>
            <a:r>
              <a:rPr lang="en-US" b="1" dirty="0">
                <a:solidFill>
                  <a:schemeClr val="tx1"/>
                </a:solidFill>
              </a:rPr>
              <a:t>cell-free, cell-based</a:t>
            </a:r>
          </a:p>
          <a:p>
            <a:pPr marL="285750" indent="-285750">
              <a:buFont typeface="Arial" pitchFamily="34" charset="0"/>
              <a:buChar char="•"/>
            </a:pPr>
            <a:r>
              <a:rPr lang="en-US" b="1" dirty="0">
                <a:solidFill>
                  <a:schemeClr val="tx1"/>
                </a:solidFill>
              </a:rPr>
              <a:t>binding, functional (biological effect)</a:t>
            </a:r>
          </a:p>
        </p:txBody>
      </p:sp>
    </p:spTree>
    <p:extLst>
      <p:ext uri="{BB962C8B-B14F-4D97-AF65-F5344CB8AC3E}">
        <p14:creationId xmlns:p14="http://schemas.microsoft.com/office/powerpoint/2010/main" val="3748074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4746845-6915-4E55-B1F8-B6FC8961506E}" type="slidenum">
              <a:rPr lang="cs-CZ" smtClean="0"/>
              <a:t>6</a:t>
            </a:fld>
            <a:endParaRPr lang="cs-CZ"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4" y="5415052"/>
            <a:ext cx="4065882" cy="933882"/>
          </a:xfrm>
          <a:prstGeom prst="rect">
            <a:avLst/>
          </a:prstGeom>
        </p:spPr>
      </p:pic>
      <p:sp>
        <p:nvSpPr>
          <p:cNvPr id="6" name="TextBox 5"/>
          <p:cNvSpPr txBox="1"/>
          <p:nvPr/>
        </p:nvSpPr>
        <p:spPr>
          <a:xfrm>
            <a:off x="10616" y="6385727"/>
            <a:ext cx="4065882" cy="461665"/>
          </a:xfrm>
          <a:prstGeom prst="rect">
            <a:avLst/>
          </a:prstGeom>
          <a:noFill/>
        </p:spPr>
        <p:txBody>
          <a:bodyPr wrap="square" rtlCol="0">
            <a:spAutoFit/>
          </a:bodyPr>
          <a:lstStyle/>
          <a:p>
            <a:r>
              <a:rPr lang="en-US" sz="1200" dirty="0"/>
              <a:t>Typical sequential </a:t>
            </a:r>
            <a:r>
              <a:rPr lang="en-US" sz="1200" b="1" dirty="0"/>
              <a:t>Convolutional Neural Network (CNN). </a:t>
            </a:r>
          </a:p>
          <a:p>
            <a:r>
              <a:rPr lang="en-US" sz="1200" dirty="0"/>
              <a:t>[</a:t>
            </a:r>
            <a:r>
              <a:rPr lang="en-US" sz="1200" dirty="0" err="1"/>
              <a:t>Baldominos</a:t>
            </a:r>
            <a:r>
              <a:rPr lang="en-US" sz="1200" dirty="0"/>
              <a:t> et al., 2018]</a:t>
            </a:r>
            <a:endParaRPr lang="cs-CZ" sz="1200" dirty="0"/>
          </a:p>
        </p:txBody>
      </p:sp>
      <p:sp>
        <p:nvSpPr>
          <p:cNvPr id="18" name="Rectangle 17"/>
          <p:cNvSpPr/>
          <p:nvPr/>
        </p:nvSpPr>
        <p:spPr>
          <a:xfrm>
            <a:off x="3284410" y="5358407"/>
            <a:ext cx="864096" cy="105372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80" y="5261441"/>
            <a:ext cx="1916242" cy="1370676"/>
          </a:xfrm>
          <a:prstGeom prst="rect">
            <a:avLst/>
          </a:prstGeom>
        </p:spPr>
      </p:pic>
      <p:sp>
        <p:nvSpPr>
          <p:cNvPr id="15" name="TextBox 14"/>
          <p:cNvSpPr txBox="1"/>
          <p:nvPr/>
        </p:nvSpPr>
        <p:spPr>
          <a:xfrm>
            <a:off x="5436096" y="6571142"/>
            <a:ext cx="1800200" cy="276999"/>
          </a:xfrm>
          <a:prstGeom prst="rect">
            <a:avLst/>
          </a:prstGeom>
          <a:noFill/>
        </p:spPr>
        <p:txBody>
          <a:bodyPr wrap="square" rtlCol="0">
            <a:spAutoFit/>
          </a:bodyPr>
          <a:lstStyle/>
          <a:p>
            <a:pPr algn="ctr"/>
            <a:r>
              <a:rPr lang="en-US" sz="1200" b="1" dirty="0" err="1"/>
              <a:t>Autoencoder</a:t>
            </a:r>
            <a:r>
              <a:rPr lang="en-US" sz="1200" dirty="0"/>
              <a:t> network.</a:t>
            </a:r>
            <a:endParaRPr lang="cs-CZ" sz="1200" dirty="0"/>
          </a:p>
        </p:txBody>
      </p:sp>
      <p:sp>
        <p:nvSpPr>
          <p:cNvPr id="19" name="Rectangle 18"/>
          <p:cNvSpPr/>
          <p:nvPr/>
        </p:nvSpPr>
        <p:spPr>
          <a:xfrm>
            <a:off x="6084168" y="5229200"/>
            <a:ext cx="1224136" cy="14029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324" t="15487" r="3" b="1942"/>
          <a:stretch/>
        </p:blipFill>
        <p:spPr>
          <a:xfrm>
            <a:off x="72005" y="3272362"/>
            <a:ext cx="3921097" cy="1368490"/>
          </a:xfrm>
          <a:prstGeom prst="rect">
            <a:avLst/>
          </a:prstGeom>
        </p:spPr>
      </p:pic>
      <p:sp>
        <p:nvSpPr>
          <p:cNvPr id="8" name="TextBox 7"/>
          <p:cNvSpPr txBox="1"/>
          <p:nvPr/>
        </p:nvSpPr>
        <p:spPr>
          <a:xfrm>
            <a:off x="107504" y="4638375"/>
            <a:ext cx="3528392" cy="461665"/>
          </a:xfrm>
          <a:prstGeom prst="rect">
            <a:avLst/>
          </a:prstGeom>
          <a:noFill/>
        </p:spPr>
        <p:txBody>
          <a:bodyPr wrap="square" rtlCol="0">
            <a:spAutoFit/>
          </a:bodyPr>
          <a:lstStyle/>
          <a:p>
            <a:r>
              <a:rPr lang="en-US" sz="1200" b="1" dirty="0"/>
              <a:t>Multidirectional LSTM</a:t>
            </a:r>
            <a:r>
              <a:rPr lang="en-US" sz="1200" dirty="0"/>
              <a:t> net with </a:t>
            </a:r>
            <a:r>
              <a:rPr lang="en-US" sz="1200" b="1" dirty="0"/>
              <a:t>Convolutional layers</a:t>
            </a:r>
            <a:r>
              <a:rPr lang="en-US" sz="1200" dirty="0"/>
              <a:t>. </a:t>
            </a:r>
          </a:p>
          <a:p>
            <a:r>
              <a:rPr lang="en-US" sz="1200" dirty="0"/>
              <a:t>[Pham et al., 2013]</a:t>
            </a:r>
            <a:endParaRPr lang="cs-CZ" sz="1200" dirty="0"/>
          </a:p>
        </p:txBody>
      </p:sp>
      <p:sp>
        <p:nvSpPr>
          <p:cNvPr id="20" name="Rectangle 19"/>
          <p:cNvSpPr/>
          <p:nvPr/>
        </p:nvSpPr>
        <p:spPr>
          <a:xfrm>
            <a:off x="2411760" y="3354572"/>
            <a:ext cx="720080" cy="12862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1052736"/>
            <a:ext cx="2978258" cy="1306165"/>
          </a:xfrm>
          <a:prstGeom prst="rect">
            <a:avLst/>
          </a:prstGeom>
        </p:spPr>
      </p:pic>
      <p:sp>
        <p:nvSpPr>
          <p:cNvPr id="13" name="TextBox 12"/>
          <p:cNvSpPr txBox="1"/>
          <p:nvPr/>
        </p:nvSpPr>
        <p:spPr>
          <a:xfrm>
            <a:off x="107504" y="2457809"/>
            <a:ext cx="3687782" cy="461665"/>
          </a:xfrm>
          <a:prstGeom prst="rect">
            <a:avLst/>
          </a:prstGeom>
          <a:noFill/>
        </p:spPr>
        <p:txBody>
          <a:bodyPr wrap="square" rtlCol="0">
            <a:spAutoFit/>
          </a:bodyPr>
          <a:lstStyle/>
          <a:p>
            <a:r>
              <a:rPr lang="en-US" sz="1200" dirty="0"/>
              <a:t>Deep network with 3 </a:t>
            </a:r>
            <a:r>
              <a:rPr lang="en-US" sz="1200" b="1" dirty="0"/>
              <a:t>Long Short Term Memory (LSTM) </a:t>
            </a:r>
            <a:r>
              <a:rPr lang="en-US" sz="1200" dirty="0"/>
              <a:t>layers and 2 </a:t>
            </a:r>
            <a:r>
              <a:rPr lang="en-US" sz="1200" b="1" dirty="0"/>
              <a:t>feed-forward layers</a:t>
            </a:r>
            <a:r>
              <a:rPr lang="en-US" sz="1200" dirty="0"/>
              <a:t>. [Zhu et al., 2016]</a:t>
            </a:r>
            <a:endParaRPr lang="cs-CZ" sz="1200" dirty="0"/>
          </a:p>
        </p:txBody>
      </p:sp>
      <p:sp>
        <p:nvSpPr>
          <p:cNvPr id="21" name="Rectangle 20"/>
          <p:cNvSpPr/>
          <p:nvPr/>
        </p:nvSpPr>
        <p:spPr>
          <a:xfrm>
            <a:off x="1115616" y="1109983"/>
            <a:ext cx="288032" cy="124891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Rectangle 21"/>
          <p:cNvSpPr/>
          <p:nvPr/>
        </p:nvSpPr>
        <p:spPr>
          <a:xfrm>
            <a:off x="2051720" y="1109983"/>
            <a:ext cx="288032" cy="124891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TextBox 23"/>
          <p:cNvSpPr txBox="1"/>
          <p:nvPr/>
        </p:nvSpPr>
        <p:spPr>
          <a:xfrm>
            <a:off x="35496" y="47526"/>
            <a:ext cx="8817044" cy="1077218"/>
          </a:xfrm>
          <a:prstGeom prst="rect">
            <a:avLst/>
          </a:prstGeom>
          <a:noFill/>
        </p:spPr>
        <p:txBody>
          <a:bodyPr wrap="square" rtlCol="0">
            <a:spAutoFit/>
          </a:bodyPr>
          <a:lstStyle/>
          <a:p>
            <a:pPr algn="r"/>
            <a:r>
              <a:rPr lang="en-US" sz="3200" b="1" dirty="0"/>
              <a:t>Feed-Forward layers are </a:t>
            </a:r>
            <a:r>
              <a:rPr lang="en-US" sz="3200" b="1" dirty="0">
                <a:solidFill>
                  <a:srgbClr val="FF0000"/>
                </a:solidFill>
              </a:rPr>
              <a:t>the common component </a:t>
            </a:r>
            <a:r>
              <a:rPr lang="en-US" sz="3200" b="1" dirty="0"/>
              <a:t>in all types of networks.</a:t>
            </a:r>
            <a:endParaRPr lang="cs-CZ" sz="3200" b="1" dirty="0"/>
          </a:p>
        </p:txBody>
      </p:sp>
      <p:grpSp>
        <p:nvGrpSpPr>
          <p:cNvPr id="50" name="Group 49"/>
          <p:cNvGrpSpPr/>
          <p:nvPr/>
        </p:nvGrpSpPr>
        <p:grpSpPr>
          <a:xfrm>
            <a:off x="4409898" y="1675078"/>
            <a:ext cx="4770614" cy="2834042"/>
            <a:chOff x="4409898" y="1675078"/>
            <a:chExt cx="4770614" cy="2834042"/>
          </a:xfrm>
        </p:grpSpPr>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2407" r="2308"/>
            <a:stretch/>
          </p:blipFill>
          <p:spPr>
            <a:xfrm>
              <a:off x="4409898" y="1675078"/>
              <a:ext cx="4480560" cy="2464710"/>
            </a:xfrm>
            <a:prstGeom prst="rect">
              <a:avLst/>
            </a:prstGeom>
            <a:ln w="50800">
              <a:solidFill>
                <a:srgbClr val="FF0000"/>
              </a:solidFill>
            </a:ln>
          </p:spPr>
        </p:pic>
        <p:sp>
          <p:nvSpPr>
            <p:cNvPr id="25" name="TextBox 24"/>
            <p:cNvSpPr txBox="1"/>
            <p:nvPr/>
          </p:nvSpPr>
          <p:spPr>
            <a:xfrm>
              <a:off x="4446070" y="4139788"/>
              <a:ext cx="4734442" cy="369332"/>
            </a:xfrm>
            <a:prstGeom prst="rect">
              <a:avLst/>
            </a:prstGeom>
            <a:noFill/>
          </p:spPr>
          <p:txBody>
            <a:bodyPr wrap="square" rtlCol="0">
              <a:spAutoFit/>
            </a:bodyPr>
            <a:lstStyle/>
            <a:p>
              <a:r>
                <a:rPr lang="en-US" b="1" dirty="0"/>
                <a:t>Feed-forward </a:t>
              </a:r>
              <a:r>
                <a:rPr lang="en-US" dirty="0"/>
                <a:t>network (</a:t>
              </a:r>
              <a:r>
                <a:rPr lang="en-US" b="1" dirty="0"/>
                <a:t>Multi-layer Perceptron</a:t>
              </a:r>
              <a:r>
                <a:rPr lang="en-US" dirty="0"/>
                <a:t>)</a:t>
              </a:r>
              <a:r>
                <a:rPr lang="en-US" b="1" dirty="0"/>
                <a:t>.</a:t>
              </a:r>
              <a:endParaRPr lang="cs-CZ" b="1" dirty="0"/>
            </a:p>
          </p:txBody>
        </p:sp>
      </p:grpSp>
      <p:cxnSp>
        <p:nvCxnSpPr>
          <p:cNvPr id="30" name="Curved Connector 29"/>
          <p:cNvCxnSpPr>
            <a:endCxn id="17" idx="1"/>
          </p:cNvCxnSpPr>
          <p:nvPr/>
        </p:nvCxnSpPr>
        <p:spPr>
          <a:xfrm>
            <a:off x="2411760" y="1734442"/>
            <a:ext cx="1998138" cy="1172991"/>
          </a:xfrm>
          <a:prstGeom prst="curvedConnector3">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Curved Connector 31"/>
          <p:cNvCxnSpPr>
            <a:endCxn id="17" idx="1"/>
          </p:cNvCxnSpPr>
          <p:nvPr/>
        </p:nvCxnSpPr>
        <p:spPr>
          <a:xfrm flipV="1">
            <a:off x="3157770" y="2907433"/>
            <a:ext cx="1252128" cy="1090279"/>
          </a:xfrm>
          <a:prstGeom prst="curvedConnector3">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Curved Connector 37"/>
          <p:cNvCxnSpPr>
            <a:stCxn id="18" idx="0"/>
            <a:endCxn id="17" idx="1"/>
          </p:cNvCxnSpPr>
          <p:nvPr/>
        </p:nvCxnSpPr>
        <p:spPr>
          <a:xfrm rot="5400000" flipH="1" flipV="1">
            <a:off x="2837691" y="3786200"/>
            <a:ext cx="2450974" cy="693440"/>
          </a:xfrm>
          <a:prstGeom prst="curvedConnector2">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9" idx="0"/>
            <a:endCxn id="17" idx="2"/>
          </p:cNvCxnSpPr>
          <p:nvPr/>
        </p:nvCxnSpPr>
        <p:spPr>
          <a:xfrm flipH="1" flipV="1">
            <a:off x="6650178" y="4139788"/>
            <a:ext cx="46058" cy="108941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91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898" y="836712"/>
            <a:ext cx="5472608" cy="4104456"/>
          </a:xfrm>
          <a:prstGeom prst="rect">
            <a:avLst/>
          </a:prstGeom>
        </p:spPr>
      </p:pic>
      <p:sp>
        <p:nvSpPr>
          <p:cNvPr id="5" name="TextBox 4"/>
          <p:cNvSpPr txBox="1"/>
          <p:nvPr/>
        </p:nvSpPr>
        <p:spPr>
          <a:xfrm>
            <a:off x="3635896" y="4941168"/>
            <a:ext cx="5402831" cy="461665"/>
          </a:xfrm>
          <a:prstGeom prst="rect">
            <a:avLst/>
          </a:prstGeom>
          <a:noFill/>
        </p:spPr>
        <p:txBody>
          <a:bodyPr wrap="square" rtlCol="0">
            <a:spAutoFit/>
          </a:bodyPr>
          <a:lstStyle/>
          <a:p>
            <a:r>
              <a:rPr lang="cs-CZ" sz="1200" b="1" dirty="0"/>
              <a:t>MLP:</a:t>
            </a:r>
            <a:r>
              <a:rPr lang="cs-CZ" sz="1200" dirty="0"/>
              <a:t> multi-layer perceptron regressor; </a:t>
            </a:r>
            <a:r>
              <a:rPr lang="cs-CZ" sz="1200" b="1" dirty="0"/>
              <a:t>RF: </a:t>
            </a:r>
            <a:r>
              <a:rPr lang="cs-CZ" sz="1200" dirty="0"/>
              <a:t>random forest regressor; </a:t>
            </a:r>
          </a:p>
          <a:p>
            <a:r>
              <a:rPr lang="cs-CZ" sz="1200" dirty="0"/>
              <a:t>Default settings: </a:t>
            </a:r>
            <a:r>
              <a:rPr lang="cs-CZ" sz="1200" b="1" i="1" dirty="0"/>
              <a:t>N</a:t>
            </a:r>
            <a:r>
              <a:rPr lang="cs-CZ" sz="1200" dirty="0"/>
              <a:t> </a:t>
            </a:r>
            <a:r>
              <a:rPr lang="en-US" sz="1200" dirty="0"/>
              <a:t>&gt;</a:t>
            </a:r>
            <a:r>
              <a:rPr lang="cs-CZ" sz="1200" dirty="0"/>
              <a:t> </a:t>
            </a:r>
            <a:r>
              <a:rPr lang="en-US" sz="1200" dirty="0"/>
              <a:t>2</a:t>
            </a:r>
            <a:r>
              <a:rPr lang="cs-CZ" sz="1200" dirty="0"/>
              <a:t>00, </a:t>
            </a:r>
            <a:r>
              <a:rPr lang="cs-CZ" sz="1200" b="1" i="1" dirty="0"/>
              <a:t>k</a:t>
            </a:r>
            <a:r>
              <a:rPr lang="cs-CZ" sz="1200" dirty="0"/>
              <a:t> </a:t>
            </a:r>
            <a:r>
              <a:rPr lang="el-GR" sz="1200" dirty="0"/>
              <a:t>ϵ</a:t>
            </a:r>
            <a:r>
              <a:rPr lang="cs-CZ" sz="1200" dirty="0"/>
              <a:t> [</a:t>
            </a:r>
            <a:r>
              <a:rPr lang="en-US" sz="1200" dirty="0"/>
              <a:t>10</a:t>
            </a:r>
            <a:r>
              <a:rPr lang="cs-CZ" sz="1200" dirty="0"/>
              <a:t>, </a:t>
            </a:r>
            <a:r>
              <a:rPr lang="en-US" sz="1200" dirty="0"/>
              <a:t>5</a:t>
            </a:r>
            <a:r>
              <a:rPr lang="cs-CZ" sz="1200" dirty="0"/>
              <a:t>0] </a:t>
            </a:r>
          </a:p>
        </p:txBody>
      </p:sp>
      <p:sp>
        <p:nvSpPr>
          <p:cNvPr id="15" name="Title 1"/>
          <p:cNvSpPr>
            <a:spLocks noGrp="1"/>
          </p:cNvSpPr>
          <p:nvPr>
            <p:ph type="title"/>
          </p:nvPr>
        </p:nvSpPr>
        <p:spPr>
          <a:xfrm>
            <a:off x="457200" y="58614"/>
            <a:ext cx="8229600" cy="778098"/>
          </a:xfrm>
        </p:spPr>
        <p:txBody>
          <a:bodyPr>
            <a:normAutofit/>
          </a:bodyPr>
          <a:lstStyle/>
          <a:p>
            <a:r>
              <a:rPr lang="cs-CZ" sz="3400" b="1" dirty="0">
                <a:ln w="10160">
                  <a:solidFill>
                    <a:schemeClr val="accent1"/>
                  </a:solidFill>
                  <a:prstDash val="solid"/>
                </a:ln>
                <a:solidFill>
                  <a:srgbClr val="FFFFFF"/>
                </a:solidFill>
                <a:effectLst>
                  <a:outerShdw blurRad="38100" dist="32000" dir="5400000" algn="tl">
                    <a:srgbClr val="000000">
                      <a:alpha val="30000"/>
                    </a:srgbClr>
                  </a:outerShdw>
                </a:effectLst>
              </a:rPr>
              <a:t>The </a:t>
            </a:r>
            <a:r>
              <a:rPr lang="en-US" sz="4000" b="1" dirty="0">
                <a:ln w="10160">
                  <a:solidFill>
                    <a:schemeClr val="accent1"/>
                  </a:solidFill>
                  <a:prstDash val="solid"/>
                </a:ln>
                <a:solidFill>
                  <a:srgbClr val="FFFFFF"/>
                </a:solidFill>
                <a:effectLst>
                  <a:glow rad="101600">
                    <a:schemeClr val="accent1">
                      <a:satMod val="175000"/>
                      <a:alpha val="40000"/>
                    </a:schemeClr>
                  </a:glow>
                  <a:outerShdw blurRad="38100" dist="32000" dir="5400000" algn="tl">
                    <a:srgbClr val="000000">
                      <a:alpha val="30000"/>
                    </a:srgbClr>
                  </a:outerShdw>
                </a:effectLst>
              </a:rPr>
              <a:t>deepScaffOpt </a:t>
            </a:r>
            <a:r>
              <a:rPr lang="cs-CZ" sz="4000" b="1" dirty="0">
                <a:ln w="10160">
                  <a:solidFill>
                    <a:schemeClr val="accent1"/>
                  </a:solidFill>
                  <a:prstDash val="solid"/>
                </a:ln>
                <a:solidFill>
                  <a:srgbClr val="FFFFFF"/>
                </a:solidFill>
                <a:effectLst>
                  <a:outerShdw blurRad="38100" dist="32000" dir="5400000" algn="tl">
                    <a:srgbClr val="000000">
                      <a:alpha val="30000"/>
                    </a:srgbClr>
                  </a:outerShdw>
                </a:effectLst>
              </a:rPr>
              <a:t>architecture</a:t>
            </a:r>
            <a:endParaRPr lang="cs-CZ" sz="3400" b="1"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852" r="20212"/>
          <a:stretch/>
        </p:blipFill>
        <p:spPr>
          <a:xfrm>
            <a:off x="71888" y="836712"/>
            <a:ext cx="3492000" cy="32480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cxnSp>
        <p:nvCxnSpPr>
          <p:cNvPr id="16" name="Straight Arrow Connector 15"/>
          <p:cNvCxnSpPr/>
          <p:nvPr/>
        </p:nvCxnSpPr>
        <p:spPr>
          <a:xfrm>
            <a:off x="3251854" y="1628800"/>
            <a:ext cx="456050" cy="0"/>
          </a:xfrm>
          <a:prstGeom prst="straightConnector1">
            <a:avLst/>
          </a:prstGeom>
          <a:ln w="127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4293096"/>
            <a:ext cx="3659898" cy="1077218"/>
          </a:xfrm>
          <a:prstGeom prst="rect">
            <a:avLst/>
          </a:prstGeom>
          <a:noFill/>
        </p:spPr>
        <p:txBody>
          <a:bodyPr wrap="square" rtlCol="0">
            <a:spAutoFit/>
            <a:scene3d>
              <a:camera prst="orthographicFront"/>
              <a:lightRig rig="threePt" dir="t"/>
            </a:scene3d>
            <a:sp3d extrusionH="57150">
              <a:bevelT w="69850" h="38100" prst="cross"/>
            </a:sp3d>
          </a:bodyPr>
          <a:lstStyle/>
          <a:p>
            <a:r>
              <a:rPr lang="cs-CZ" sz="3200" b="1" dirty="0">
                <a:ln w="10160">
                  <a:solidFill>
                    <a:schemeClr val="tx2">
                      <a:lumMod val="60000"/>
                      <a:lumOff val="40000"/>
                    </a:schemeClr>
                  </a:solidFill>
                  <a:prstDash val="solid"/>
                </a:ln>
                <a:solidFill>
                  <a:srgbClr val="FFFFFF"/>
                </a:solidFill>
                <a:effectLst>
                  <a:glow rad="63500">
                    <a:schemeClr val="accent1">
                      <a:satMod val="175000"/>
                      <a:alpha val="40000"/>
                    </a:schemeClr>
                  </a:glow>
                  <a:outerShdw blurRad="38100" dist="32000" dir="5400000" algn="tl">
                    <a:srgbClr val="000000">
                      <a:alpha val="30000"/>
                    </a:srgbClr>
                  </a:outerShdw>
                </a:effectLst>
              </a:rPr>
              <a:t>Arbitrary number of feature vector types</a:t>
            </a:r>
          </a:p>
        </p:txBody>
      </p:sp>
      <p:cxnSp>
        <p:nvCxnSpPr>
          <p:cNvPr id="11" name="Straight Arrow Connector 10"/>
          <p:cNvCxnSpPr/>
          <p:nvPr/>
        </p:nvCxnSpPr>
        <p:spPr>
          <a:xfrm flipV="1">
            <a:off x="2723796" y="1700810"/>
            <a:ext cx="984108" cy="468050"/>
          </a:xfrm>
          <a:prstGeom prst="straightConnector1">
            <a:avLst/>
          </a:prstGeom>
          <a:ln w="127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303068" y="1772816"/>
            <a:ext cx="1452840" cy="1008112"/>
          </a:xfrm>
          <a:prstGeom prst="straightConnector1">
            <a:avLst/>
          </a:prstGeom>
          <a:ln w="127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411760" y="1844825"/>
            <a:ext cx="1368152" cy="1584176"/>
          </a:xfrm>
          <a:prstGeom prst="straightConnector1">
            <a:avLst/>
          </a:prstGeom>
          <a:ln w="127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347864" y="1772816"/>
            <a:ext cx="408044" cy="27003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479879" y="2168860"/>
            <a:ext cx="274651" cy="144017"/>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142328" y="2240868"/>
            <a:ext cx="612202" cy="71624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119840" y="2312878"/>
            <a:ext cx="634690" cy="133214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2195736" y="1772816"/>
            <a:ext cx="1558794" cy="936104"/>
          </a:xfrm>
          <a:prstGeom prst="straightConnector1">
            <a:avLst/>
          </a:prstGeom>
          <a:ln w="127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051720" y="2420888"/>
            <a:ext cx="1702810" cy="360040"/>
          </a:xfrm>
          <a:prstGeom prst="straightConnector1">
            <a:avLst/>
          </a:prstGeom>
          <a:ln w="127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1907704" y="2834935"/>
            <a:ext cx="1872208" cy="193520"/>
          </a:xfrm>
          <a:prstGeom prst="straightConnector1">
            <a:avLst/>
          </a:prstGeom>
          <a:ln w="127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1763688" y="2957114"/>
            <a:ext cx="2016224" cy="687912"/>
          </a:xfrm>
          <a:prstGeom prst="straightConnector1">
            <a:avLst/>
          </a:prstGeom>
          <a:ln w="127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2195736" y="3501009"/>
            <a:ext cx="1558794" cy="288032"/>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2195736" y="3140968"/>
            <a:ext cx="1558794" cy="288033"/>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2267744" y="2492896"/>
            <a:ext cx="1486786" cy="864096"/>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2339752" y="1934835"/>
            <a:ext cx="1414778" cy="1350149"/>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B4746845-6915-4E55-B1F8-B6FC8961506E}" type="slidenum">
              <a:rPr lang="cs-CZ" smtClean="0"/>
              <a:t>7</a:t>
            </a:fld>
            <a:endParaRPr lang="cs-CZ"/>
          </a:p>
        </p:txBody>
      </p:sp>
      <p:grpSp>
        <p:nvGrpSpPr>
          <p:cNvPr id="99" name="Group 98"/>
          <p:cNvGrpSpPr/>
          <p:nvPr/>
        </p:nvGrpSpPr>
        <p:grpSpPr>
          <a:xfrm>
            <a:off x="1979712" y="4365110"/>
            <a:ext cx="6912768" cy="2405594"/>
            <a:chOff x="1979712" y="4365110"/>
            <a:chExt cx="6912768" cy="2405594"/>
          </a:xfrm>
        </p:grpSpPr>
        <p:grpSp>
          <p:nvGrpSpPr>
            <p:cNvPr id="72" name="Group 71"/>
            <p:cNvGrpSpPr/>
            <p:nvPr/>
          </p:nvGrpSpPr>
          <p:grpSpPr>
            <a:xfrm>
              <a:off x="1979712" y="5604528"/>
              <a:ext cx="4032448" cy="1166176"/>
              <a:chOff x="1691680" y="5604528"/>
              <a:chExt cx="4032448" cy="1166176"/>
            </a:xfrm>
          </p:grpSpPr>
          <p:sp>
            <p:nvSpPr>
              <p:cNvPr id="64" name="Rounded Rectangle 63"/>
              <p:cNvSpPr/>
              <p:nvPr/>
            </p:nvSpPr>
            <p:spPr>
              <a:xfrm>
                <a:off x="1691680" y="5604528"/>
                <a:ext cx="4032448" cy="1166176"/>
              </a:xfrm>
              <a:prstGeom prst="roundRect">
                <a:avLst/>
              </a:prstGeom>
              <a:solidFill>
                <a:schemeClr val="bg1"/>
              </a:solidFill>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1742712" y="5604528"/>
                <a:ext cx="3981416" cy="1048182"/>
                <a:chOff x="323528" y="5117122"/>
                <a:chExt cx="3981416" cy="1048182"/>
              </a:xfrm>
            </p:grpSpPr>
            <p:grpSp>
              <p:nvGrpSpPr>
                <p:cNvPr id="25" name="Group 24"/>
                <p:cNvGrpSpPr/>
                <p:nvPr/>
              </p:nvGrpSpPr>
              <p:grpSpPr>
                <a:xfrm>
                  <a:off x="323528" y="5457418"/>
                  <a:ext cx="3981416" cy="707886"/>
                  <a:chOff x="323528" y="5025370"/>
                  <a:chExt cx="3981416" cy="707886"/>
                </a:xfrm>
              </p:grpSpPr>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l="12474" t="7804" r="18175" b="5717"/>
                  <a:stretch/>
                </p:blipFill>
                <p:spPr>
                  <a:xfrm>
                    <a:off x="323528" y="5049256"/>
                    <a:ext cx="864000" cy="684000"/>
                  </a:xfrm>
                  <a:prstGeom prst="rect">
                    <a:avLst/>
                  </a:prstGeom>
                </p:spPr>
              </p:pic>
              <p:sp>
                <p:nvSpPr>
                  <p:cNvPr id="32" name="TextBox 31"/>
                  <p:cNvSpPr txBox="1"/>
                  <p:nvPr/>
                </p:nvSpPr>
                <p:spPr>
                  <a:xfrm>
                    <a:off x="1331640" y="5025370"/>
                    <a:ext cx="2973304" cy="707886"/>
                  </a:xfrm>
                  <a:prstGeom prst="rect">
                    <a:avLst/>
                  </a:prstGeom>
                  <a:noFill/>
                </p:spPr>
                <p:txBody>
                  <a:bodyPr wrap="square" rtlCol="0">
                    <a:spAutoFit/>
                  </a:bodyPr>
                  <a:lstStyle/>
                  <a:p>
                    <a:r>
                      <a:rPr lang="cs-CZ" sz="1000" dirty="0">
                        <a:solidFill>
                          <a:schemeClr val="accent6">
                            <a:lumMod val="75000"/>
                          </a:schemeClr>
                        </a:solidFill>
                      </a:rPr>
                      <a:t>[-0.13, 0.14, -0.37, -0.11, -0.57, -0.6, 0.5, -0.99]</a:t>
                    </a:r>
                    <a:r>
                      <a:rPr lang="cs-CZ" sz="1000" dirty="0"/>
                      <a:t/>
                    </a:r>
                    <a:br>
                      <a:rPr lang="cs-CZ" sz="1000" dirty="0"/>
                    </a:br>
                    <a:r>
                      <a:rPr lang="cs-CZ" sz="1000" dirty="0">
                        <a:solidFill>
                          <a:srgbClr val="FF0000"/>
                        </a:solidFill>
                      </a:rPr>
                      <a:t>[-21.4, 93.94, 98.91, 18.36, 79.22, 44.13, 5.99, 77.71]</a:t>
                    </a:r>
                    <a:r>
                      <a:rPr lang="cs-CZ" sz="1000" dirty="0"/>
                      <a:t/>
                    </a:r>
                    <a:br>
                      <a:rPr lang="cs-CZ" sz="1000" dirty="0"/>
                    </a:br>
                    <a:r>
                      <a:rPr lang="cs-CZ" sz="1000" dirty="0">
                        <a:solidFill>
                          <a:srgbClr val="0070C0"/>
                        </a:solidFill>
                      </a:rPr>
                      <a:t>[1, 1, 0, 0, 1, 1, 1, 1]</a:t>
                    </a:r>
                    <a:r>
                      <a:rPr lang="cs-CZ" sz="1000" dirty="0"/>
                      <a:t/>
                    </a:r>
                    <a:br>
                      <a:rPr lang="cs-CZ" sz="1000" dirty="0"/>
                    </a:br>
                    <a:r>
                      <a:rPr lang="cs-CZ" sz="1000" dirty="0">
                        <a:solidFill>
                          <a:srgbClr val="00B050"/>
                        </a:solidFill>
                      </a:rPr>
                      <a:t>[34, 12, 12, 4, 10, 27, 19, 27]</a:t>
                    </a:r>
                  </a:p>
                </p:txBody>
              </p:sp>
            </p:grpSp>
            <p:sp>
              <p:nvSpPr>
                <p:cNvPr id="27" name="TextBox 26"/>
                <p:cNvSpPr txBox="1"/>
                <p:nvPr/>
              </p:nvSpPr>
              <p:spPr>
                <a:xfrm>
                  <a:off x="2267744" y="5117122"/>
                  <a:ext cx="899888" cy="400110"/>
                </a:xfrm>
                <a:prstGeom prst="rect">
                  <a:avLst/>
                </a:prstGeom>
                <a:noFill/>
              </p:spPr>
              <p:txBody>
                <a:bodyPr wrap="square" rtlCol="0">
                  <a:spAutoFit/>
                </a:bodyPr>
                <a:lstStyle/>
                <a:p>
                  <a:r>
                    <a:rPr lang="cs-CZ" sz="1000" b="1" dirty="0"/>
                    <a:t>Feature</a:t>
                  </a:r>
                </a:p>
                <a:p>
                  <a:r>
                    <a:rPr lang="cs-CZ" sz="1000" b="1" dirty="0"/>
                    <a:t>vectors</a:t>
                  </a:r>
                </a:p>
              </p:txBody>
            </p:sp>
            <p:sp>
              <p:nvSpPr>
                <p:cNvPr id="28" name="TextBox 27"/>
                <p:cNvSpPr txBox="1"/>
                <p:nvPr/>
              </p:nvSpPr>
              <p:spPr>
                <a:xfrm>
                  <a:off x="431752" y="5157192"/>
                  <a:ext cx="899888" cy="400110"/>
                </a:xfrm>
                <a:prstGeom prst="rect">
                  <a:avLst/>
                </a:prstGeom>
                <a:noFill/>
              </p:spPr>
              <p:txBody>
                <a:bodyPr wrap="square" rtlCol="0">
                  <a:spAutoFit/>
                </a:bodyPr>
                <a:lstStyle/>
                <a:p>
                  <a:r>
                    <a:rPr lang="cs-CZ" sz="1000" b="1" dirty="0"/>
                    <a:t>New</a:t>
                  </a:r>
                </a:p>
                <a:p>
                  <a:r>
                    <a:rPr lang="cs-CZ" sz="1000" b="1" dirty="0"/>
                    <a:t>molecule</a:t>
                  </a:r>
                </a:p>
              </p:txBody>
            </p:sp>
          </p:grpSp>
        </p:grpSp>
        <p:cxnSp>
          <p:nvCxnSpPr>
            <p:cNvPr id="60" name="Curved Connector 59"/>
            <p:cNvCxnSpPr/>
            <p:nvPr/>
          </p:nvCxnSpPr>
          <p:spPr>
            <a:xfrm flipV="1">
              <a:off x="6012160" y="4365110"/>
              <a:ext cx="2880320" cy="1279489"/>
            </a:xfrm>
            <a:prstGeom prst="curvedConnector3">
              <a:avLst>
                <a:gd name="adj1" fmla="val 75528"/>
              </a:avLst>
            </a:prstGeom>
            <a:ln w="50800">
              <a:solidFill>
                <a:schemeClr val="accent1">
                  <a:lumMod val="75000"/>
                </a:schemeClr>
              </a:solidFill>
              <a:headEnd type="oval"/>
              <a:tailEnd type="arrow"/>
            </a:ln>
          </p:spPr>
          <p:style>
            <a:lnRef idx="1">
              <a:schemeClr val="accent1"/>
            </a:lnRef>
            <a:fillRef idx="0">
              <a:schemeClr val="accent1"/>
            </a:fillRef>
            <a:effectRef idx="0">
              <a:schemeClr val="accent1"/>
            </a:effectRef>
            <a:fontRef idx="minor">
              <a:schemeClr val="tx1"/>
            </a:fontRef>
          </p:style>
        </p:cxnSp>
      </p:grpSp>
      <p:grpSp>
        <p:nvGrpSpPr>
          <p:cNvPr id="100" name="Group 99"/>
          <p:cNvGrpSpPr/>
          <p:nvPr/>
        </p:nvGrpSpPr>
        <p:grpSpPr>
          <a:xfrm>
            <a:off x="6396202" y="4437112"/>
            <a:ext cx="2784310" cy="2364072"/>
            <a:chOff x="6396202" y="4437112"/>
            <a:chExt cx="2784310" cy="2364072"/>
          </a:xfrm>
        </p:grpSpPr>
        <p:sp>
          <p:nvSpPr>
            <p:cNvPr id="35" name="Explosion 1 34"/>
            <p:cNvSpPr/>
            <p:nvPr/>
          </p:nvSpPr>
          <p:spPr>
            <a:xfrm>
              <a:off x="6396202" y="5644598"/>
              <a:ext cx="2784310" cy="1156586"/>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a:solidFill>
                    <a:schemeClr val="tx1"/>
                  </a:solidFill>
                </a:rPr>
                <a:t>Predicted</a:t>
              </a:r>
            </a:p>
            <a:p>
              <a:pPr algn="ctr"/>
              <a:r>
                <a:rPr lang="cs-CZ" sz="1600" b="1" dirty="0">
                  <a:solidFill>
                    <a:schemeClr val="tx1"/>
                  </a:solidFill>
                </a:rPr>
                <a:t>Binding Affinity</a:t>
              </a:r>
            </a:p>
          </p:txBody>
        </p:sp>
        <p:cxnSp>
          <p:nvCxnSpPr>
            <p:cNvPr id="95" name="Straight Arrow Connector 94"/>
            <p:cNvCxnSpPr/>
            <p:nvPr/>
          </p:nvCxnSpPr>
          <p:spPr>
            <a:xfrm flipH="1">
              <a:off x="8388424" y="4437112"/>
              <a:ext cx="504056" cy="1407541"/>
            </a:xfrm>
            <a:prstGeom prst="straightConnector1">
              <a:avLst/>
            </a:prstGeom>
            <a:ln w="508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17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9387" y="44624"/>
            <a:ext cx="2362893" cy="1210983"/>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1" b="7209"/>
          <a:stretch/>
        </p:blipFill>
        <p:spPr>
          <a:xfrm>
            <a:off x="7124181" y="21785"/>
            <a:ext cx="2056331" cy="1691640"/>
          </a:xfrm>
          <a:prstGeom prst="rect">
            <a:avLst/>
          </a:prstGeom>
        </p:spPr>
      </p:pic>
      <p:grpSp>
        <p:nvGrpSpPr>
          <p:cNvPr id="58" name="Group 57"/>
          <p:cNvGrpSpPr/>
          <p:nvPr/>
        </p:nvGrpSpPr>
        <p:grpSpPr>
          <a:xfrm>
            <a:off x="5004048" y="4514850"/>
            <a:ext cx="4248472" cy="2386013"/>
            <a:chOff x="5004048" y="4514850"/>
            <a:chExt cx="4248472" cy="2386013"/>
          </a:xfrm>
        </p:grpSpPr>
        <p:sp>
          <p:nvSpPr>
            <p:cNvPr id="56" name="Freeform 55"/>
            <p:cNvSpPr/>
            <p:nvPr/>
          </p:nvSpPr>
          <p:spPr>
            <a:xfrm>
              <a:off x="5019675" y="4514850"/>
              <a:ext cx="4157663" cy="2386013"/>
            </a:xfrm>
            <a:custGeom>
              <a:avLst/>
              <a:gdLst>
                <a:gd name="connsiteX0" fmla="*/ 714375 w 4157663"/>
                <a:gd name="connsiteY0" fmla="*/ 0 h 2386013"/>
                <a:gd name="connsiteX1" fmla="*/ 709613 w 4157663"/>
                <a:gd name="connsiteY1" fmla="*/ 771525 h 2386013"/>
                <a:gd name="connsiteX2" fmla="*/ 14288 w 4157663"/>
                <a:gd name="connsiteY2" fmla="*/ 771525 h 2386013"/>
                <a:gd name="connsiteX3" fmla="*/ 0 w 4157663"/>
                <a:gd name="connsiteY3" fmla="*/ 2386013 h 2386013"/>
                <a:gd name="connsiteX4" fmla="*/ 4157663 w 4157663"/>
                <a:gd name="connsiteY4" fmla="*/ 2376488 h 2386013"/>
                <a:gd name="connsiteX5" fmla="*/ 4152900 w 4157663"/>
                <a:gd name="connsiteY5" fmla="*/ 809625 h 2386013"/>
                <a:gd name="connsiteX6" fmla="*/ 1762125 w 4157663"/>
                <a:gd name="connsiteY6" fmla="*/ 800100 h 2386013"/>
                <a:gd name="connsiteX7" fmla="*/ 1757363 w 4157663"/>
                <a:gd name="connsiteY7" fmla="*/ 0 h 2386013"/>
                <a:gd name="connsiteX8" fmla="*/ 714375 w 4157663"/>
                <a:gd name="connsiteY8" fmla="*/ 0 h 238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7663" h="2386013">
                  <a:moveTo>
                    <a:pt x="714375" y="0"/>
                  </a:moveTo>
                  <a:cubicBezTo>
                    <a:pt x="712788" y="257175"/>
                    <a:pt x="711200" y="514350"/>
                    <a:pt x="709613" y="771525"/>
                  </a:cubicBezTo>
                  <a:lnTo>
                    <a:pt x="14288" y="771525"/>
                  </a:lnTo>
                  <a:lnTo>
                    <a:pt x="0" y="2386013"/>
                  </a:lnTo>
                  <a:lnTo>
                    <a:pt x="4157663" y="2376488"/>
                  </a:lnTo>
                  <a:cubicBezTo>
                    <a:pt x="4156075" y="1854200"/>
                    <a:pt x="4154488" y="1331913"/>
                    <a:pt x="4152900" y="809625"/>
                  </a:cubicBezTo>
                  <a:lnTo>
                    <a:pt x="1762125" y="800100"/>
                  </a:lnTo>
                  <a:cubicBezTo>
                    <a:pt x="1760538" y="533400"/>
                    <a:pt x="1758950" y="266700"/>
                    <a:pt x="1757363" y="0"/>
                  </a:cubicBezTo>
                  <a:lnTo>
                    <a:pt x="714375" y="0"/>
                  </a:lnTo>
                  <a:close/>
                </a:path>
              </a:pathLst>
            </a:custGeom>
            <a:solidFill>
              <a:schemeClr val="accent1">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004048" y="5445224"/>
              <a:ext cx="1728192" cy="1368152"/>
              <a:chOff x="5004048" y="5445224"/>
              <a:chExt cx="1728192" cy="1368152"/>
            </a:xfrm>
          </p:grpSpPr>
          <p:pic>
            <p:nvPicPr>
              <p:cNvPr id="5" name="Picture 4"/>
              <p:cNvPicPr>
                <a:picLocks noChangeAspect="1"/>
              </p:cNvPicPr>
              <p:nvPr/>
            </p:nvPicPr>
            <p:blipFill>
              <a:blip r:embed="rId5"/>
              <a:stretch/>
            </p:blipFill>
            <p:spPr>
              <a:xfrm>
                <a:off x="5085018" y="5819472"/>
                <a:ext cx="1647222" cy="993904"/>
              </a:xfrm>
              <a:prstGeom prst="rect">
                <a:avLst/>
              </a:prstGeom>
              <a:ln>
                <a:noFill/>
              </a:ln>
            </p:spPr>
          </p:pic>
          <p:sp>
            <p:nvSpPr>
              <p:cNvPr id="6" name="CustomShape 1"/>
              <p:cNvSpPr/>
              <p:nvPr/>
            </p:nvSpPr>
            <p:spPr>
              <a:xfrm>
                <a:off x="5004048" y="5445224"/>
                <a:ext cx="1599107" cy="300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000" b="1" strike="noStrike" spc="-1" dirty="0">
                    <a:solidFill>
                      <a:srgbClr val="0070C0"/>
                    </a:solidFill>
                    <a:uFill>
                      <a:solidFill>
                        <a:srgbClr val="FFFFFF"/>
                      </a:solidFill>
                    </a:uFill>
                    <a:latin typeface="Arial"/>
                  </a:rPr>
                  <a:t>Alignment-independent</a:t>
                </a:r>
              </a:p>
              <a:p>
                <a:r>
                  <a:rPr lang="en-US" sz="1000" b="1" strike="noStrike" spc="-1" dirty="0">
                    <a:solidFill>
                      <a:srgbClr val="0070C0"/>
                    </a:solidFill>
                    <a:uFill>
                      <a:solidFill>
                        <a:srgbClr val="FFFFFF"/>
                      </a:solidFill>
                    </a:uFill>
                    <a:latin typeface="Arial"/>
                  </a:rPr>
                  <a:t>3D-Pharmacophores</a:t>
                </a:r>
              </a:p>
            </p:txBody>
          </p:sp>
        </p:grpSp>
        <p:grpSp>
          <p:nvGrpSpPr>
            <p:cNvPr id="57" name="Group 56"/>
            <p:cNvGrpSpPr/>
            <p:nvPr/>
          </p:nvGrpSpPr>
          <p:grpSpPr>
            <a:xfrm>
              <a:off x="6732240" y="5301208"/>
              <a:ext cx="2520280" cy="1512168"/>
              <a:chOff x="6732240" y="5301208"/>
              <a:chExt cx="2520280" cy="1512168"/>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7754" y="5569030"/>
                <a:ext cx="2190750" cy="1244346"/>
              </a:xfrm>
              <a:prstGeom prst="rect">
                <a:avLst/>
              </a:prstGeom>
            </p:spPr>
          </p:pic>
          <p:sp>
            <p:nvSpPr>
              <p:cNvPr id="8" name="CustomShape 1"/>
              <p:cNvSpPr/>
              <p:nvPr/>
            </p:nvSpPr>
            <p:spPr>
              <a:xfrm>
                <a:off x="6732240" y="5301208"/>
                <a:ext cx="2520280" cy="2880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000" b="1" strike="noStrike" spc="-1" dirty="0">
                    <a:solidFill>
                      <a:srgbClr val="0070C0"/>
                    </a:solidFill>
                    <a:uFill>
                      <a:solidFill>
                        <a:srgbClr val="FFFFFF"/>
                      </a:solidFill>
                    </a:uFill>
                    <a:latin typeface="Arial"/>
                  </a:rPr>
                  <a:t>3D </a:t>
                </a:r>
                <a:r>
                  <a:rPr lang="cs-CZ" sz="1000" b="1" strike="noStrike" spc="-1" dirty="0">
                    <a:solidFill>
                      <a:srgbClr val="0070C0"/>
                    </a:solidFill>
                    <a:uFill>
                      <a:solidFill>
                        <a:srgbClr val="FFFFFF"/>
                      </a:solidFill>
                    </a:uFill>
                    <a:latin typeface="Arial"/>
                  </a:rPr>
                  <a:t>Extended Connectivity </a:t>
                </a:r>
                <a:r>
                  <a:rPr lang="cs-CZ" sz="1000" b="1" spc="-1" dirty="0">
                    <a:solidFill>
                      <a:srgbClr val="0070C0"/>
                    </a:solidFill>
                    <a:uFill>
                      <a:solidFill>
                        <a:srgbClr val="FFFFFF"/>
                      </a:solidFill>
                    </a:uFill>
                    <a:latin typeface="Arial"/>
                  </a:rPr>
                  <a:t>Fingerprints</a:t>
                </a:r>
                <a:endParaRPr lang="en-US" sz="1000" b="1" strike="noStrike" spc="-1" dirty="0">
                  <a:solidFill>
                    <a:srgbClr val="0070C0"/>
                  </a:solidFill>
                  <a:uFill>
                    <a:solidFill>
                      <a:srgbClr val="FFFFFF"/>
                    </a:solidFill>
                  </a:uFill>
                  <a:latin typeface="Arial"/>
                </a:endParaRPr>
              </a:p>
            </p:txBody>
          </p:sp>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9556" r="10183" b="23962"/>
            <a:stretch/>
          </p:blipFill>
          <p:spPr>
            <a:xfrm>
              <a:off x="5817300" y="4581128"/>
              <a:ext cx="914940" cy="866786"/>
            </a:xfrm>
            <a:prstGeom prst="rect">
              <a:avLst/>
            </a:prstGeom>
          </p:spPr>
        </p:pic>
      </p:grpSp>
      <p:grpSp>
        <p:nvGrpSpPr>
          <p:cNvPr id="24" name="Group 23"/>
          <p:cNvGrpSpPr/>
          <p:nvPr/>
        </p:nvGrpSpPr>
        <p:grpSpPr>
          <a:xfrm>
            <a:off x="1976270" y="5154517"/>
            <a:ext cx="2955770" cy="1586851"/>
            <a:chOff x="1725963" y="5154517"/>
            <a:chExt cx="2955770" cy="1586851"/>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5963" y="5316605"/>
              <a:ext cx="2955770" cy="1424763"/>
            </a:xfrm>
            <a:prstGeom prst="rect">
              <a:avLst/>
            </a:prstGeom>
          </p:spPr>
        </p:pic>
        <p:sp>
          <p:nvSpPr>
            <p:cNvPr id="17" name="CustomShape 1"/>
            <p:cNvSpPr/>
            <p:nvPr/>
          </p:nvSpPr>
          <p:spPr>
            <a:xfrm>
              <a:off x="1763688" y="5154517"/>
              <a:ext cx="2520280" cy="2880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000" b="1" strike="noStrike" spc="-1" dirty="0">
                  <a:solidFill>
                    <a:srgbClr val="0070C0"/>
                  </a:solidFill>
                  <a:uFill>
                    <a:solidFill>
                      <a:srgbClr val="FFFFFF"/>
                    </a:solidFill>
                  </a:uFill>
                  <a:latin typeface="Arial"/>
                </a:rPr>
                <a:t>2D Convolutional Networks</a:t>
              </a:r>
            </a:p>
          </p:txBody>
        </p:sp>
      </p:grpSp>
      <p:grpSp>
        <p:nvGrpSpPr>
          <p:cNvPr id="20" name="Group 19"/>
          <p:cNvGrpSpPr/>
          <p:nvPr/>
        </p:nvGrpSpPr>
        <p:grpSpPr>
          <a:xfrm>
            <a:off x="35496" y="16024"/>
            <a:ext cx="1951850" cy="2044824"/>
            <a:chOff x="35496" y="16024"/>
            <a:chExt cx="1951850" cy="2044824"/>
          </a:xfrm>
        </p:grpSpPr>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14702" t="5608" r="21092" b="327"/>
            <a:stretch/>
          </p:blipFill>
          <p:spPr>
            <a:xfrm>
              <a:off x="35496" y="16024"/>
              <a:ext cx="1951850" cy="1828800"/>
            </a:xfrm>
            <a:prstGeom prst="rect">
              <a:avLst/>
            </a:prstGeom>
          </p:spPr>
        </p:pic>
        <p:sp>
          <p:nvSpPr>
            <p:cNvPr id="19" name="CustomShape 1"/>
            <p:cNvSpPr/>
            <p:nvPr/>
          </p:nvSpPr>
          <p:spPr>
            <a:xfrm>
              <a:off x="35496" y="1772816"/>
              <a:ext cx="1951850" cy="2880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000" b="1" strike="noStrike" spc="-1" dirty="0">
                  <a:solidFill>
                    <a:srgbClr val="0070C0"/>
                  </a:solidFill>
                  <a:uFill>
                    <a:solidFill>
                      <a:srgbClr val="FFFFFF"/>
                    </a:solidFill>
                  </a:uFill>
                  <a:latin typeface="Arial"/>
                </a:rPr>
                <a:t>2D Circular Fingerprints</a:t>
              </a:r>
            </a:p>
          </p:txBody>
        </p:sp>
      </p:grpSp>
      <p:grpSp>
        <p:nvGrpSpPr>
          <p:cNvPr id="22" name="Group 21"/>
          <p:cNvGrpSpPr/>
          <p:nvPr/>
        </p:nvGrpSpPr>
        <p:grpSpPr>
          <a:xfrm>
            <a:off x="2051720" y="21784"/>
            <a:ext cx="2162399" cy="2039064"/>
            <a:chOff x="2051720" y="21784"/>
            <a:chExt cx="2162399" cy="2039064"/>
          </a:xfrm>
        </p:grpSpPr>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51720" y="21784"/>
              <a:ext cx="2162399" cy="1714655"/>
            </a:xfrm>
            <a:prstGeom prst="rect">
              <a:avLst/>
            </a:prstGeom>
          </p:spPr>
        </p:pic>
        <p:sp>
          <p:nvSpPr>
            <p:cNvPr id="21" name="CustomShape 1"/>
            <p:cNvSpPr/>
            <p:nvPr/>
          </p:nvSpPr>
          <p:spPr>
            <a:xfrm>
              <a:off x="2051720" y="1772816"/>
              <a:ext cx="2160240" cy="2880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000" b="1" strike="noStrike" spc="-1" dirty="0">
                  <a:solidFill>
                    <a:srgbClr val="0070C0"/>
                  </a:solidFill>
                  <a:uFill>
                    <a:solidFill>
                      <a:srgbClr val="FFFFFF"/>
                    </a:solidFill>
                  </a:uFill>
                  <a:latin typeface="Arial"/>
                </a:rPr>
                <a:t>2D </a:t>
              </a:r>
              <a:r>
                <a:rPr lang="en-US" sz="1000" b="1" strike="noStrike" spc="-1" dirty="0" err="1">
                  <a:solidFill>
                    <a:srgbClr val="0070C0"/>
                  </a:solidFill>
                  <a:uFill>
                    <a:solidFill>
                      <a:srgbClr val="FFFFFF"/>
                    </a:solidFill>
                  </a:uFill>
                  <a:latin typeface="Arial"/>
                </a:rPr>
                <a:t>Pharmacophore</a:t>
              </a:r>
              <a:r>
                <a:rPr lang="en-US" sz="1000" b="1" strike="noStrike" spc="-1" dirty="0">
                  <a:solidFill>
                    <a:srgbClr val="0070C0"/>
                  </a:solidFill>
                  <a:uFill>
                    <a:solidFill>
                      <a:srgbClr val="FFFFFF"/>
                    </a:solidFill>
                  </a:uFill>
                  <a:latin typeface="Arial"/>
                </a:rPr>
                <a:t> Fingerprints</a:t>
              </a:r>
            </a:p>
          </p:txBody>
        </p:sp>
      </p:grpSp>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13119" y="1838271"/>
            <a:ext cx="294585" cy="294585"/>
          </a:xfrm>
          <a:prstGeom prst="rect">
            <a:avLst/>
          </a:prstGeom>
        </p:spPr>
      </p:pic>
      <p:grpSp>
        <p:nvGrpSpPr>
          <p:cNvPr id="25" name="Group 24"/>
          <p:cNvGrpSpPr>
            <a:grpSpLocks noChangeAspect="1"/>
          </p:cNvGrpSpPr>
          <p:nvPr/>
        </p:nvGrpSpPr>
        <p:grpSpPr>
          <a:xfrm>
            <a:off x="4561926" y="2060848"/>
            <a:ext cx="2098306" cy="1937663"/>
            <a:chOff x="5724128" y="2007891"/>
            <a:chExt cx="2520280" cy="2327333"/>
          </a:xfrm>
        </p:grpSpPr>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24128" y="2357704"/>
              <a:ext cx="2520280" cy="1977520"/>
            </a:xfrm>
            <a:prstGeom prst="rect">
              <a:avLst/>
            </a:prstGeom>
          </p:spPr>
        </p:pic>
        <p:sp>
          <p:nvSpPr>
            <p:cNvPr id="27" name="Title 1"/>
            <p:cNvSpPr txBox="1">
              <a:spLocks/>
            </p:cNvSpPr>
            <p:nvPr/>
          </p:nvSpPr>
          <p:spPr>
            <a:xfrm>
              <a:off x="5724128" y="2007891"/>
              <a:ext cx="2520280" cy="340990"/>
            </a:xfrm>
            <a:prstGeom prst="rect">
              <a:avLst/>
            </a:prstGeom>
            <a:solidFill>
              <a:schemeClr val="bg1"/>
            </a:solidFill>
            <a:ln>
              <a:solidFill>
                <a:srgbClr val="0070C0"/>
              </a:solidFill>
            </a:ln>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solidFill>
                    <a:srgbClr val="1E10D2"/>
                  </a:solidFill>
                  <a:effectLst>
                    <a:outerShdw blurRad="50800" dist="39000" dir="5460000" algn="tl">
                      <a:srgbClr val="000000">
                        <a:alpha val="38000"/>
                      </a:srgbClr>
                    </a:outerShdw>
                    <a:reflection blurRad="6350" stA="50000" endA="300" endPos="50000" dist="29997" dir="5400000" sy="-100000" algn="bl" rotWithShape="0"/>
                  </a:effectLst>
                </a:rPr>
                <a:t>deepScaffOpt</a:t>
              </a:r>
              <a:endParaRPr lang="cs-CZ" sz="2400" b="1" dirty="0"/>
            </a:p>
          </p:txBody>
        </p:sp>
      </p:grpSp>
      <p:grpSp>
        <p:nvGrpSpPr>
          <p:cNvPr id="31" name="Group 30"/>
          <p:cNvGrpSpPr/>
          <p:nvPr/>
        </p:nvGrpSpPr>
        <p:grpSpPr>
          <a:xfrm>
            <a:off x="129701" y="5395225"/>
            <a:ext cx="1728192" cy="1346143"/>
            <a:chOff x="5562488" y="-37035"/>
            <a:chExt cx="1728192" cy="1346143"/>
          </a:xfrm>
        </p:grpSpPr>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60888" y="-28229"/>
              <a:ext cx="1331392" cy="1337337"/>
            </a:xfrm>
            <a:prstGeom prst="rect">
              <a:avLst/>
            </a:prstGeom>
          </p:spPr>
        </p:pic>
        <p:sp>
          <p:nvSpPr>
            <p:cNvPr id="28" name="CustomShape 1"/>
            <p:cNvSpPr/>
            <p:nvPr/>
          </p:nvSpPr>
          <p:spPr>
            <a:xfrm>
              <a:off x="5562488" y="-37035"/>
              <a:ext cx="1728192" cy="2880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000" b="1" strike="noStrike" spc="-1" dirty="0">
                  <a:solidFill>
                    <a:srgbClr val="0070C0"/>
                  </a:solidFill>
                  <a:uFill>
                    <a:solidFill>
                      <a:srgbClr val="FFFFFF"/>
                    </a:solidFill>
                  </a:uFill>
                  <a:latin typeface="Arial"/>
                </a:rPr>
                <a:t>Molecular Neural Graphs</a:t>
              </a:r>
            </a:p>
          </p:txBody>
        </p:sp>
      </p:grpSp>
      <p:sp>
        <p:nvSpPr>
          <p:cNvPr id="29" name="CustomShape 1"/>
          <p:cNvSpPr/>
          <p:nvPr/>
        </p:nvSpPr>
        <p:spPr>
          <a:xfrm>
            <a:off x="7524328" y="1700808"/>
            <a:ext cx="1440160" cy="36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000" b="1" strike="noStrike" spc="-1" dirty="0">
                <a:solidFill>
                  <a:srgbClr val="0070C0"/>
                </a:solidFill>
                <a:uFill>
                  <a:solidFill>
                    <a:srgbClr val="FFFFFF"/>
                  </a:solidFill>
                </a:uFill>
                <a:latin typeface="Arial"/>
              </a:rPr>
              <a:t>Undirected Graph – Recursive Network</a:t>
            </a:r>
          </a:p>
        </p:txBody>
      </p:sp>
      <p:grpSp>
        <p:nvGrpSpPr>
          <p:cNvPr id="33" name="Group 32"/>
          <p:cNvGrpSpPr/>
          <p:nvPr/>
        </p:nvGrpSpPr>
        <p:grpSpPr>
          <a:xfrm>
            <a:off x="35496" y="3845024"/>
            <a:ext cx="3075788" cy="1384176"/>
            <a:chOff x="35496" y="3645024"/>
            <a:chExt cx="3075788" cy="1384176"/>
          </a:xfrm>
        </p:grpSpPr>
        <p:pic>
          <p:nvPicPr>
            <p:cNvPr id="3" name="Picture 2"/>
            <p:cNvPicPr>
              <a:picLocks noChangeAspect="1"/>
            </p:cNvPicPr>
            <p:nvPr/>
          </p:nvPicPr>
          <p:blipFill rotWithShape="1">
            <a:blip r:embed="rId14" cstate="print">
              <a:extLst>
                <a:ext uri="{28A0092B-C50C-407E-A947-70E740481C1C}">
                  <a14:useLocalDpi xmlns:a14="http://schemas.microsoft.com/office/drawing/2010/main" val="0"/>
                </a:ext>
              </a:extLst>
            </a:blip>
            <a:srcRect t="12974" b="-1901"/>
            <a:stretch/>
          </p:blipFill>
          <p:spPr>
            <a:xfrm>
              <a:off x="35496" y="3840480"/>
              <a:ext cx="3075788" cy="1188720"/>
            </a:xfrm>
            <a:prstGeom prst="rect">
              <a:avLst/>
            </a:prstGeom>
          </p:spPr>
        </p:pic>
        <p:sp>
          <p:nvSpPr>
            <p:cNvPr id="32" name="CustomShape 1"/>
            <p:cNvSpPr/>
            <p:nvPr/>
          </p:nvSpPr>
          <p:spPr>
            <a:xfrm>
              <a:off x="467544" y="3645024"/>
              <a:ext cx="2520280" cy="2880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000" b="1" strike="noStrike" spc="-1" dirty="0">
                  <a:solidFill>
                    <a:srgbClr val="0070C0"/>
                  </a:solidFill>
                  <a:uFill>
                    <a:solidFill>
                      <a:srgbClr val="FFFFFF"/>
                    </a:solidFill>
                  </a:uFill>
                  <a:latin typeface="Arial"/>
                </a:rPr>
                <a:t>Generative </a:t>
              </a:r>
              <a:r>
                <a:rPr lang="en-US" sz="1000" b="1" spc="-1" dirty="0">
                  <a:solidFill>
                    <a:srgbClr val="0070C0"/>
                  </a:solidFill>
                  <a:uFill>
                    <a:solidFill>
                      <a:srgbClr val="FFFFFF"/>
                    </a:solidFill>
                  </a:uFill>
                  <a:latin typeface="Arial"/>
                </a:rPr>
                <a:t>A</a:t>
              </a:r>
              <a:r>
                <a:rPr lang="en-US" sz="1000" b="1" strike="noStrike" spc="-1" dirty="0">
                  <a:solidFill>
                    <a:srgbClr val="0070C0"/>
                  </a:solidFill>
                  <a:uFill>
                    <a:solidFill>
                      <a:srgbClr val="FFFFFF"/>
                    </a:solidFill>
                  </a:uFill>
                  <a:latin typeface="Arial"/>
                </a:rPr>
                <a:t>dversarial Network</a:t>
              </a:r>
            </a:p>
          </p:txBody>
        </p:sp>
      </p:grpSp>
      <p:grpSp>
        <p:nvGrpSpPr>
          <p:cNvPr id="35" name="Group 34"/>
          <p:cNvGrpSpPr/>
          <p:nvPr/>
        </p:nvGrpSpPr>
        <p:grpSpPr>
          <a:xfrm>
            <a:off x="35496" y="2492896"/>
            <a:ext cx="2892923" cy="1224136"/>
            <a:chOff x="35496" y="2492896"/>
            <a:chExt cx="2892923" cy="1224136"/>
          </a:xfrm>
        </p:grpSpPr>
        <p:pic>
          <p:nvPicPr>
            <p:cNvPr id="4" name="Picture 3"/>
            <p:cNvPicPr>
              <a:picLocks noChangeAspect="1"/>
            </p:cNvPicPr>
            <p:nvPr/>
          </p:nvPicPr>
          <p:blipFill rotWithShape="1">
            <a:blip r:embed="rId15" cstate="print">
              <a:extLst>
                <a:ext uri="{28A0092B-C50C-407E-A947-70E740481C1C}">
                  <a14:useLocalDpi xmlns:a14="http://schemas.microsoft.com/office/drawing/2010/main" val="0"/>
                </a:ext>
              </a:extLst>
            </a:blip>
            <a:srcRect t="12392" b="-400"/>
            <a:stretch/>
          </p:blipFill>
          <p:spPr>
            <a:xfrm>
              <a:off x="35496" y="2711192"/>
              <a:ext cx="2892923" cy="1005840"/>
            </a:xfrm>
            <a:prstGeom prst="rect">
              <a:avLst/>
            </a:prstGeom>
          </p:spPr>
        </p:pic>
        <p:sp>
          <p:nvSpPr>
            <p:cNvPr id="34" name="CustomShape 1"/>
            <p:cNvSpPr/>
            <p:nvPr/>
          </p:nvSpPr>
          <p:spPr>
            <a:xfrm>
              <a:off x="611560" y="2492896"/>
              <a:ext cx="1724750" cy="2880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000" b="1" strike="noStrike" spc="-1" dirty="0" err="1">
                  <a:solidFill>
                    <a:srgbClr val="0070C0"/>
                  </a:solidFill>
                  <a:uFill>
                    <a:solidFill>
                      <a:srgbClr val="FFFFFF"/>
                    </a:solidFill>
                  </a:uFill>
                  <a:latin typeface="Arial"/>
                </a:rPr>
                <a:t>Variational</a:t>
              </a:r>
              <a:r>
                <a:rPr lang="en-US" sz="1000" b="1" strike="noStrike" spc="-1" dirty="0">
                  <a:solidFill>
                    <a:srgbClr val="0070C0"/>
                  </a:solidFill>
                  <a:uFill>
                    <a:solidFill>
                      <a:srgbClr val="FFFFFF"/>
                    </a:solidFill>
                  </a:uFill>
                  <a:latin typeface="Arial"/>
                </a:rPr>
                <a:t> </a:t>
              </a:r>
              <a:r>
                <a:rPr lang="en-US" sz="1000" b="1" strike="noStrike" spc="-1" dirty="0" err="1">
                  <a:solidFill>
                    <a:srgbClr val="0070C0"/>
                  </a:solidFill>
                  <a:uFill>
                    <a:solidFill>
                      <a:srgbClr val="FFFFFF"/>
                    </a:solidFill>
                  </a:uFill>
                  <a:latin typeface="Arial"/>
                </a:rPr>
                <a:t>AutoEncoder</a:t>
              </a:r>
              <a:endParaRPr lang="en-US" sz="1000" b="1" strike="noStrike" spc="-1" dirty="0">
                <a:solidFill>
                  <a:srgbClr val="0070C0"/>
                </a:solidFill>
                <a:uFill>
                  <a:solidFill>
                    <a:srgbClr val="FFFFFF"/>
                  </a:solidFill>
                </a:uFill>
                <a:latin typeface="Arial"/>
              </a:endParaRPr>
            </a:p>
          </p:txBody>
        </p:sp>
      </p:grpSp>
      <p:pic>
        <p:nvPicPr>
          <p:cNvPr id="40" name="Picture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61191" y="2486343"/>
            <a:ext cx="294585" cy="294585"/>
          </a:xfrm>
          <a:prstGeom prst="rect">
            <a:avLst/>
          </a:prstGeom>
        </p:spPr>
      </p:pic>
      <p:pic>
        <p:nvPicPr>
          <p:cNvPr id="41" name="Picture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33399" y="1766263"/>
            <a:ext cx="294585" cy="294585"/>
          </a:xfrm>
          <a:prstGeom prst="rect">
            <a:avLst/>
          </a:prstGeom>
        </p:spPr>
      </p:pic>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83768" y="3710479"/>
            <a:ext cx="294585" cy="294585"/>
          </a:xfrm>
          <a:prstGeom prst="rect">
            <a:avLst/>
          </a:prstGeom>
        </p:spPr>
      </p:pic>
      <p:pic>
        <p:nvPicPr>
          <p:cNvPr id="43" name="Picture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63688" y="5373216"/>
            <a:ext cx="294585" cy="294585"/>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79912" y="5150639"/>
            <a:ext cx="294585" cy="294585"/>
          </a:xfrm>
          <a:prstGeom prst="rect">
            <a:avLst/>
          </a:prstGeom>
        </p:spPr>
      </p:pic>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751" y="1700808"/>
            <a:ext cx="294585" cy="294585"/>
          </a:xfrm>
          <a:prstGeom prst="rect">
            <a:avLst/>
          </a:prstGeom>
        </p:spPr>
      </p:pic>
      <p:pic>
        <p:nvPicPr>
          <p:cNvPr id="46" name="Picture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57535" y="1340768"/>
            <a:ext cx="294585" cy="294585"/>
          </a:xfrm>
          <a:prstGeom prst="rect">
            <a:avLst/>
          </a:prstGeom>
        </p:spPr>
      </p:pic>
      <p:grpSp>
        <p:nvGrpSpPr>
          <p:cNvPr id="52" name="Group 51"/>
          <p:cNvGrpSpPr/>
          <p:nvPr/>
        </p:nvGrpSpPr>
        <p:grpSpPr>
          <a:xfrm>
            <a:off x="7308304" y="2270318"/>
            <a:ext cx="1835696" cy="2166794"/>
            <a:chOff x="7308304" y="2132855"/>
            <a:chExt cx="1835696" cy="2166794"/>
          </a:xfrm>
        </p:grpSpPr>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24328" y="2132855"/>
              <a:ext cx="1584176" cy="1809053"/>
            </a:xfrm>
            <a:prstGeom prst="rect">
              <a:avLst/>
            </a:prstGeom>
          </p:spPr>
        </p:pic>
        <p:sp>
          <p:nvSpPr>
            <p:cNvPr id="30" name="CustomShape 1"/>
            <p:cNvSpPr/>
            <p:nvPr/>
          </p:nvSpPr>
          <p:spPr>
            <a:xfrm>
              <a:off x="7524328" y="3933056"/>
              <a:ext cx="1619672" cy="36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000" b="1" strike="noStrike" spc="-1" dirty="0">
                  <a:solidFill>
                    <a:srgbClr val="0070C0"/>
                  </a:solidFill>
                  <a:uFill>
                    <a:solidFill>
                      <a:srgbClr val="FFFFFF"/>
                    </a:solidFill>
                  </a:uFill>
                  <a:latin typeface="Arial"/>
                </a:rPr>
                <a:t>Junction Tree </a:t>
              </a:r>
            </a:p>
            <a:p>
              <a:pPr algn="ctr"/>
              <a:r>
                <a:rPr lang="en-US" sz="1000" b="1" strike="noStrike" spc="-1" dirty="0">
                  <a:solidFill>
                    <a:srgbClr val="0070C0"/>
                  </a:solidFill>
                  <a:uFill>
                    <a:solidFill>
                      <a:srgbClr val="FFFFFF"/>
                    </a:solidFill>
                  </a:uFill>
                  <a:latin typeface="Arial"/>
                </a:rPr>
                <a:t>Variation </a:t>
              </a:r>
              <a:r>
                <a:rPr lang="en-US" sz="1000" b="1" strike="noStrike" spc="-1" dirty="0" err="1">
                  <a:solidFill>
                    <a:srgbClr val="0070C0"/>
                  </a:solidFill>
                  <a:uFill>
                    <a:solidFill>
                      <a:srgbClr val="FFFFFF"/>
                    </a:solidFill>
                  </a:uFill>
                  <a:latin typeface="Arial"/>
                </a:rPr>
                <a:t>AutoEncoder</a:t>
              </a:r>
              <a:endParaRPr lang="en-US" sz="1000" b="1" strike="noStrike" spc="-1" dirty="0">
                <a:solidFill>
                  <a:srgbClr val="0070C0"/>
                </a:solidFill>
                <a:uFill>
                  <a:solidFill>
                    <a:srgbClr val="FFFFFF"/>
                  </a:solidFill>
                </a:uFill>
                <a:latin typeface="Arial"/>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8304" y="4005064"/>
              <a:ext cx="294585" cy="294585"/>
            </a:xfrm>
            <a:prstGeom prst="rect">
              <a:avLst/>
            </a:prstGeom>
          </p:spPr>
        </p:pic>
      </p:grpSp>
      <p:sp>
        <p:nvSpPr>
          <p:cNvPr id="39" name="Freeform 38"/>
          <p:cNvSpPr/>
          <p:nvPr/>
        </p:nvSpPr>
        <p:spPr>
          <a:xfrm>
            <a:off x="1117600" y="2070100"/>
            <a:ext cx="2734320" cy="1358900"/>
          </a:xfrm>
          <a:custGeom>
            <a:avLst/>
            <a:gdLst>
              <a:gd name="connsiteX0" fmla="*/ 0 w 3454400"/>
              <a:gd name="connsiteY0" fmla="*/ 0 h 1358900"/>
              <a:gd name="connsiteX1" fmla="*/ 0 w 3454400"/>
              <a:gd name="connsiteY1" fmla="*/ 0 h 1358900"/>
              <a:gd name="connsiteX2" fmla="*/ 38100 w 3454400"/>
              <a:gd name="connsiteY2" fmla="*/ 76200 h 1358900"/>
              <a:gd name="connsiteX3" fmla="*/ 44450 w 3454400"/>
              <a:gd name="connsiteY3" fmla="*/ 95250 h 1358900"/>
              <a:gd name="connsiteX4" fmla="*/ 63500 w 3454400"/>
              <a:gd name="connsiteY4" fmla="*/ 120650 h 1358900"/>
              <a:gd name="connsiteX5" fmla="*/ 82550 w 3454400"/>
              <a:gd name="connsiteY5" fmla="*/ 133350 h 1358900"/>
              <a:gd name="connsiteX6" fmla="*/ 127000 w 3454400"/>
              <a:gd name="connsiteY6" fmla="*/ 152400 h 1358900"/>
              <a:gd name="connsiteX7" fmla="*/ 152400 w 3454400"/>
              <a:gd name="connsiteY7" fmla="*/ 158750 h 1358900"/>
              <a:gd name="connsiteX8" fmla="*/ 203200 w 3454400"/>
              <a:gd name="connsiteY8" fmla="*/ 177800 h 1358900"/>
              <a:gd name="connsiteX9" fmla="*/ 222250 w 3454400"/>
              <a:gd name="connsiteY9" fmla="*/ 190500 h 1358900"/>
              <a:gd name="connsiteX10" fmla="*/ 247650 w 3454400"/>
              <a:gd name="connsiteY10" fmla="*/ 196850 h 1358900"/>
              <a:gd name="connsiteX11" fmla="*/ 279400 w 3454400"/>
              <a:gd name="connsiteY11" fmla="*/ 203200 h 1358900"/>
              <a:gd name="connsiteX12" fmla="*/ 317500 w 3454400"/>
              <a:gd name="connsiteY12" fmla="*/ 209550 h 1358900"/>
              <a:gd name="connsiteX13" fmla="*/ 393700 w 3454400"/>
              <a:gd name="connsiteY13" fmla="*/ 228600 h 1358900"/>
              <a:gd name="connsiteX14" fmla="*/ 419100 w 3454400"/>
              <a:gd name="connsiteY14" fmla="*/ 234950 h 1358900"/>
              <a:gd name="connsiteX15" fmla="*/ 622300 w 3454400"/>
              <a:gd name="connsiteY15" fmla="*/ 247650 h 1358900"/>
              <a:gd name="connsiteX16" fmla="*/ 1854200 w 3454400"/>
              <a:gd name="connsiteY16" fmla="*/ 254000 h 1358900"/>
              <a:gd name="connsiteX17" fmla="*/ 1911350 w 3454400"/>
              <a:gd name="connsiteY17" fmla="*/ 260350 h 1358900"/>
              <a:gd name="connsiteX18" fmla="*/ 1949450 w 3454400"/>
              <a:gd name="connsiteY18" fmla="*/ 266700 h 1358900"/>
              <a:gd name="connsiteX19" fmla="*/ 2038350 w 3454400"/>
              <a:gd name="connsiteY19" fmla="*/ 273050 h 1358900"/>
              <a:gd name="connsiteX20" fmla="*/ 2241550 w 3454400"/>
              <a:gd name="connsiteY20" fmla="*/ 285750 h 1358900"/>
              <a:gd name="connsiteX21" fmla="*/ 2317750 w 3454400"/>
              <a:gd name="connsiteY21" fmla="*/ 304800 h 1358900"/>
              <a:gd name="connsiteX22" fmla="*/ 2349500 w 3454400"/>
              <a:gd name="connsiteY22" fmla="*/ 323850 h 1358900"/>
              <a:gd name="connsiteX23" fmla="*/ 2393950 w 3454400"/>
              <a:gd name="connsiteY23" fmla="*/ 355600 h 1358900"/>
              <a:gd name="connsiteX24" fmla="*/ 2451100 w 3454400"/>
              <a:gd name="connsiteY24" fmla="*/ 400050 h 1358900"/>
              <a:gd name="connsiteX25" fmla="*/ 2495550 w 3454400"/>
              <a:gd name="connsiteY25" fmla="*/ 444500 h 1358900"/>
              <a:gd name="connsiteX26" fmla="*/ 2540000 w 3454400"/>
              <a:gd name="connsiteY26" fmla="*/ 488950 h 1358900"/>
              <a:gd name="connsiteX27" fmla="*/ 2546350 w 3454400"/>
              <a:gd name="connsiteY27" fmla="*/ 508000 h 1358900"/>
              <a:gd name="connsiteX28" fmla="*/ 2565400 w 3454400"/>
              <a:gd name="connsiteY28" fmla="*/ 533400 h 1358900"/>
              <a:gd name="connsiteX29" fmla="*/ 2578100 w 3454400"/>
              <a:gd name="connsiteY29" fmla="*/ 584200 h 1358900"/>
              <a:gd name="connsiteX30" fmla="*/ 2603500 w 3454400"/>
              <a:gd name="connsiteY30" fmla="*/ 635000 h 1358900"/>
              <a:gd name="connsiteX31" fmla="*/ 2609850 w 3454400"/>
              <a:gd name="connsiteY31" fmla="*/ 654050 h 1358900"/>
              <a:gd name="connsiteX32" fmla="*/ 2622550 w 3454400"/>
              <a:gd name="connsiteY32" fmla="*/ 673100 h 1358900"/>
              <a:gd name="connsiteX33" fmla="*/ 2641600 w 3454400"/>
              <a:gd name="connsiteY33" fmla="*/ 736600 h 1358900"/>
              <a:gd name="connsiteX34" fmla="*/ 2654300 w 3454400"/>
              <a:gd name="connsiteY34" fmla="*/ 774700 h 1358900"/>
              <a:gd name="connsiteX35" fmla="*/ 2667000 w 3454400"/>
              <a:gd name="connsiteY35" fmla="*/ 800100 h 1358900"/>
              <a:gd name="connsiteX36" fmla="*/ 2673350 w 3454400"/>
              <a:gd name="connsiteY36" fmla="*/ 819150 h 1358900"/>
              <a:gd name="connsiteX37" fmla="*/ 2698750 w 3454400"/>
              <a:gd name="connsiteY37" fmla="*/ 869950 h 1358900"/>
              <a:gd name="connsiteX38" fmla="*/ 2711450 w 3454400"/>
              <a:gd name="connsiteY38" fmla="*/ 908050 h 1358900"/>
              <a:gd name="connsiteX39" fmla="*/ 2717800 w 3454400"/>
              <a:gd name="connsiteY39" fmla="*/ 933450 h 1358900"/>
              <a:gd name="connsiteX40" fmla="*/ 2730500 w 3454400"/>
              <a:gd name="connsiteY40" fmla="*/ 965200 h 1358900"/>
              <a:gd name="connsiteX41" fmla="*/ 2736850 w 3454400"/>
              <a:gd name="connsiteY41" fmla="*/ 996950 h 1358900"/>
              <a:gd name="connsiteX42" fmla="*/ 2743200 w 3454400"/>
              <a:gd name="connsiteY42" fmla="*/ 1016000 h 1358900"/>
              <a:gd name="connsiteX43" fmla="*/ 2755900 w 3454400"/>
              <a:gd name="connsiteY43" fmla="*/ 1060450 h 1358900"/>
              <a:gd name="connsiteX44" fmla="*/ 2787650 w 3454400"/>
              <a:gd name="connsiteY44" fmla="*/ 1111250 h 1358900"/>
              <a:gd name="connsiteX45" fmla="*/ 2794000 w 3454400"/>
              <a:gd name="connsiteY45" fmla="*/ 1130300 h 1358900"/>
              <a:gd name="connsiteX46" fmla="*/ 2819400 w 3454400"/>
              <a:gd name="connsiteY46" fmla="*/ 1149350 h 1358900"/>
              <a:gd name="connsiteX47" fmla="*/ 2838450 w 3454400"/>
              <a:gd name="connsiteY47" fmla="*/ 1168400 h 1358900"/>
              <a:gd name="connsiteX48" fmla="*/ 2940050 w 3454400"/>
              <a:gd name="connsiteY48" fmla="*/ 1257300 h 1358900"/>
              <a:gd name="connsiteX49" fmla="*/ 2984500 w 3454400"/>
              <a:gd name="connsiteY49" fmla="*/ 1282700 h 1358900"/>
              <a:gd name="connsiteX50" fmla="*/ 3003550 w 3454400"/>
              <a:gd name="connsiteY50" fmla="*/ 1301750 h 1358900"/>
              <a:gd name="connsiteX51" fmla="*/ 3048000 w 3454400"/>
              <a:gd name="connsiteY51" fmla="*/ 1320800 h 1358900"/>
              <a:gd name="connsiteX52" fmla="*/ 3130550 w 3454400"/>
              <a:gd name="connsiteY52" fmla="*/ 1352550 h 1358900"/>
              <a:gd name="connsiteX53" fmla="*/ 3282950 w 3454400"/>
              <a:gd name="connsiteY53" fmla="*/ 1358900 h 1358900"/>
              <a:gd name="connsiteX54" fmla="*/ 3384550 w 3454400"/>
              <a:gd name="connsiteY54" fmla="*/ 1352550 h 1358900"/>
              <a:gd name="connsiteX55" fmla="*/ 3403600 w 3454400"/>
              <a:gd name="connsiteY55" fmla="*/ 1339850 h 1358900"/>
              <a:gd name="connsiteX56" fmla="*/ 3454400 w 3454400"/>
              <a:gd name="connsiteY56" fmla="*/ 1339850 h 13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54400" h="1358900">
                <a:moveTo>
                  <a:pt x="0" y="0"/>
                </a:moveTo>
                <a:lnTo>
                  <a:pt x="0" y="0"/>
                </a:lnTo>
                <a:cubicBezTo>
                  <a:pt x="12700" y="25400"/>
                  <a:pt x="29120" y="49259"/>
                  <a:pt x="38100" y="76200"/>
                </a:cubicBezTo>
                <a:cubicBezTo>
                  <a:pt x="40217" y="82550"/>
                  <a:pt x="41129" y="89438"/>
                  <a:pt x="44450" y="95250"/>
                </a:cubicBezTo>
                <a:cubicBezTo>
                  <a:pt x="49701" y="104439"/>
                  <a:pt x="56016" y="113166"/>
                  <a:pt x="63500" y="120650"/>
                </a:cubicBezTo>
                <a:cubicBezTo>
                  <a:pt x="68896" y="126046"/>
                  <a:pt x="75924" y="129564"/>
                  <a:pt x="82550" y="133350"/>
                </a:cubicBezTo>
                <a:cubicBezTo>
                  <a:pt x="99483" y="143026"/>
                  <a:pt x="109190" y="147311"/>
                  <a:pt x="127000" y="152400"/>
                </a:cubicBezTo>
                <a:cubicBezTo>
                  <a:pt x="135391" y="154798"/>
                  <a:pt x="144121" y="155990"/>
                  <a:pt x="152400" y="158750"/>
                </a:cubicBezTo>
                <a:cubicBezTo>
                  <a:pt x="169557" y="164469"/>
                  <a:pt x="186736" y="170316"/>
                  <a:pt x="203200" y="177800"/>
                </a:cubicBezTo>
                <a:cubicBezTo>
                  <a:pt x="210148" y="180958"/>
                  <a:pt x="215235" y="187494"/>
                  <a:pt x="222250" y="190500"/>
                </a:cubicBezTo>
                <a:cubicBezTo>
                  <a:pt x="230272" y="193938"/>
                  <a:pt x="239131" y="194957"/>
                  <a:pt x="247650" y="196850"/>
                </a:cubicBezTo>
                <a:cubicBezTo>
                  <a:pt x="258186" y="199191"/>
                  <a:pt x="268781" y="201269"/>
                  <a:pt x="279400" y="203200"/>
                </a:cubicBezTo>
                <a:cubicBezTo>
                  <a:pt x="292068" y="205503"/>
                  <a:pt x="304931" y="206757"/>
                  <a:pt x="317500" y="209550"/>
                </a:cubicBezTo>
                <a:cubicBezTo>
                  <a:pt x="343058" y="215230"/>
                  <a:pt x="368300" y="222250"/>
                  <a:pt x="393700" y="228600"/>
                </a:cubicBezTo>
                <a:cubicBezTo>
                  <a:pt x="402167" y="230717"/>
                  <a:pt x="410403" y="234225"/>
                  <a:pt x="419100" y="234950"/>
                </a:cubicBezTo>
                <a:cubicBezTo>
                  <a:pt x="487166" y="240622"/>
                  <a:pt x="553614" y="247008"/>
                  <a:pt x="622300" y="247650"/>
                </a:cubicBezTo>
                <a:lnTo>
                  <a:pt x="1854200" y="254000"/>
                </a:lnTo>
                <a:cubicBezTo>
                  <a:pt x="1873250" y="256117"/>
                  <a:pt x="1892351" y="257817"/>
                  <a:pt x="1911350" y="260350"/>
                </a:cubicBezTo>
                <a:cubicBezTo>
                  <a:pt x="1924112" y="262052"/>
                  <a:pt x="1936639" y="265419"/>
                  <a:pt x="1949450" y="266700"/>
                </a:cubicBezTo>
                <a:cubicBezTo>
                  <a:pt x="1979011" y="269656"/>
                  <a:pt x="2008729" y="270771"/>
                  <a:pt x="2038350" y="273050"/>
                </a:cubicBezTo>
                <a:cubicBezTo>
                  <a:pt x="2184990" y="284330"/>
                  <a:pt x="2042198" y="275782"/>
                  <a:pt x="2241550" y="285750"/>
                </a:cubicBezTo>
                <a:cubicBezTo>
                  <a:pt x="2265201" y="290480"/>
                  <a:pt x="2296060" y="295762"/>
                  <a:pt x="2317750" y="304800"/>
                </a:cubicBezTo>
                <a:cubicBezTo>
                  <a:pt x="2329143" y="309547"/>
                  <a:pt x="2339034" y="317309"/>
                  <a:pt x="2349500" y="323850"/>
                </a:cubicBezTo>
                <a:cubicBezTo>
                  <a:pt x="2377026" y="341054"/>
                  <a:pt x="2362902" y="333866"/>
                  <a:pt x="2393950" y="355600"/>
                </a:cubicBezTo>
                <a:cubicBezTo>
                  <a:pt x="2424662" y="377098"/>
                  <a:pt x="2430000" y="375433"/>
                  <a:pt x="2451100" y="400050"/>
                </a:cubicBezTo>
                <a:cubicBezTo>
                  <a:pt x="2513853" y="473262"/>
                  <a:pt x="2424330" y="379755"/>
                  <a:pt x="2495550" y="444500"/>
                </a:cubicBezTo>
                <a:cubicBezTo>
                  <a:pt x="2511055" y="458595"/>
                  <a:pt x="2540000" y="488950"/>
                  <a:pt x="2540000" y="488950"/>
                </a:cubicBezTo>
                <a:cubicBezTo>
                  <a:pt x="2542117" y="495300"/>
                  <a:pt x="2543029" y="502188"/>
                  <a:pt x="2546350" y="508000"/>
                </a:cubicBezTo>
                <a:cubicBezTo>
                  <a:pt x="2551601" y="517189"/>
                  <a:pt x="2561329" y="523631"/>
                  <a:pt x="2565400" y="533400"/>
                </a:cubicBezTo>
                <a:cubicBezTo>
                  <a:pt x="2572113" y="549512"/>
                  <a:pt x="2570294" y="568588"/>
                  <a:pt x="2578100" y="584200"/>
                </a:cubicBezTo>
                <a:cubicBezTo>
                  <a:pt x="2586567" y="601133"/>
                  <a:pt x="2597513" y="617039"/>
                  <a:pt x="2603500" y="635000"/>
                </a:cubicBezTo>
                <a:cubicBezTo>
                  <a:pt x="2605617" y="641350"/>
                  <a:pt x="2606857" y="648063"/>
                  <a:pt x="2609850" y="654050"/>
                </a:cubicBezTo>
                <a:cubicBezTo>
                  <a:pt x="2613263" y="660876"/>
                  <a:pt x="2619450" y="666126"/>
                  <a:pt x="2622550" y="673100"/>
                </a:cubicBezTo>
                <a:cubicBezTo>
                  <a:pt x="2636366" y="704186"/>
                  <a:pt x="2633075" y="708183"/>
                  <a:pt x="2641600" y="736600"/>
                </a:cubicBezTo>
                <a:cubicBezTo>
                  <a:pt x="2645447" y="749422"/>
                  <a:pt x="2648313" y="762726"/>
                  <a:pt x="2654300" y="774700"/>
                </a:cubicBezTo>
                <a:cubicBezTo>
                  <a:pt x="2658533" y="783167"/>
                  <a:pt x="2663271" y="791399"/>
                  <a:pt x="2667000" y="800100"/>
                </a:cubicBezTo>
                <a:cubicBezTo>
                  <a:pt x="2669637" y="806252"/>
                  <a:pt x="2670580" y="813056"/>
                  <a:pt x="2673350" y="819150"/>
                </a:cubicBezTo>
                <a:cubicBezTo>
                  <a:pt x="2681184" y="836385"/>
                  <a:pt x="2692763" y="851989"/>
                  <a:pt x="2698750" y="869950"/>
                </a:cubicBezTo>
                <a:cubicBezTo>
                  <a:pt x="2702983" y="882650"/>
                  <a:pt x="2707603" y="895228"/>
                  <a:pt x="2711450" y="908050"/>
                </a:cubicBezTo>
                <a:cubicBezTo>
                  <a:pt x="2713958" y="916409"/>
                  <a:pt x="2715040" y="925171"/>
                  <a:pt x="2717800" y="933450"/>
                </a:cubicBezTo>
                <a:cubicBezTo>
                  <a:pt x="2721405" y="944264"/>
                  <a:pt x="2727225" y="954282"/>
                  <a:pt x="2730500" y="965200"/>
                </a:cubicBezTo>
                <a:cubicBezTo>
                  <a:pt x="2733601" y="975538"/>
                  <a:pt x="2734232" y="986479"/>
                  <a:pt x="2736850" y="996950"/>
                </a:cubicBezTo>
                <a:cubicBezTo>
                  <a:pt x="2738473" y="1003444"/>
                  <a:pt x="2741361" y="1009564"/>
                  <a:pt x="2743200" y="1016000"/>
                </a:cubicBezTo>
                <a:cubicBezTo>
                  <a:pt x="2747803" y="1032112"/>
                  <a:pt x="2749375" y="1045225"/>
                  <a:pt x="2755900" y="1060450"/>
                </a:cubicBezTo>
                <a:cubicBezTo>
                  <a:pt x="2767522" y="1087568"/>
                  <a:pt x="2769417" y="1086940"/>
                  <a:pt x="2787650" y="1111250"/>
                </a:cubicBezTo>
                <a:cubicBezTo>
                  <a:pt x="2789767" y="1117600"/>
                  <a:pt x="2789715" y="1125158"/>
                  <a:pt x="2794000" y="1130300"/>
                </a:cubicBezTo>
                <a:cubicBezTo>
                  <a:pt x="2800775" y="1138430"/>
                  <a:pt x="2811365" y="1142462"/>
                  <a:pt x="2819400" y="1149350"/>
                </a:cubicBezTo>
                <a:cubicBezTo>
                  <a:pt x="2826218" y="1155194"/>
                  <a:pt x="2831758" y="1162412"/>
                  <a:pt x="2838450" y="1168400"/>
                </a:cubicBezTo>
                <a:cubicBezTo>
                  <a:pt x="2871987" y="1198406"/>
                  <a:pt x="2905628" y="1228313"/>
                  <a:pt x="2940050" y="1257300"/>
                </a:cubicBezTo>
                <a:cubicBezTo>
                  <a:pt x="2973576" y="1285532"/>
                  <a:pt x="2944088" y="1253834"/>
                  <a:pt x="2984500" y="1282700"/>
                </a:cubicBezTo>
                <a:cubicBezTo>
                  <a:pt x="2991808" y="1287920"/>
                  <a:pt x="2996242" y="1296530"/>
                  <a:pt x="3003550" y="1301750"/>
                </a:cubicBezTo>
                <a:cubicBezTo>
                  <a:pt x="3019982" y="1313487"/>
                  <a:pt x="3030545" y="1314254"/>
                  <a:pt x="3048000" y="1320800"/>
                </a:cubicBezTo>
                <a:cubicBezTo>
                  <a:pt x="3075605" y="1331152"/>
                  <a:pt x="3101094" y="1351323"/>
                  <a:pt x="3130550" y="1352550"/>
                </a:cubicBezTo>
                <a:lnTo>
                  <a:pt x="3282950" y="1358900"/>
                </a:lnTo>
                <a:cubicBezTo>
                  <a:pt x="3316817" y="1356783"/>
                  <a:pt x="3351032" y="1357842"/>
                  <a:pt x="3384550" y="1352550"/>
                </a:cubicBezTo>
                <a:cubicBezTo>
                  <a:pt x="3392088" y="1351360"/>
                  <a:pt x="3396091" y="1341215"/>
                  <a:pt x="3403600" y="1339850"/>
                </a:cubicBezTo>
                <a:cubicBezTo>
                  <a:pt x="3420260" y="1336821"/>
                  <a:pt x="3437467" y="1339850"/>
                  <a:pt x="3454400" y="1339850"/>
                </a:cubicBezTo>
              </a:path>
            </a:pathLst>
          </a:cu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8" name="Picture 4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5400000">
            <a:off x="3923446" y="3027316"/>
            <a:ext cx="474174" cy="761242"/>
          </a:xfrm>
          <a:prstGeom prst="rect">
            <a:avLst/>
          </a:prstGeom>
        </p:spPr>
      </p:pic>
      <p:sp>
        <p:nvSpPr>
          <p:cNvPr id="50" name="Freeform 49"/>
          <p:cNvSpPr/>
          <p:nvPr/>
        </p:nvSpPr>
        <p:spPr>
          <a:xfrm>
            <a:off x="3419872" y="2076450"/>
            <a:ext cx="432048" cy="623064"/>
          </a:xfrm>
          <a:custGeom>
            <a:avLst/>
            <a:gdLst>
              <a:gd name="connsiteX0" fmla="*/ 0 w 508000"/>
              <a:gd name="connsiteY0" fmla="*/ 0 h 623064"/>
              <a:gd name="connsiteX1" fmla="*/ 0 w 508000"/>
              <a:gd name="connsiteY1" fmla="*/ 0 h 623064"/>
              <a:gd name="connsiteX2" fmla="*/ 6350 w 508000"/>
              <a:gd name="connsiteY2" fmla="*/ 146050 h 623064"/>
              <a:gd name="connsiteX3" fmla="*/ 12700 w 508000"/>
              <a:gd name="connsiteY3" fmla="*/ 203200 h 623064"/>
              <a:gd name="connsiteX4" fmla="*/ 25400 w 508000"/>
              <a:gd name="connsiteY4" fmla="*/ 381000 h 623064"/>
              <a:gd name="connsiteX5" fmla="*/ 31750 w 508000"/>
              <a:gd name="connsiteY5" fmla="*/ 406400 h 623064"/>
              <a:gd name="connsiteX6" fmla="*/ 44450 w 508000"/>
              <a:gd name="connsiteY6" fmla="*/ 482600 h 623064"/>
              <a:gd name="connsiteX7" fmla="*/ 57150 w 508000"/>
              <a:gd name="connsiteY7" fmla="*/ 508000 h 623064"/>
              <a:gd name="connsiteX8" fmla="*/ 76200 w 508000"/>
              <a:gd name="connsiteY8" fmla="*/ 546100 h 623064"/>
              <a:gd name="connsiteX9" fmla="*/ 95250 w 508000"/>
              <a:gd name="connsiteY9" fmla="*/ 558800 h 623064"/>
              <a:gd name="connsiteX10" fmla="*/ 127000 w 508000"/>
              <a:gd name="connsiteY10" fmla="*/ 584200 h 623064"/>
              <a:gd name="connsiteX11" fmla="*/ 165100 w 508000"/>
              <a:gd name="connsiteY11" fmla="*/ 609600 h 623064"/>
              <a:gd name="connsiteX12" fmla="*/ 260350 w 508000"/>
              <a:gd name="connsiteY12" fmla="*/ 622300 h 623064"/>
              <a:gd name="connsiteX13" fmla="*/ 508000 w 508000"/>
              <a:gd name="connsiteY13" fmla="*/ 622300 h 62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8000" h="623064">
                <a:moveTo>
                  <a:pt x="0" y="0"/>
                </a:moveTo>
                <a:lnTo>
                  <a:pt x="0" y="0"/>
                </a:lnTo>
                <a:cubicBezTo>
                  <a:pt x="2117" y="48683"/>
                  <a:pt x="3310" y="97416"/>
                  <a:pt x="6350" y="146050"/>
                </a:cubicBezTo>
                <a:cubicBezTo>
                  <a:pt x="7546" y="165180"/>
                  <a:pt x="11172" y="184094"/>
                  <a:pt x="12700" y="203200"/>
                </a:cubicBezTo>
                <a:cubicBezTo>
                  <a:pt x="15966" y="244026"/>
                  <a:pt x="19743" y="335742"/>
                  <a:pt x="25400" y="381000"/>
                </a:cubicBezTo>
                <a:cubicBezTo>
                  <a:pt x="26482" y="389660"/>
                  <a:pt x="30189" y="397814"/>
                  <a:pt x="31750" y="406400"/>
                </a:cubicBezTo>
                <a:cubicBezTo>
                  <a:pt x="34051" y="419056"/>
                  <a:pt x="39185" y="466805"/>
                  <a:pt x="44450" y="482600"/>
                </a:cubicBezTo>
                <a:cubicBezTo>
                  <a:pt x="47443" y="491580"/>
                  <a:pt x="53421" y="499299"/>
                  <a:pt x="57150" y="508000"/>
                </a:cubicBezTo>
                <a:cubicBezTo>
                  <a:pt x="64897" y="526076"/>
                  <a:pt x="60946" y="530846"/>
                  <a:pt x="76200" y="546100"/>
                </a:cubicBezTo>
                <a:cubicBezTo>
                  <a:pt x="81596" y="551496"/>
                  <a:pt x="88900" y="554567"/>
                  <a:pt x="95250" y="558800"/>
                </a:cubicBezTo>
                <a:cubicBezTo>
                  <a:pt x="118716" y="593999"/>
                  <a:pt x="94524" y="566158"/>
                  <a:pt x="127000" y="584200"/>
                </a:cubicBezTo>
                <a:cubicBezTo>
                  <a:pt x="140343" y="591613"/>
                  <a:pt x="150044" y="607091"/>
                  <a:pt x="165100" y="609600"/>
                </a:cubicBezTo>
                <a:cubicBezTo>
                  <a:pt x="193020" y="614253"/>
                  <a:pt x="233704" y="621745"/>
                  <a:pt x="260350" y="622300"/>
                </a:cubicBezTo>
                <a:cubicBezTo>
                  <a:pt x="342882" y="624019"/>
                  <a:pt x="425450" y="622300"/>
                  <a:pt x="508000" y="622300"/>
                </a:cubicBezTo>
              </a:path>
            </a:pathLst>
          </a:cu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1" name="Picture 5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5400000">
            <a:off x="3923446" y="2307236"/>
            <a:ext cx="474174" cy="761242"/>
          </a:xfrm>
          <a:prstGeom prst="rect">
            <a:avLst/>
          </a:prstGeom>
        </p:spPr>
      </p:pic>
      <p:sp>
        <p:nvSpPr>
          <p:cNvPr id="55" name="Freeform 54"/>
          <p:cNvSpPr/>
          <p:nvPr/>
        </p:nvSpPr>
        <p:spPr>
          <a:xfrm>
            <a:off x="-180528" y="-243408"/>
            <a:ext cx="9639300" cy="7162800"/>
          </a:xfrm>
          <a:custGeom>
            <a:avLst/>
            <a:gdLst>
              <a:gd name="connsiteX0" fmla="*/ 4695825 w 9639300"/>
              <a:gd name="connsiteY0" fmla="*/ 219075 h 7162800"/>
              <a:gd name="connsiteX1" fmla="*/ 4686300 w 9639300"/>
              <a:gd name="connsiteY1" fmla="*/ 1600200 h 7162800"/>
              <a:gd name="connsiteX2" fmla="*/ 5610225 w 9639300"/>
              <a:gd name="connsiteY2" fmla="*/ 2038350 h 7162800"/>
              <a:gd name="connsiteX3" fmla="*/ 7219950 w 9639300"/>
              <a:gd name="connsiteY3" fmla="*/ 2047875 h 7162800"/>
              <a:gd name="connsiteX4" fmla="*/ 7210425 w 9639300"/>
              <a:gd name="connsiteY4" fmla="*/ 4600575 h 7162800"/>
              <a:gd name="connsiteX5" fmla="*/ 3590925 w 9639300"/>
              <a:gd name="connsiteY5" fmla="*/ 4543425 h 7162800"/>
              <a:gd name="connsiteX6" fmla="*/ 3200400 w 9639300"/>
              <a:gd name="connsiteY6" fmla="*/ 3886200 h 7162800"/>
              <a:gd name="connsiteX7" fmla="*/ 3171825 w 9639300"/>
              <a:gd name="connsiteY7" fmla="*/ 3038475 h 7162800"/>
              <a:gd name="connsiteX8" fmla="*/ 2838450 w 9639300"/>
              <a:gd name="connsiteY8" fmla="*/ 2714625 h 7162800"/>
              <a:gd name="connsiteX9" fmla="*/ 2676525 w 9639300"/>
              <a:gd name="connsiteY9" fmla="*/ 2628900 h 7162800"/>
              <a:gd name="connsiteX10" fmla="*/ 19050 w 9639300"/>
              <a:gd name="connsiteY10" fmla="*/ 2619375 h 7162800"/>
              <a:gd name="connsiteX11" fmla="*/ 0 w 9639300"/>
              <a:gd name="connsiteY11" fmla="*/ 7143750 h 7162800"/>
              <a:gd name="connsiteX12" fmla="*/ 9572625 w 9639300"/>
              <a:gd name="connsiteY12" fmla="*/ 7162800 h 7162800"/>
              <a:gd name="connsiteX13" fmla="*/ 9639300 w 9639300"/>
              <a:gd name="connsiteY13" fmla="*/ 66675 h 7162800"/>
              <a:gd name="connsiteX14" fmla="*/ 4648200 w 9639300"/>
              <a:gd name="connsiteY14" fmla="*/ 0 h 7162800"/>
              <a:gd name="connsiteX15" fmla="*/ 4695825 w 9639300"/>
              <a:gd name="connsiteY15" fmla="*/ 219075 h 716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39300" h="7162800">
                <a:moveTo>
                  <a:pt x="4695825" y="219075"/>
                </a:moveTo>
                <a:lnTo>
                  <a:pt x="4686300" y="1600200"/>
                </a:lnTo>
                <a:lnTo>
                  <a:pt x="5610225" y="2038350"/>
                </a:lnTo>
                <a:lnTo>
                  <a:pt x="7219950" y="2047875"/>
                </a:lnTo>
                <a:lnTo>
                  <a:pt x="7210425" y="4600575"/>
                </a:lnTo>
                <a:lnTo>
                  <a:pt x="3590925" y="4543425"/>
                </a:lnTo>
                <a:lnTo>
                  <a:pt x="3200400" y="3886200"/>
                </a:lnTo>
                <a:lnTo>
                  <a:pt x="3171825" y="3038475"/>
                </a:lnTo>
                <a:lnTo>
                  <a:pt x="2838450" y="2714625"/>
                </a:lnTo>
                <a:lnTo>
                  <a:pt x="2676525" y="2628900"/>
                </a:lnTo>
                <a:lnTo>
                  <a:pt x="19050" y="2619375"/>
                </a:lnTo>
                <a:lnTo>
                  <a:pt x="0" y="7143750"/>
                </a:lnTo>
                <a:lnTo>
                  <a:pt x="9572625" y="7162800"/>
                </a:lnTo>
                <a:lnTo>
                  <a:pt x="9639300" y="66675"/>
                </a:lnTo>
                <a:lnTo>
                  <a:pt x="4648200" y="0"/>
                </a:lnTo>
                <a:lnTo>
                  <a:pt x="4695825" y="219075"/>
                </a:lnTo>
                <a:close/>
              </a:path>
            </a:pathLst>
          </a:custGeom>
          <a:solidFill>
            <a:schemeClr val="bg1">
              <a:lumMod val="50000"/>
              <a:alpha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rot="2712538">
            <a:off x="5621444" y="1316875"/>
            <a:ext cx="4197021" cy="646331"/>
          </a:xfrm>
          <a:prstGeom prst="rect">
            <a:avLst/>
          </a:prstGeom>
          <a:noFill/>
        </p:spPr>
        <p:txBody>
          <a:bodyPr wrap="square" rtlCol="0">
            <a:spAutoFit/>
          </a:bodyPr>
          <a:lstStyle/>
          <a:p>
            <a:r>
              <a:rPr lang="en-US" sz="3600" b="1" dirty="0">
                <a:ln w="12700">
                  <a:noFill/>
                  <a:prstDash val="solid"/>
                </a:ln>
                <a:solidFill>
                  <a:schemeClr val="bg2">
                    <a:tint val="85000"/>
                    <a:satMod val="155000"/>
                    <a:alpha val="80000"/>
                  </a:schemeClr>
                </a:solidFill>
                <a:effectLst>
                  <a:outerShdw blurRad="41275" dist="20320" dir="1800000" algn="tl" rotWithShape="0">
                    <a:srgbClr val="000000">
                      <a:alpha val="40000"/>
                    </a:srgbClr>
                  </a:outerShdw>
                </a:effectLst>
              </a:rPr>
              <a:t>Uncharted Territory</a:t>
            </a:r>
          </a:p>
        </p:txBody>
      </p:sp>
      <p:sp>
        <p:nvSpPr>
          <p:cNvPr id="54" name="TextBox 53"/>
          <p:cNvSpPr txBox="1"/>
          <p:nvPr/>
        </p:nvSpPr>
        <p:spPr>
          <a:xfrm>
            <a:off x="1383091" y="4726885"/>
            <a:ext cx="4197021" cy="646331"/>
          </a:xfrm>
          <a:prstGeom prst="rect">
            <a:avLst/>
          </a:prstGeom>
          <a:noFill/>
        </p:spPr>
        <p:txBody>
          <a:bodyPr wrap="square" rtlCol="0">
            <a:spAutoFit/>
          </a:bodyPr>
          <a:lstStyle/>
          <a:p>
            <a:r>
              <a:rPr lang="en-US" sz="3600" b="1" dirty="0">
                <a:ln w="12700">
                  <a:noFill/>
                  <a:prstDash val="solid"/>
                </a:ln>
                <a:solidFill>
                  <a:schemeClr val="bg2">
                    <a:tint val="85000"/>
                    <a:satMod val="155000"/>
                    <a:alpha val="80000"/>
                  </a:schemeClr>
                </a:solidFill>
                <a:effectLst>
                  <a:outerShdw blurRad="41275" dist="20320" dir="1800000" algn="tl" rotWithShape="0">
                    <a:srgbClr val="000000">
                      <a:alpha val="40000"/>
                    </a:srgbClr>
                  </a:outerShdw>
                </a:effectLst>
              </a:rPr>
              <a:t>Uncharted Territory</a:t>
            </a:r>
          </a:p>
        </p:txBody>
      </p:sp>
    </p:spTree>
    <p:extLst>
      <p:ext uri="{BB962C8B-B14F-4D97-AF65-F5344CB8AC3E}">
        <p14:creationId xmlns:p14="http://schemas.microsoft.com/office/powerpoint/2010/main" val="157266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5" grpId="0" animBg="1"/>
      <p:bldP spid="53" grpId="0"/>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07504" y="116632"/>
            <a:ext cx="8928992" cy="778098"/>
          </a:xfrm>
        </p:spPr>
        <p:txBody>
          <a:bodyPr>
            <a:normAutofit/>
          </a:bodyPr>
          <a:lstStyle/>
          <a:p>
            <a:r>
              <a:rPr lang="en-US" sz="3400" b="1" dirty="0">
                <a:ln w="10160">
                  <a:solidFill>
                    <a:schemeClr val="accent1"/>
                  </a:solidFill>
                  <a:prstDash val="solid"/>
                </a:ln>
                <a:solidFill>
                  <a:srgbClr val="FFFFFF"/>
                </a:solidFill>
                <a:effectLst>
                  <a:outerShdw blurRad="38100" dist="32000" dir="5400000" algn="tl">
                    <a:srgbClr val="000000">
                      <a:alpha val="30000"/>
                    </a:srgbClr>
                  </a:outerShdw>
                </a:effectLst>
              </a:rPr>
              <a:t>F</a:t>
            </a:r>
            <a:r>
              <a:rPr lang="cs-CZ" sz="3400" b="1" dirty="0" smtClean="0">
                <a:ln w="10160">
                  <a:solidFill>
                    <a:schemeClr val="accent1"/>
                  </a:solidFill>
                  <a:prstDash val="solid"/>
                </a:ln>
                <a:solidFill>
                  <a:srgbClr val="FFFFFF"/>
                </a:solidFill>
                <a:effectLst>
                  <a:outerShdw blurRad="38100" dist="32000" dir="5400000" algn="tl">
                    <a:srgbClr val="000000">
                      <a:alpha val="30000"/>
                    </a:srgbClr>
                  </a:outerShdw>
                </a:effectLst>
              </a:rPr>
              <a:t>eature </a:t>
            </a:r>
            <a:r>
              <a:rPr lang="en-US" sz="3400" b="1" dirty="0">
                <a:ln w="10160">
                  <a:solidFill>
                    <a:schemeClr val="accent1"/>
                  </a:solidFill>
                  <a:prstDash val="solid"/>
                </a:ln>
                <a:solidFill>
                  <a:srgbClr val="FFFFFF"/>
                </a:solidFill>
                <a:effectLst>
                  <a:outerShdw blurRad="38100" dist="32000" dir="5400000" algn="tl">
                    <a:srgbClr val="000000">
                      <a:alpha val="30000"/>
                    </a:srgbClr>
                  </a:outerShdw>
                </a:effectLst>
              </a:rPr>
              <a:t>V</a:t>
            </a:r>
            <a:r>
              <a:rPr lang="cs-CZ" sz="3400" b="1" dirty="0" smtClean="0">
                <a:ln w="10160">
                  <a:solidFill>
                    <a:schemeClr val="accent1"/>
                  </a:solidFill>
                  <a:prstDash val="solid"/>
                </a:ln>
                <a:solidFill>
                  <a:srgbClr val="FFFFFF"/>
                </a:solidFill>
                <a:effectLst>
                  <a:outerShdw blurRad="38100" dist="32000" dir="5400000" algn="tl">
                    <a:srgbClr val="000000">
                      <a:alpha val="30000"/>
                    </a:srgbClr>
                  </a:outerShdw>
                </a:effectLst>
              </a:rPr>
              <a:t>ectors</a:t>
            </a:r>
            <a:r>
              <a:rPr lang="en-US" sz="3400" b="1" dirty="0" smtClean="0">
                <a:ln w="10160">
                  <a:solidFill>
                    <a:schemeClr val="accent1"/>
                  </a:solidFill>
                  <a:prstDash val="solid"/>
                </a:ln>
                <a:solidFill>
                  <a:srgbClr val="FFFFFF"/>
                </a:solidFill>
                <a:effectLst>
                  <a:outerShdw blurRad="38100" dist="32000" dir="5400000" algn="tl">
                    <a:srgbClr val="000000">
                      <a:alpha val="30000"/>
                    </a:srgbClr>
                  </a:outerShdw>
                </a:effectLst>
              </a:rPr>
              <a:t> currently used by deepScaffOpt</a:t>
            </a:r>
            <a:endParaRPr lang="cs-CZ" sz="3400" b="1"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6" name="TextBox 5"/>
          <p:cNvSpPr txBox="1"/>
          <p:nvPr/>
        </p:nvSpPr>
        <p:spPr>
          <a:xfrm>
            <a:off x="251520" y="2848868"/>
            <a:ext cx="8424936" cy="3139321"/>
          </a:xfrm>
          <a:prstGeom prst="rect">
            <a:avLst/>
          </a:prstGeom>
          <a:noFill/>
        </p:spPr>
        <p:txBody>
          <a:bodyPr wrap="square" rtlCol="0">
            <a:spAutoFit/>
          </a:bodyPr>
          <a:lstStyle/>
          <a:p>
            <a:pPr marL="285750" indent="-285750">
              <a:buFont typeface="Arial" panose="020B0604020202020204" pitchFamily="34" charset="0"/>
              <a:buChar char="•"/>
            </a:pPr>
            <a:r>
              <a:rPr lang="cs-CZ" b="1" dirty="0" smtClean="0"/>
              <a:t>Topological: </a:t>
            </a:r>
          </a:p>
          <a:p>
            <a:pPr marL="800100" lvl="1" indent="-342900">
              <a:buFont typeface="+mj-lt"/>
              <a:buAutoNum type="arabicPeriod"/>
            </a:pPr>
            <a:r>
              <a:rPr lang="cs-CZ" b="1" dirty="0" smtClean="0"/>
              <a:t>ECFP: rdkit.Chem.AllChem.GetMorganFingerprintAsBitVect</a:t>
            </a:r>
            <a:endParaRPr lang="cs-CZ" dirty="0"/>
          </a:p>
          <a:p>
            <a:pPr marL="800100" lvl="1" indent="-342900">
              <a:buFont typeface="+mj-lt"/>
              <a:buAutoNum type="arabicPeriod"/>
            </a:pPr>
            <a:r>
              <a:rPr lang="cs-CZ" b="1" dirty="0" smtClean="0"/>
              <a:t>FCFP</a:t>
            </a:r>
            <a:r>
              <a:rPr lang="cs-CZ" dirty="0"/>
              <a:t>: </a:t>
            </a:r>
            <a:r>
              <a:rPr lang="cs-CZ" b="1" dirty="0" smtClean="0"/>
              <a:t>rdkit.Chem.AllChem.GetMorganFingerprintAsBitVect(useFeatures=True)</a:t>
            </a:r>
          </a:p>
          <a:p>
            <a:pPr marL="800100" lvl="1" indent="-342900">
              <a:buFont typeface="+mj-lt"/>
              <a:buAutoNum type="arabicPeriod"/>
            </a:pPr>
            <a:r>
              <a:rPr lang="cs-CZ" b="1" dirty="0"/>
              <a:t>RDK5</a:t>
            </a:r>
            <a:r>
              <a:rPr lang="cs-CZ" dirty="0"/>
              <a:t>: </a:t>
            </a:r>
            <a:r>
              <a:rPr lang="cs-CZ" b="1" dirty="0" smtClean="0"/>
              <a:t>rdkit.Chem.RDKFingerprint</a:t>
            </a:r>
            <a:endParaRPr lang="en-US" b="1" dirty="0" smtClean="0"/>
          </a:p>
          <a:p>
            <a:pPr marL="800100" lvl="1" indent="-342900">
              <a:buFont typeface="+mj-lt"/>
              <a:buAutoNum type="arabicPeriod"/>
            </a:pPr>
            <a:r>
              <a:rPr lang="en-US" b="1" dirty="0" smtClean="0"/>
              <a:t>Mol2Vec: </a:t>
            </a:r>
            <a:r>
              <a:rPr lang="en-US" dirty="0">
                <a:hlinkClick r:id="rId3"/>
              </a:rPr>
              <a:t>https://github.com/samoturk/mol2vec</a:t>
            </a:r>
            <a:endParaRPr lang="cs-CZ" b="1" dirty="0"/>
          </a:p>
          <a:p>
            <a:pPr marL="285750" indent="-285750">
              <a:buFont typeface="Arial" panose="020B0604020202020204" pitchFamily="34" charset="0"/>
              <a:buChar char="•"/>
            </a:pPr>
            <a:r>
              <a:rPr lang="en-US" b="1" dirty="0" smtClean="0"/>
              <a:t>2D </a:t>
            </a:r>
            <a:r>
              <a:rPr lang="cs-CZ" b="1" dirty="0" smtClean="0"/>
              <a:t>Pharmacophore:</a:t>
            </a:r>
          </a:p>
          <a:p>
            <a:pPr marL="800100" lvl="1" indent="-342900">
              <a:buFont typeface="+mj-lt"/>
              <a:buAutoNum type="arabicPeriod" startAt="4"/>
            </a:pPr>
            <a:r>
              <a:rPr lang="cs-CZ" b="1" dirty="0" smtClean="0"/>
              <a:t>2Dpp: </a:t>
            </a:r>
            <a:r>
              <a:rPr lang="cs-CZ" b="1" dirty="0"/>
              <a:t>rdkit.Chem.Pharm2D.Generate.Gen2DFingerprint​</a:t>
            </a:r>
            <a:endParaRPr lang="cs-CZ" dirty="0"/>
          </a:p>
          <a:p>
            <a:pPr marL="800100" lvl="1" indent="-342900">
              <a:buFont typeface="+mj-lt"/>
              <a:buAutoNum type="arabicPeriod" startAt="4"/>
            </a:pPr>
            <a:r>
              <a:rPr lang="cs-CZ" b="1" dirty="0" smtClean="0"/>
              <a:t>ErgFP</a:t>
            </a:r>
            <a:r>
              <a:rPr lang="cs-CZ" dirty="0"/>
              <a:t>: </a:t>
            </a:r>
            <a:r>
              <a:rPr lang="cs-CZ" b="1" dirty="0" smtClean="0"/>
              <a:t>rdkit.Chem.rdReducedGraphs.GetErGFingerprint</a:t>
            </a:r>
            <a:endParaRPr lang="en-US" b="1" dirty="0" smtClean="0"/>
          </a:p>
          <a:p>
            <a:pPr marL="285750" indent="-285750">
              <a:buFont typeface="Arial" pitchFamily="34" charset="0"/>
              <a:buChar char="•"/>
            </a:pPr>
            <a:r>
              <a:rPr lang="en-US" b="1" dirty="0" smtClean="0">
                <a:solidFill>
                  <a:schemeClr val="bg1">
                    <a:lumMod val="65000"/>
                  </a:schemeClr>
                </a:solidFill>
              </a:rPr>
              <a:t>3D </a:t>
            </a:r>
            <a:r>
              <a:rPr lang="en-US" b="1" dirty="0" err="1" smtClean="0">
                <a:solidFill>
                  <a:schemeClr val="bg1">
                    <a:lumMod val="65000"/>
                  </a:schemeClr>
                </a:solidFill>
              </a:rPr>
              <a:t>Pharmacophore</a:t>
            </a:r>
            <a:r>
              <a:rPr lang="en-US" b="1" dirty="0" smtClean="0">
                <a:solidFill>
                  <a:schemeClr val="bg1">
                    <a:lumMod val="65000"/>
                  </a:schemeClr>
                </a:solidFill>
              </a:rPr>
              <a:t> (only in old version, “</a:t>
            </a:r>
            <a:r>
              <a:rPr lang="en-US" b="1" dirty="0" err="1" smtClean="0">
                <a:solidFill>
                  <a:schemeClr val="bg1">
                    <a:lumMod val="65000"/>
                  </a:schemeClr>
                </a:solidFill>
              </a:rPr>
              <a:t>ScaffOpt</a:t>
            </a:r>
            <a:r>
              <a:rPr lang="en-US" b="1" dirty="0" smtClean="0">
                <a:solidFill>
                  <a:schemeClr val="bg1">
                    <a:lumMod val="65000"/>
                  </a:schemeClr>
                </a:solidFill>
              </a:rPr>
              <a:t>”):</a:t>
            </a:r>
          </a:p>
          <a:p>
            <a:pPr marL="800100" lvl="1" indent="-342900">
              <a:buFont typeface="+mj-lt"/>
              <a:buAutoNum type="arabicPeriod" startAt="6"/>
            </a:pPr>
            <a:r>
              <a:rPr lang="cs-CZ" b="1" dirty="0" smtClean="0">
                <a:solidFill>
                  <a:schemeClr val="bg1">
                    <a:lumMod val="65000"/>
                  </a:schemeClr>
                </a:solidFill>
              </a:rPr>
              <a:t>3Dpp</a:t>
            </a:r>
            <a:r>
              <a:rPr lang="cs-CZ" dirty="0" smtClean="0">
                <a:solidFill>
                  <a:schemeClr val="bg1">
                    <a:lumMod val="65000"/>
                  </a:schemeClr>
                </a:solidFill>
              </a:rPr>
              <a:t> </a:t>
            </a:r>
            <a:r>
              <a:rPr lang="cs-CZ" dirty="0">
                <a:solidFill>
                  <a:schemeClr val="bg1">
                    <a:lumMod val="65000"/>
                  </a:schemeClr>
                </a:solidFill>
              </a:rPr>
              <a:t>(MD averaged): </a:t>
            </a:r>
            <a:r>
              <a:rPr lang="cs-CZ" b="1" dirty="0">
                <a:solidFill>
                  <a:schemeClr val="bg1">
                    <a:lumMod val="65000"/>
                  </a:schemeClr>
                </a:solidFill>
              </a:rPr>
              <a:t>rdkit.Chem.Pharm2D.Generate.Gen2DFingerprint​</a:t>
            </a:r>
          </a:p>
          <a:p>
            <a:pPr lvl="1"/>
            <a:endParaRPr lang="en-US" b="1" dirty="0" smtClean="0"/>
          </a:p>
        </p:txBody>
      </p:sp>
      <p:sp>
        <p:nvSpPr>
          <p:cNvPr id="2" name="Slide Number Placeholder 1"/>
          <p:cNvSpPr>
            <a:spLocks noGrp="1"/>
          </p:cNvSpPr>
          <p:nvPr>
            <p:ph type="sldNum" sz="quarter" idx="12"/>
          </p:nvPr>
        </p:nvSpPr>
        <p:spPr/>
        <p:txBody>
          <a:bodyPr/>
          <a:lstStyle/>
          <a:p>
            <a:fld id="{B4746845-6915-4E55-B1F8-B6FC8961506E}" type="slidenum">
              <a:rPr lang="cs-CZ" smtClean="0"/>
              <a:t>9</a:t>
            </a:fld>
            <a:endParaRPr lang="cs-CZ"/>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696" y="836712"/>
            <a:ext cx="5556912" cy="1736950"/>
          </a:xfrm>
          <a:prstGeom prst="rect">
            <a:avLst/>
          </a:prstGeom>
        </p:spPr>
      </p:pic>
    </p:spTree>
    <p:extLst>
      <p:ext uri="{BB962C8B-B14F-4D97-AF65-F5344CB8AC3E}">
        <p14:creationId xmlns:p14="http://schemas.microsoft.com/office/powerpoint/2010/main" val="39922643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28235</TotalTime>
  <Words>2021</Words>
  <Application>Microsoft Office PowerPoint</Application>
  <PresentationFormat>On-screen Show (4:3)</PresentationFormat>
  <Paragraphs>468</Paragraphs>
  <Slides>41</Slides>
  <Notes>41</Notes>
  <HiddenSlides>0</HiddenSlides>
  <MMClips>0</MMClips>
  <ScaleCrop>false</ScaleCrop>
  <HeadingPairs>
    <vt:vector size="4" baseType="variant">
      <vt:variant>
        <vt:lpstr>Theme</vt:lpstr>
      </vt:variant>
      <vt:variant>
        <vt:i4>3</vt:i4>
      </vt:variant>
      <vt:variant>
        <vt:lpstr>Slide Titles</vt:lpstr>
      </vt:variant>
      <vt:variant>
        <vt:i4>41</vt:i4>
      </vt:variant>
    </vt:vector>
  </HeadingPairs>
  <TitlesOfParts>
    <vt:vector size="44" baseType="lpstr">
      <vt:lpstr>Office Theme</vt:lpstr>
      <vt:lpstr>1_Custom Design</vt:lpstr>
      <vt:lpstr>Custom Design</vt:lpstr>
      <vt:lpstr>PowerPoint Presentation</vt:lpstr>
      <vt:lpstr>   Agenda</vt:lpstr>
      <vt:lpstr>The Lead Optimization problem</vt:lpstr>
      <vt:lpstr>PowerPoint Presentation</vt:lpstr>
      <vt:lpstr>Loss Function</vt:lpstr>
      <vt:lpstr>PowerPoint Presentation</vt:lpstr>
      <vt:lpstr>The deepScaffOpt architecture</vt:lpstr>
      <vt:lpstr>PowerPoint Presentation</vt:lpstr>
      <vt:lpstr>Feature Vectors currently used by deepScaffOpt</vt:lpstr>
      <vt:lpstr>PowerPoint Presentation</vt:lpstr>
      <vt:lpstr>PowerPoint Presentation</vt:lpstr>
      <vt:lpstr>PowerPoint Presentation</vt:lpstr>
      <vt:lpstr>PowerPoint Presentation</vt:lpstr>
      <vt:lpstr>PowerPoint Presentation</vt:lpstr>
      <vt:lpstr>deepScaffOpt validation:  correlations between Experimental and Predicted DeltaG for Schrodinger‘s datasets</vt:lpstr>
      <vt:lpstr>PowerPoint Presentation</vt:lpstr>
      <vt:lpstr>PowerPoint Presentation</vt:lpstr>
      <vt:lpstr>2D structure similarity fingerprint</vt:lpstr>
      <vt:lpstr>2D structure similarity fingerprint of a macrocycle</vt:lpstr>
      <vt:lpstr>PowerPoint Presentation</vt:lpstr>
      <vt:lpstr>Conclusions</vt:lpstr>
      <vt:lpstr>   Agenda</vt:lpstr>
      <vt:lpstr>PowerPoint Presentation</vt:lpstr>
      <vt:lpstr>PowerPoint Presentation</vt:lpstr>
      <vt:lpstr>PowerPoint Presentation</vt:lpstr>
      <vt:lpstr>PowerPoint Presentation</vt:lpstr>
      <vt:lpstr>Current study: Heat Shock Protein 90</vt:lpstr>
      <vt:lpstr>General AMBER Force Field 2 Inaccuracies</vt:lpstr>
      <vt:lpstr>Perfect Enrichment upon force field corrections!!</vt:lpstr>
      <vt:lpstr>PowerPoint Presentation</vt:lpstr>
      <vt:lpstr>PowerPoint Presentation</vt:lpstr>
      <vt:lpstr>HomoLigAlign  algorithm</vt:lpstr>
      <vt:lpstr>PowerPoint Presentation</vt:lpstr>
      <vt:lpstr>PowerPoint Presentation</vt:lpstr>
      <vt:lpstr>PowerPoint Presentation</vt:lpstr>
      <vt:lpstr>Rescoring best submissions with PM6/COSMO</vt:lpstr>
      <vt:lpstr>In Progress: introducing receptor flexibility &amp; Entropy  into the score.</vt:lpstr>
      <vt:lpstr>Acknowledgements</vt:lpstr>
      <vt:lpstr>PowerPoint Presentation</vt:lpstr>
      <vt:lpstr>MD Refinement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Scaffold Optimization</dc:title>
  <dc:creator>thomas</dc:creator>
  <cp:lastModifiedBy>thomas</cp:lastModifiedBy>
  <cp:revision>1271</cp:revision>
  <cp:lastPrinted>2019-08-20T15:18:23Z</cp:lastPrinted>
  <dcterms:created xsi:type="dcterms:W3CDTF">2017-03-25T03:39:15Z</dcterms:created>
  <dcterms:modified xsi:type="dcterms:W3CDTF">2019-08-21T16:09:00Z</dcterms:modified>
</cp:coreProperties>
</file>