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302" r:id="rId4"/>
    <p:sldId id="301" r:id="rId5"/>
    <p:sldId id="309" r:id="rId6"/>
    <p:sldId id="283" r:id="rId7"/>
    <p:sldId id="258" r:id="rId8"/>
    <p:sldId id="260" r:id="rId9"/>
    <p:sldId id="263" r:id="rId10"/>
    <p:sldId id="307" r:id="rId11"/>
    <p:sldId id="306" r:id="rId12"/>
    <p:sldId id="310" r:id="rId13"/>
    <p:sldId id="259" r:id="rId14"/>
    <p:sldId id="262" r:id="rId15"/>
    <p:sldId id="304" r:id="rId16"/>
    <p:sldId id="290" r:id="rId17"/>
    <p:sldId id="303" r:id="rId18"/>
    <p:sldId id="305" r:id="rId19"/>
    <p:sldId id="308" r:id="rId20"/>
    <p:sldId id="266" r:id="rId21"/>
    <p:sldId id="265" r:id="rId22"/>
    <p:sldId id="264" r:id="rId23"/>
    <p:sldId id="284" r:id="rId24"/>
    <p:sldId id="293" r:id="rId25"/>
    <p:sldId id="261" r:id="rId26"/>
    <p:sldId id="285" r:id="rId27"/>
    <p:sldId id="267" r:id="rId28"/>
    <p:sldId id="268" r:id="rId29"/>
    <p:sldId id="287" r:id="rId30"/>
    <p:sldId id="286" r:id="rId31"/>
    <p:sldId id="288" r:id="rId32"/>
    <p:sldId id="289" r:id="rId33"/>
    <p:sldId id="294" r:id="rId34"/>
    <p:sldId id="295" r:id="rId35"/>
    <p:sldId id="296" r:id="rId36"/>
    <p:sldId id="291" r:id="rId37"/>
    <p:sldId id="311" r:id="rId38"/>
    <p:sldId id="278" r:id="rId39"/>
    <p:sldId id="29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85571" autoAdjust="0"/>
  </p:normalViewPr>
  <p:slideViewPr>
    <p:cSldViewPr snapToGrid="0">
      <p:cViewPr varScale="1">
        <p:scale>
          <a:sx n="73" d="100"/>
          <a:sy n="73" d="100"/>
        </p:scale>
        <p:origin x="9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baseline="0" dirty="0">
                <a:effectLst/>
              </a:rPr>
              <a:t>Kendall’s Tau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701709774687733E-2"/>
          <c:y val="0.15197357963925848"/>
          <c:w val="0.92096319604169607"/>
          <c:h val="0.814322904928411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Kendalls Tau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29-44A4-AAA6-D24C85641AE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229-44A4-AAA6-D24C85641AE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29-44A4-AAA6-D24C85641AE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229-44A4-AAA6-D24C85641AEC}"/>
              </c:ext>
            </c:extLst>
          </c:dPt>
          <c:cat>
            <c:numRef>
              <c:f>Sheet1!$A$2:$A$36</c:f>
              <c:numCache>
                <c:formatCode>General</c:formatCode>
                <c:ptCount val="35"/>
              </c:numCache>
            </c:num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0.62</c:v>
                </c:pt>
                <c:pt idx="1">
                  <c:v>0.62</c:v>
                </c:pt>
                <c:pt idx="2">
                  <c:v>0.61</c:v>
                </c:pt>
                <c:pt idx="3">
                  <c:v>0.61</c:v>
                </c:pt>
                <c:pt idx="4">
                  <c:v>0.48</c:v>
                </c:pt>
                <c:pt idx="5">
                  <c:v>0.47</c:v>
                </c:pt>
                <c:pt idx="6">
                  <c:v>0.45</c:v>
                </c:pt>
                <c:pt idx="7">
                  <c:v>0.34</c:v>
                </c:pt>
                <c:pt idx="8">
                  <c:v>0.33</c:v>
                </c:pt>
                <c:pt idx="9">
                  <c:v>0.3</c:v>
                </c:pt>
                <c:pt idx="10">
                  <c:v>0.3</c:v>
                </c:pt>
                <c:pt idx="11">
                  <c:v>0.28000000000000003</c:v>
                </c:pt>
                <c:pt idx="12">
                  <c:v>0.28000000000000003</c:v>
                </c:pt>
                <c:pt idx="13">
                  <c:v>0.27</c:v>
                </c:pt>
                <c:pt idx="14">
                  <c:v>0.19</c:v>
                </c:pt>
                <c:pt idx="15">
                  <c:v>0.17</c:v>
                </c:pt>
                <c:pt idx="16">
                  <c:v>0.16</c:v>
                </c:pt>
                <c:pt idx="17">
                  <c:v>0.15</c:v>
                </c:pt>
                <c:pt idx="18">
                  <c:v>0.13</c:v>
                </c:pt>
                <c:pt idx="19">
                  <c:v>0.09</c:v>
                </c:pt>
                <c:pt idx="20">
                  <c:v>0.06</c:v>
                </c:pt>
                <c:pt idx="21">
                  <c:v>0.06</c:v>
                </c:pt>
                <c:pt idx="22">
                  <c:v>0.06</c:v>
                </c:pt>
                <c:pt idx="23">
                  <c:v>0.06</c:v>
                </c:pt>
                <c:pt idx="24">
                  <c:v>0.06</c:v>
                </c:pt>
                <c:pt idx="25">
                  <c:v>0.01</c:v>
                </c:pt>
                <c:pt idx="26">
                  <c:v>0.01</c:v>
                </c:pt>
                <c:pt idx="27">
                  <c:v>0.01</c:v>
                </c:pt>
                <c:pt idx="28">
                  <c:v>-0.01</c:v>
                </c:pt>
                <c:pt idx="29">
                  <c:v>-0.01</c:v>
                </c:pt>
                <c:pt idx="30">
                  <c:v>-0.02</c:v>
                </c:pt>
                <c:pt idx="31">
                  <c:v>-7.0000000000000007E-2</c:v>
                </c:pt>
                <c:pt idx="32">
                  <c:v>-0.09</c:v>
                </c:pt>
                <c:pt idx="33">
                  <c:v>-0.13</c:v>
                </c:pt>
                <c:pt idx="34">
                  <c:v>-0.15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9-44A4-AAA6-D24C85641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468618304"/>
        <c:axId val="468624864"/>
      </c:barChart>
      <c:catAx>
        <c:axId val="4686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24864"/>
        <c:crosses val="autoZero"/>
        <c:auto val="1"/>
        <c:lblAlgn val="ctr"/>
        <c:lblOffset val="100"/>
        <c:noMultiLvlLbl val="0"/>
      </c:catAx>
      <c:valAx>
        <c:axId val="46862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61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71038385826774E-2"/>
          <c:y val="4.9300870490842134E-2"/>
          <c:w val="0.92451808562992122"/>
          <c:h val="0.8295113909011201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3.01678133333333E-2</c:v>
                </c:pt>
                <c:pt idx="1">
                  <c:v>7.3157245999999995E-2</c:v>
                </c:pt>
                <c:pt idx="2">
                  <c:v>0.116146678666667</c:v>
                </c:pt>
                <c:pt idx="3">
                  <c:v>0.159136111333333</c:v>
                </c:pt>
                <c:pt idx="4">
                  <c:v>0.20212554399999999</c:v>
                </c:pt>
                <c:pt idx="5">
                  <c:v>0.24511497666666701</c:v>
                </c:pt>
                <c:pt idx="6">
                  <c:v>0.28810440933333298</c:v>
                </c:pt>
                <c:pt idx="7">
                  <c:v>0.33109384200000003</c:v>
                </c:pt>
                <c:pt idx="8">
                  <c:v>0.37408327466666702</c:v>
                </c:pt>
                <c:pt idx="9">
                  <c:v>0.41707270733333301</c:v>
                </c:pt>
                <c:pt idx="10">
                  <c:v>0.46006214000000001</c:v>
                </c:pt>
                <c:pt idx="11">
                  <c:v>0.503051572666667</c:v>
                </c:pt>
                <c:pt idx="12">
                  <c:v>0.546041005333333</c:v>
                </c:pt>
                <c:pt idx="13">
                  <c:v>0.58903043799999999</c:v>
                </c:pt>
                <c:pt idx="14">
                  <c:v>0.63201987066666698</c:v>
                </c:pt>
              </c:numCache>
            </c:numRef>
          </c:xVal>
          <c:yVal>
            <c:numRef>
              <c:f>Sheet1!$B$2:$B$17</c:f>
              <c:numCache>
                <c:formatCode>General</c:formatCode>
                <c:ptCount val="16"/>
                <c:pt idx="0">
                  <c:v>0.32</c:v>
                </c:pt>
                <c:pt idx="1">
                  <c:v>0.28999999999999998</c:v>
                </c:pt>
                <c:pt idx="2">
                  <c:v>0.24</c:v>
                </c:pt>
                <c:pt idx="3">
                  <c:v>0.05</c:v>
                </c:pt>
                <c:pt idx="4">
                  <c:v>0.05</c:v>
                </c:pt>
                <c:pt idx="5">
                  <c:v>0.03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A1-48E9-B3D3-2CFA0D73C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937248"/>
        <c:axId val="574941184"/>
      </c:scatterChart>
      <c:valAx>
        <c:axId val="57493724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41184"/>
        <c:crosses val="autoZero"/>
        <c:crossBetween val="midCat"/>
      </c:valAx>
      <c:valAx>
        <c:axId val="5749411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37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0.10792</cdr:x>
      <cdr:y>0.21021</cdr:y>
    </cdr:from>
    <cdr:to>
      <cdr:x>0.16412</cdr:x>
      <cdr:y>0.26915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5DF02CF2-21AD-4218-8F8F-68F36AE482F3}"/>
            </a:ext>
          </a:extLst>
        </cdr:cNvPr>
        <cdr:cNvSpPr/>
      </cdr:nvSpPr>
      <cdr:spPr>
        <a:xfrm xmlns:a="http://schemas.openxmlformats.org/drawingml/2006/main">
          <a:off x="822321" y="974690"/>
          <a:ext cx="428198" cy="27327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A8C55-3182-4507-A936-1B3887A032E7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440EF-F5CA-40D3-9FB4-C111B8819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5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a </a:t>
            </a:r>
            <a:r>
              <a:rPr lang="en-US" dirty="0" err="1"/>
              <a:t>phd</a:t>
            </a:r>
            <a:r>
              <a:rPr lang="en-US" dirty="0"/>
              <a:t> student from stony brook university. </a:t>
            </a:r>
          </a:p>
          <a:p>
            <a:r>
              <a:rPr lang="en-US" dirty="0"/>
              <a:t>My partner Chuan Tian and I….</a:t>
            </a:r>
          </a:p>
          <a:p>
            <a:r>
              <a:rPr lang="en-US" dirty="0"/>
              <a:t>I have 2 advisors. Prof. </a:t>
            </a:r>
            <a:r>
              <a:rPr lang="en-US" dirty="0" err="1"/>
              <a:t>simmerling</a:t>
            </a:r>
            <a:r>
              <a:rPr lang="en-US" dirty="0"/>
              <a:t> who is a member of Amber developers. Prof. Raleigh who is an experimentalist studying protein biophysics</a:t>
            </a:r>
          </a:p>
          <a:p>
            <a:r>
              <a:rPr lang="en-US" dirty="0"/>
              <a:t>We are not drug design oriented groups but I had many success using free energy calculations in study mutation effect on protein stability and protein-protein binding affinity.</a:t>
            </a:r>
          </a:p>
          <a:p>
            <a:r>
              <a:rPr lang="en-US" dirty="0"/>
              <a:t>I think maybe I should try something more challenging so that is why I joined blinded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we do </a:t>
            </a:r>
            <a:r>
              <a:rPr lang="en-US" dirty="0" err="1"/>
              <a:t>afec</a:t>
            </a:r>
            <a:r>
              <a:rPr lang="en-US" dirty="0"/>
              <a:t> to avoid direct modelling of binding and unbinding, there is no reason to run long simulations unless we have a flexible binding site.</a:t>
            </a:r>
          </a:p>
          <a:p>
            <a:r>
              <a:rPr lang="en-US" dirty="0"/>
              <a:t>What I found by reading publications</a:t>
            </a:r>
          </a:p>
          <a:p>
            <a:r>
              <a:rPr lang="en-US" dirty="0"/>
              <a:t>If there are slow dynamics important for binding like the notorious val111 in lysozyme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3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heard terminologies like…. a lot when people talk about </a:t>
            </a:r>
            <a:r>
              <a:rPr lang="en-US" dirty="0" err="1"/>
              <a:t>Afec</a:t>
            </a:r>
            <a:endParaRPr lang="en-US" dirty="0"/>
          </a:p>
          <a:p>
            <a:r>
              <a:rPr lang="en-US" dirty="0"/>
              <a:t>Softcore potential allows larger perturbations compared to linear scaling. </a:t>
            </a:r>
          </a:p>
          <a:p>
            <a:r>
              <a:rPr lang="en-US" dirty="0"/>
              <a:t>Some software package like Tinker only has softcore potential because softcore potential is by all means more superior to linear</a:t>
            </a:r>
          </a:p>
          <a:p>
            <a:r>
              <a:rPr lang="en-US" dirty="0"/>
              <a:t>Dual-topology is more user friendly. </a:t>
            </a:r>
          </a:p>
          <a:p>
            <a:r>
              <a:rPr lang="en-US" dirty="0"/>
              <a:t>Softcore dual is used predominantly by people.</a:t>
            </a:r>
          </a:p>
          <a:p>
            <a:r>
              <a:rPr lang="en-US" dirty="0"/>
              <a:t>But I still use linear scaling/single topology because…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73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D3R paper gave two examples at which I think Amber TI will fail if using the softcore/dual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49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not the only one who think implementations of </a:t>
            </a:r>
            <a:r>
              <a:rPr lang="en-US" dirty="0" err="1"/>
              <a:t>afec</a:t>
            </a:r>
            <a:r>
              <a:rPr lang="en-US" dirty="0"/>
              <a:t> in major software package may be problematic. </a:t>
            </a:r>
          </a:p>
          <a:p>
            <a:r>
              <a:rPr lang="en-US" dirty="0"/>
              <a:t>The Take home message is be sure that you check how </a:t>
            </a:r>
            <a:r>
              <a:rPr lang="en-US" dirty="0" err="1"/>
              <a:t>afec</a:t>
            </a:r>
            <a:r>
              <a:rPr lang="en-US" dirty="0"/>
              <a:t> is implemented in the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5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I said before. The one of biggest barriers is the stereotype. There is even this statement on D3R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37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try to prove it to you that things are on the right track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55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structures are obtained by starting from extended conformations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1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training protein force fields against QM, we can get more stable structures during MD simulations.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8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start with briefly talking about what I did in the predictions </a:t>
            </a:r>
          </a:p>
          <a:p>
            <a:r>
              <a:rPr lang="en-US" dirty="0"/>
              <a:t>and what I think will make good free energy calculations. </a:t>
            </a:r>
          </a:p>
          <a:p>
            <a:r>
              <a:rPr lang="en-US" dirty="0"/>
              <a:t>You can find more details on JCAMD </a:t>
            </a:r>
          </a:p>
          <a:p>
            <a:endParaRPr lang="en-US" dirty="0"/>
          </a:p>
          <a:p>
            <a:r>
              <a:rPr lang="en-US" dirty="0"/>
              <a:t>Progress in </a:t>
            </a:r>
            <a:r>
              <a:rPr lang="en-US" dirty="0" err="1"/>
              <a:t>afec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believe one of the biggest barriers for people to use </a:t>
            </a:r>
            <a:r>
              <a:rPr lang="en-US" dirty="0" err="1"/>
              <a:t>afec</a:t>
            </a:r>
            <a:r>
              <a:rPr lang="en-US" dirty="0"/>
              <a:t> is the stereotype.</a:t>
            </a:r>
          </a:p>
          <a:p>
            <a:r>
              <a:rPr lang="en-US" dirty="0"/>
              <a:t>I will talk about those significant improvements in MM </a:t>
            </a:r>
            <a:r>
              <a:rPr lang="en-US" dirty="0" err="1"/>
              <a:t>afec</a:t>
            </a:r>
            <a:endParaRPr lang="en-US" dirty="0"/>
          </a:p>
          <a:p>
            <a:r>
              <a:rPr lang="en-US" dirty="0"/>
              <a:t>I wish I can convince people that </a:t>
            </a:r>
            <a:r>
              <a:rPr lang="en-US" dirty="0" err="1"/>
              <a:t>afec</a:t>
            </a:r>
            <a:r>
              <a:rPr lang="en-US" dirty="0"/>
              <a:t> is not what it used to be</a:t>
            </a:r>
          </a:p>
          <a:p>
            <a:endParaRPr lang="en-US" dirty="0"/>
          </a:p>
          <a:p>
            <a:r>
              <a:rPr lang="en-US" dirty="0"/>
              <a:t>In the end, I’d like to make some suggestions to </a:t>
            </a:r>
            <a:r>
              <a:rPr lang="en-US" dirty="0" err="1"/>
              <a:t>fec</a:t>
            </a:r>
            <a:r>
              <a:rPr lang="en-US" dirty="0"/>
              <a:t> workflow from a user-perspective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three major methods for </a:t>
            </a:r>
            <a:r>
              <a:rPr lang="en-US" dirty="0" err="1"/>
              <a:t>ddG</a:t>
            </a:r>
            <a:r>
              <a:rPr lang="en-US" dirty="0"/>
              <a:t>.</a:t>
            </a:r>
          </a:p>
          <a:p>
            <a:r>
              <a:rPr lang="en-US" dirty="0"/>
              <a:t>On the right side, an example showing how we derive TI using statistical mechanics.</a:t>
            </a:r>
          </a:p>
          <a:p>
            <a:r>
              <a:rPr lang="en-US" dirty="0"/>
              <a:t>All three physics base which means no little prior knowledge of affinity data is required</a:t>
            </a:r>
          </a:p>
          <a:p>
            <a:r>
              <a:rPr lang="en-US" dirty="0"/>
              <a:t>Highly transferrable which is the biggest advantage over ML and statistics based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6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coupling between enough sampling and protein-ligand 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5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transition map which links all 39 ligands together</a:t>
            </a:r>
          </a:p>
          <a:p>
            <a:r>
              <a:rPr lang="en-US" dirty="0"/>
              <a:t>The red circles are intermediates designed to organize the transitions and make things more parallel</a:t>
            </a:r>
          </a:p>
          <a:p>
            <a:r>
              <a:rPr lang="en-US" dirty="0"/>
              <a:t>Intermediates are not included in the data set</a:t>
            </a:r>
          </a:p>
          <a:p>
            <a:r>
              <a:rPr lang="en-US" dirty="0"/>
              <a:t>Single topo is more restrictive for designing this map. Dual-topo is more flexible, but no matter what approach is used. </a:t>
            </a:r>
          </a:p>
          <a:p>
            <a:r>
              <a:rPr lang="en-US" dirty="0"/>
              <a:t>The results benefit from a more parallel transition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32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for MD simulation is just tutorial</a:t>
            </a:r>
          </a:p>
          <a:p>
            <a:r>
              <a:rPr lang="en-US" dirty="0"/>
              <a:t>0.995 0.999</a:t>
            </a:r>
          </a:p>
          <a:p>
            <a:r>
              <a:rPr lang="en-US" dirty="0"/>
              <a:t>Even it doesn’t use things like softcore and dual-topology, it still get the job done.</a:t>
            </a:r>
          </a:p>
          <a:p>
            <a:r>
              <a:rPr lang="en-US" dirty="0"/>
              <a:t>So as I said </a:t>
            </a:r>
            <a:r>
              <a:rPr lang="en-US" dirty="0" err="1"/>
              <a:t>afec</a:t>
            </a:r>
            <a:r>
              <a:rPr lang="en-US" dirty="0"/>
              <a:t> has changed a lot.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0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I used linear scaling which can only take a small perturbations at a time, so I divide a big perturbation into several small ones.</a:t>
            </a:r>
          </a:p>
          <a:p>
            <a:r>
              <a:rPr lang="en-US" dirty="0"/>
              <a:t>For example, to remove this 2-oxo-pyrolydine group, we split it to 3 and remove several heavy atoms a time.</a:t>
            </a:r>
          </a:p>
          <a:p>
            <a:r>
              <a:rPr lang="en-US" dirty="0"/>
              <a:t>Even if you use softcore potential, it doesn’t mean you can do whatever perturbation you want. The size of perturbation still need to be set reasonably.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96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 user perspective, Free energy calculations have very little error-forgiveness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59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people asked me, you are using so many intermediates and so many transition steps, do you worry about the errors accumulated at each transition steps.</a:t>
            </a:r>
          </a:p>
          <a:p>
            <a:r>
              <a:rPr lang="en-US" dirty="0"/>
              <a:t>Maybe I am wrong, but I think it doesn’t matter that much if the intermediates are on the optimal transition pathway</a:t>
            </a:r>
          </a:p>
          <a:p>
            <a:r>
              <a:rPr lang="en-US" dirty="0"/>
              <a:t>It is just like adding more lambda window in 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440EF-F5CA-40D3-9FB4-C111B8819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5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38489-B259-4D48-9474-4052223A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D1F0F-6B9A-496D-8FD6-6D06FC7D0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E33D3-8955-4575-83CB-39B50553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47A6-7CC4-40F6-9F2C-E706BF300B2B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1B673-F537-42AF-95AC-BE157F4C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CA15-44CA-458C-AAEB-560519BA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6A2F-BE5F-445B-938F-007605E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1144-CEC4-4F7C-A606-5E172EA3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D3A34-1407-4022-B1ED-E478FF719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CFDD6-C964-4279-965A-AD8A35C6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47A6-7CC4-40F6-9F2C-E706BF300B2B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93EB4-2ACA-432F-9E42-D6529F27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77053-1468-48E3-A257-71815530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6A2F-BE5F-445B-938F-007605E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4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5BC1-43F9-4E5B-B75B-0DAAC4B23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81C7A-8472-4C6B-8ACE-036C83891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37E9F-B323-4204-9D07-E9E369DB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47A6-7CC4-40F6-9F2C-E706BF300B2B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72AAF-7705-492D-AF6B-7317EAF8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98623-60EA-4703-B65F-28D16814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6A2F-BE5F-445B-938F-007605E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1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ADA06-3327-4222-B364-03C07A5D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845A7-383A-4F74-8507-6CFB73279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E8168-42D1-41F7-9B46-9A84080D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47A6-7CC4-40F6-9F2C-E706BF300B2B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C916C-249A-4CB6-BD00-AFD2057F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87F5D-0973-4A0E-8DB4-AEF1D2563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6A2F-BE5F-445B-938F-007605E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3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F4AD-1E85-4EE4-B90B-2EE13E2B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F2DA9-CA2A-44C8-AA83-65BF095C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6749B-DC54-4722-97D8-6A92D487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47A6-7CC4-40F6-9F2C-E706BF300B2B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E38C9-842A-4764-909C-EB85E3B9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E0D5-478E-493E-A99D-4E1F2D3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6A2F-BE5F-445B-938F-007605E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460C-85D7-48B1-9D35-869311318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725C0-C6FC-46F0-A4F1-20A1F1DD6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FFBC-292A-40D8-8663-1AFDD3FCF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F529D-A118-437B-BE2C-63956699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47A6-7CC4-40F6-9F2C-E706BF300B2B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28A12-4817-43D7-A10E-59ADD071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0AF49-53E7-4649-92FD-A2B868D6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6A2F-BE5F-445B-938F-007605E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E4A4B-9DB7-43CA-A933-DED5BA2C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93584-545D-4DD4-8102-EAE23C280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A2F59-197D-4807-9957-7C9794C30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573F-576D-4B83-A17F-727F31816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FE407-98BA-4703-8721-C03E68A8D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723C9-4FD7-4D15-A50A-717A01B0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47A6-7CC4-40F6-9F2C-E706BF300B2B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D3A2A-A7F9-4422-8247-6369C987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018150-A02D-46F8-93EF-CC768D2B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6A2F-BE5F-445B-938F-007605E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4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5490-AC52-4D52-BF21-343006AE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18A-BC1A-48EE-B6BB-C46C1B73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47A6-7CC4-40F6-9F2C-E706BF300B2B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A5502-0791-461A-ABBC-8966CC5C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DA62-5E47-4056-B6DF-5FB03AA1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6A2F-BE5F-445B-938F-007605E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292C7-EC7D-4B06-BB2C-D6A7616B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47A6-7CC4-40F6-9F2C-E706BF300B2B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9891C-FDCA-40A6-B505-CCA88024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69510-9EC9-4F90-95BF-22F3EEC2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6A2F-BE5F-445B-938F-007605E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5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4E-5268-4E60-8FD7-3EA57072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227B3-DC7C-4A1A-931D-8A280D5D9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6C568-6070-453F-B871-CD9783264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7061B-DA9D-4743-829F-30D573AF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47A6-7CC4-40F6-9F2C-E706BF300B2B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AC5CE-6AEE-44CB-BC9B-369B114E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1BB40-EBA2-4A6E-A9D7-15A04783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6A2F-BE5F-445B-938F-007605E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DF80-C1F9-49BE-87A4-C7E05F74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387D9-E6E6-472F-A64A-DCE477636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B06D2-4136-4CD9-BC98-A03AA0FAB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5DDC6-0137-4D02-B827-DBB14B4B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47A6-7CC4-40F6-9F2C-E706BF300B2B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A211E-3AA7-44A7-9C03-4E53CA15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3AA94-6D55-4653-B436-71B2148A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6A2F-BE5F-445B-938F-007605E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7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DFF24-5C72-4768-9C5A-F92BBD7A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AF0AF-4C04-4AF7-AD69-B4601D2DC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D648F-66E5-450D-B193-33E764FBC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C47A6-7CC4-40F6-9F2C-E706BF300B2B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9DA29-49B3-4543-8483-0169F9201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7B5C8-CAFC-42EE-8D68-AEDC5D168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6A2F-BE5F-445B-938F-007605E7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9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gi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rdking1989/AdvLigPrep.gi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F90E055-BD2D-4375-872E-4C4FCAD2F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285" y="3458376"/>
            <a:ext cx="5946202" cy="1179499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Drug Design Data Resource (D3R)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Aug 23rd 2019</a:t>
            </a:r>
          </a:p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rgbClr val="000000"/>
                </a:solidFill>
              </a:rPr>
              <a:t>Junjie</a:t>
            </a:r>
            <a:r>
              <a:rPr lang="en-US" sz="1600" b="1" dirty="0">
                <a:solidFill>
                  <a:srgbClr val="000000"/>
                </a:solidFill>
              </a:rPr>
              <a:t> Zou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Stony Brook University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636A1-1DCF-4D26-9738-F7F6D58AD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138" y="1516362"/>
            <a:ext cx="5946579" cy="1514185"/>
          </a:xfrm>
        </p:spPr>
        <p:txBody>
          <a:bodyPr anchor="t">
            <a:normAutofit/>
          </a:bodyPr>
          <a:lstStyle/>
          <a:p>
            <a:pPr algn="l"/>
            <a:r>
              <a:rPr lang="en-US" sz="3600" b="1" dirty="0">
                <a:solidFill>
                  <a:srgbClr val="000000"/>
                </a:solidFill>
              </a:rPr>
              <a:t>Progress in Alchemical Free Energy Calculations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4B168-78E8-4FDF-8E26-857C0D179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111" y="57169"/>
            <a:ext cx="2378315" cy="572374"/>
          </a:xfrm>
          <a:prstGeom prst="rect">
            <a:avLst/>
          </a:prstGeom>
        </p:spPr>
      </p:pic>
      <p:sp>
        <p:nvSpPr>
          <p:cNvPr id="2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9F608-E5CA-4605-91CA-D75056E56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356" y="3918973"/>
            <a:ext cx="2322567" cy="2625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999AF-9569-4818-9FA5-50ECED2C40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82" y="5091209"/>
            <a:ext cx="1255868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7440B6-7B76-451F-BE3D-509F91407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7258" y="5062616"/>
            <a:ext cx="875059" cy="1294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96215-4C56-4B71-BF3E-4163CE51D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6296" y="5062616"/>
            <a:ext cx="1273403" cy="12192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2DE624-C052-489C-996A-91960B1E7CD9}"/>
              </a:ext>
            </a:extLst>
          </p:cNvPr>
          <p:cNvSpPr txBox="1"/>
          <p:nvPr/>
        </p:nvSpPr>
        <p:spPr>
          <a:xfrm>
            <a:off x="259182" y="6357224"/>
            <a:ext cx="125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Chuan Tian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B9261E-006F-418C-81F2-93149588549F}"/>
              </a:ext>
            </a:extLst>
          </p:cNvPr>
          <p:cNvSpPr txBox="1"/>
          <p:nvPr/>
        </p:nvSpPr>
        <p:spPr>
          <a:xfrm>
            <a:off x="1640689" y="6389377"/>
            <a:ext cx="198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Carlos Simmerling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F854D7-DE8B-41F4-8E6B-9AD6F572E7C9}"/>
              </a:ext>
            </a:extLst>
          </p:cNvPr>
          <p:cNvSpPr txBox="1"/>
          <p:nvPr/>
        </p:nvSpPr>
        <p:spPr>
          <a:xfrm>
            <a:off x="3693027" y="6389377"/>
            <a:ext cx="198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Daniel Raleigh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1C697-B4E5-49EE-A7BE-4094FA8733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8350" y="506409"/>
            <a:ext cx="1135013" cy="15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0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FDD18E-BAE4-493E-B0F8-9C4EBB805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92" y="262171"/>
            <a:ext cx="6401662" cy="5583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B2642E-9C24-4F0E-80AF-A4F87687578A}"/>
              </a:ext>
            </a:extLst>
          </p:cNvPr>
          <p:cNvSpPr txBox="1"/>
          <p:nvPr/>
        </p:nvSpPr>
        <p:spPr>
          <a:xfrm>
            <a:off x="887692" y="4943520"/>
            <a:ext cx="2091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PDB ID 5qc6</a:t>
            </a:r>
          </a:p>
          <a:p>
            <a:r>
              <a:rPr lang="en-US" sz="2800" dirty="0"/>
              <a:t>Chain 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7298CE-BF8B-4183-98FB-AAF42127C225}"/>
              </a:ext>
            </a:extLst>
          </p:cNvPr>
          <p:cNvCxnSpPr>
            <a:cxnSpLocks/>
          </p:cNvCxnSpPr>
          <p:nvPr/>
        </p:nvCxnSpPr>
        <p:spPr>
          <a:xfrm flipH="1">
            <a:off x="4461210" y="2071508"/>
            <a:ext cx="1256418" cy="321427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6D95BD-AABF-48A8-B21C-4507BE4BDF5D}"/>
              </a:ext>
            </a:extLst>
          </p:cNvPr>
          <p:cNvCxnSpPr>
            <a:cxnSpLocks/>
          </p:cNvCxnSpPr>
          <p:nvPr/>
        </p:nvCxnSpPr>
        <p:spPr>
          <a:xfrm flipH="1">
            <a:off x="3617969" y="2434296"/>
            <a:ext cx="751920" cy="341587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8A78A0C-0CD1-4E5A-8D78-05CA7AB9C843}"/>
              </a:ext>
            </a:extLst>
          </p:cNvPr>
          <p:cNvSpPr txBox="1"/>
          <p:nvPr/>
        </p:nvSpPr>
        <p:spPr>
          <a:xfrm>
            <a:off x="3707739" y="1117401"/>
            <a:ext cx="126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Phe</a:t>
            </a:r>
            <a:r>
              <a:rPr lang="en-US" sz="2400" b="1" dirty="0"/>
              <a:t> 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F2D055-D93F-4424-93CB-2456FE2DA5F0}"/>
              </a:ext>
            </a:extLst>
          </p:cNvPr>
          <p:cNvSpPr txBox="1"/>
          <p:nvPr/>
        </p:nvSpPr>
        <p:spPr>
          <a:xfrm>
            <a:off x="1625127" y="5803037"/>
            <a:ext cx="9228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 Pi-cation interactions are formed in this binding 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Binding pose in chain B binds tighter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BF634-C907-4DAD-811A-6EACD8256ACA}"/>
              </a:ext>
            </a:extLst>
          </p:cNvPr>
          <p:cNvSpPr txBox="1"/>
          <p:nvPr/>
        </p:nvSpPr>
        <p:spPr>
          <a:xfrm>
            <a:off x="7875089" y="1345568"/>
            <a:ext cx="41410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structure was used as the scaffold.</a:t>
            </a:r>
          </a:p>
          <a:p>
            <a:endParaRPr lang="en-US" sz="2400" dirty="0"/>
          </a:p>
          <a:p>
            <a:r>
              <a:rPr lang="en-US" sz="2400" dirty="0"/>
              <a:t>Modified functional groups were manually adjusted to avoid steric clashes.</a:t>
            </a:r>
          </a:p>
          <a:p>
            <a:endParaRPr lang="en-US" sz="2400" dirty="0"/>
          </a:p>
          <a:p>
            <a:r>
              <a:rPr lang="en-US" sz="2400" dirty="0"/>
              <a:t>Other X-ray structures were also used to deduce the conformations of the added atoms.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18FA65-DE8D-4F09-8CEA-C9CEA53B6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8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6845613A-C77F-4014-AA7A-8BE695EAC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367944"/>
              </p:ext>
            </p:extLst>
          </p:nvPr>
        </p:nvGraphicFramePr>
        <p:xfrm>
          <a:off x="2500887" y="459311"/>
          <a:ext cx="7619425" cy="463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CDA72E-7D53-46F0-8A78-628D07488BF5}"/>
              </a:ext>
            </a:extLst>
          </p:cNvPr>
          <p:cNvSpPr txBox="1"/>
          <p:nvPr/>
        </p:nvSpPr>
        <p:spPr>
          <a:xfrm>
            <a:off x="94593" y="5443210"/>
            <a:ext cx="1209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Kendall’s </a:t>
            </a:r>
            <a:r>
              <a:rPr lang="el-GR" sz="2800" dirty="0"/>
              <a:t>τ</a:t>
            </a:r>
            <a:r>
              <a:rPr lang="en-US" sz="2800" dirty="0"/>
              <a:t> = 0.62; Spearman’s ρ = 0.80; Pearson’s R = 0.82; </a:t>
            </a:r>
            <a:r>
              <a:rPr lang="en-US" sz="2800" dirty="0" err="1"/>
              <a:t>cRMSD</a:t>
            </a:r>
            <a:r>
              <a:rPr lang="en-US" sz="2800" dirty="0"/>
              <a:t> = 0.49 kcal/mol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53CDAD-317B-4EDE-BBAB-8AB712BC1192}"/>
              </a:ext>
            </a:extLst>
          </p:cNvPr>
          <p:cNvCxnSpPr>
            <a:cxnSpLocks/>
          </p:cNvCxnSpPr>
          <p:nvPr/>
        </p:nvCxnSpPr>
        <p:spPr>
          <a:xfrm flipH="1">
            <a:off x="2963917" y="1142668"/>
            <a:ext cx="94594" cy="346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F21207-A9C0-4FA0-B1D0-486A09500098}"/>
              </a:ext>
            </a:extLst>
          </p:cNvPr>
          <p:cNvCxnSpPr>
            <a:cxnSpLocks/>
          </p:cNvCxnSpPr>
          <p:nvPr/>
        </p:nvCxnSpPr>
        <p:spPr>
          <a:xfrm>
            <a:off x="3058510" y="1153180"/>
            <a:ext cx="168166" cy="336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AAB4005-71CE-464B-8CC5-B477A476ED59}"/>
              </a:ext>
            </a:extLst>
          </p:cNvPr>
          <p:cNvSpPr txBox="1"/>
          <p:nvPr/>
        </p:nvSpPr>
        <p:spPr>
          <a:xfrm>
            <a:off x="3993253" y="1118691"/>
            <a:ext cx="3605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empirical adjustment on 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5F3C54-F2CA-42E5-9EBB-FAD1C7FC1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6C3190-0F02-473B-8487-A9642BF1E209}"/>
              </a:ext>
            </a:extLst>
          </p:cNvPr>
          <p:cNvCxnSpPr>
            <a:cxnSpLocks/>
          </p:cNvCxnSpPr>
          <p:nvPr/>
        </p:nvCxnSpPr>
        <p:spPr>
          <a:xfrm flipH="1">
            <a:off x="3405013" y="1142668"/>
            <a:ext cx="94594" cy="346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A7AE6E-0AF2-4867-A6D8-E2A6DDB7A654}"/>
              </a:ext>
            </a:extLst>
          </p:cNvPr>
          <p:cNvCxnSpPr>
            <a:cxnSpLocks/>
          </p:cNvCxnSpPr>
          <p:nvPr/>
        </p:nvCxnSpPr>
        <p:spPr>
          <a:xfrm>
            <a:off x="3499606" y="1153180"/>
            <a:ext cx="168166" cy="336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7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9188DB-2767-4EB4-9440-CB3DB316F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0" y="137270"/>
            <a:ext cx="6190833" cy="5317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01598-46BB-4502-B30E-6970597A9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885" y="1263955"/>
            <a:ext cx="4725110" cy="4190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9875D9-DA64-4995-B4BB-FE4A5EDB24BE}"/>
              </a:ext>
            </a:extLst>
          </p:cNvPr>
          <p:cNvSpPr txBox="1"/>
          <p:nvPr/>
        </p:nvSpPr>
        <p:spPr>
          <a:xfrm>
            <a:off x="1439918" y="5528441"/>
            <a:ext cx="4866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Errors of pairwise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∆∆G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28239F-4661-4C81-B871-CBD3CF76FDF2}"/>
              </a:ext>
            </a:extLst>
          </p:cNvPr>
          <p:cNvSpPr txBox="1"/>
          <p:nvPr/>
        </p:nvSpPr>
        <p:spPr>
          <a:xfrm>
            <a:off x="2401493" y="5962515"/>
            <a:ext cx="818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Errors in each group are relatively similar.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Number of transition steps doesn’t affect accuracy too much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0E45DF-19B0-424B-A77D-261902BF5939}"/>
              </a:ext>
            </a:extLst>
          </p:cNvPr>
          <p:cNvSpPr txBox="1"/>
          <p:nvPr/>
        </p:nvSpPr>
        <p:spPr>
          <a:xfrm>
            <a:off x="6726621" y="223559"/>
            <a:ext cx="5370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Does the number of intermediates affect accuracy?</a:t>
            </a:r>
          </a:p>
        </p:txBody>
      </p:sp>
    </p:spTree>
    <p:extLst>
      <p:ext uri="{BB962C8B-B14F-4D97-AF65-F5344CB8AC3E}">
        <p14:creationId xmlns:p14="http://schemas.microsoft.com/office/powerpoint/2010/main" val="157789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DC7257-0B1D-4942-9813-24A66FA7D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60" y="697615"/>
            <a:ext cx="5919729" cy="6053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5D6CB7-CB4A-4C86-BBA8-62671232F4F4}"/>
              </a:ext>
            </a:extLst>
          </p:cNvPr>
          <p:cNvSpPr txBox="1"/>
          <p:nvPr/>
        </p:nvSpPr>
        <p:spPr>
          <a:xfrm>
            <a:off x="6609419" y="2170269"/>
            <a:ext cx="5117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Histogram of pairwise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∆∆G errors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(39X38/2 pairs)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100% &lt; 2 kcal/mol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84% &lt; 1 kcal/mol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84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C8F3F0E-770A-4D38-9B79-0AEC52060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859360"/>
              </p:ext>
            </p:extLst>
          </p:nvPr>
        </p:nvGraphicFramePr>
        <p:xfrm>
          <a:off x="2378315" y="1257300"/>
          <a:ext cx="6969125" cy="465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3330FE1-6D50-421E-9677-A47FB017A9DA}"/>
              </a:ext>
            </a:extLst>
          </p:cNvPr>
          <p:cNvSpPr txBox="1"/>
          <p:nvPr/>
        </p:nvSpPr>
        <p:spPr>
          <a:xfrm>
            <a:off x="3478414" y="5909733"/>
            <a:ext cx="601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STD (kcal/mol) of 3 independent runs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868D3-E9D9-4E61-9E08-D9B5FBC9C170}"/>
              </a:ext>
            </a:extLst>
          </p:cNvPr>
          <p:cNvSpPr txBox="1"/>
          <p:nvPr/>
        </p:nvSpPr>
        <p:spPr>
          <a:xfrm rot="16200000">
            <a:off x="-156922" y="3076902"/>
            <a:ext cx="416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 of pairs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77F0B-5977-41A8-AC08-B324E699145F}"/>
              </a:ext>
            </a:extLst>
          </p:cNvPr>
          <p:cNvSpPr txBox="1"/>
          <p:nvPr/>
        </p:nvSpPr>
        <p:spPr>
          <a:xfrm>
            <a:off x="3990976" y="572374"/>
            <a:ext cx="7591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Standard deviations of ∆∆G values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∆∆G values were referenced to first ligand (004).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Standard deviations are mostly within 0.2 kcal/mol except ligands with larger differences (e.g. 6 heavy atoms).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138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CE4F-ED1B-46DF-941B-943D4583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 few thoughts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497F0-D36D-4D44-A1E1-7FCAE4FC3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Longer simulations do not necessary help when doing free energy calculations</a:t>
            </a:r>
          </a:p>
          <a:p>
            <a:r>
              <a:rPr lang="en-US" dirty="0"/>
              <a:t>4-5 ns per λ window is usually used</a:t>
            </a:r>
          </a:p>
          <a:p>
            <a:r>
              <a:rPr lang="en-US" dirty="0"/>
              <a:t>Enough for relaxation of amino-acid side chains</a:t>
            </a:r>
          </a:p>
          <a:p>
            <a:r>
              <a:rPr lang="en-US" dirty="0"/>
              <a:t>Protein may “deform” in longer simulations due to inaccuracy in force fields.</a:t>
            </a:r>
          </a:p>
          <a:p>
            <a:r>
              <a:rPr lang="en-US" dirty="0"/>
              <a:t>Consider using local sampling enhancement technique (e.g. REST)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378B5-4360-4C1E-9A36-132DB2859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5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4828-E03A-48FF-8858-FD129D73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 few thoughts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FFBF-EBDC-4BA6-B6D9-ABA53942B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1"/>
            <a:ext cx="10515600" cy="49373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 saves more storage space compared to BAR/FEP</a:t>
            </a:r>
          </a:p>
          <a:p>
            <a:r>
              <a:rPr lang="en-US" dirty="0"/>
              <a:t>BAR &amp; FEP</a:t>
            </a:r>
          </a:p>
          <a:p>
            <a:pPr lvl="1"/>
            <a:r>
              <a:rPr lang="en-US" dirty="0"/>
              <a:t>Require postprocessing of trajectories</a:t>
            </a:r>
          </a:p>
          <a:p>
            <a:pPr lvl="1"/>
            <a:r>
              <a:rPr lang="en-US" dirty="0"/>
              <a:t>Need to save enough frames if more λ windows are to be added</a:t>
            </a:r>
          </a:p>
          <a:p>
            <a:pPr lvl="1"/>
            <a:endParaRPr lang="en-US" dirty="0"/>
          </a:p>
          <a:p>
            <a:r>
              <a:rPr lang="en-US" dirty="0"/>
              <a:t>TI </a:t>
            </a:r>
          </a:p>
          <a:p>
            <a:pPr lvl="1"/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require postprocessing of trajectories</a:t>
            </a:r>
          </a:p>
          <a:p>
            <a:pPr lvl="1"/>
            <a:r>
              <a:rPr lang="en-US" dirty="0"/>
              <a:t>Only DV/</a:t>
            </a:r>
            <a:r>
              <a:rPr lang="en-US" dirty="0" err="1"/>
              <a:t>Dλ</a:t>
            </a:r>
            <a:r>
              <a:rPr lang="en-US" dirty="0"/>
              <a:t> needs to be collected</a:t>
            </a:r>
          </a:p>
          <a:p>
            <a:pPr lvl="1"/>
            <a:endParaRPr lang="en-US" dirty="0"/>
          </a:p>
          <a:p>
            <a:r>
              <a:rPr lang="en-US" dirty="0"/>
              <a:t>180 GB of data for 39 ligands using TI</a:t>
            </a:r>
          </a:p>
          <a:p>
            <a:r>
              <a:rPr lang="en-US" dirty="0"/>
              <a:t>25 TB (estimated) if using BAR &amp; FEP</a:t>
            </a:r>
          </a:p>
          <a:p>
            <a:r>
              <a:rPr lang="en-US" dirty="0"/>
              <a:t>Imagine storage space needed for the full data set (459 ligands)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E9447-1AFA-4290-9ADF-A8E6762FF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6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5CE7-36F5-48B8-B852-D9439AD44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024" y="376417"/>
            <a:ext cx="7295706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Linear scaling vs softcore potential 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Single topology vs dual topology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58F968-1650-437B-8843-DE0C926E5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178E63-2953-4A0E-9958-D6A65E50A4C4}"/>
              </a:ext>
            </a:extLst>
          </p:cNvPr>
          <p:cNvSpPr txBox="1"/>
          <p:nvPr/>
        </p:nvSpPr>
        <p:spPr>
          <a:xfrm>
            <a:off x="653143" y="1506022"/>
            <a:ext cx="10963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Softcore potential allows lager perturbation/changes in a transition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Dual-topology is easier to setup than single topology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Dual-topology is used predominantly nowadays and is usually used with softcore potential.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Softcore potential/dual-topology approach is </a:t>
            </a:r>
            <a:r>
              <a:rPr lang="en-US" sz="2400" b="1" dirty="0"/>
              <a:t>more efficient </a:t>
            </a:r>
            <a:r>
              <a:rPr lang="en-US" sz="2400" dirty="0"/>
              <a:t>than linear scaling potential/single-topology approach.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CAFD92-91E4-4CDA-894E-D8A0079FF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94" y="3801159"/>
            <a:ext cx="5555888" cy="27396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37291D7-AF50-4321-A2FC-75C85EC30168}"/>
              </a:ext>
            </a:extLst>
          </p:cNvPr>
          <p:cNvSpPr/>
          <p:nvPr/>
        </p:nvSpPr>
        <p:spPr>
          <a:xfrm>
            <a:off x="838200" y="6492875"/>
            <a:ext cx="10621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Gapsys</a:t>
            </a:r>
            <a:r>
              <a:rPr lang="en-US" sz="1400" dirty="0"/>
              <a:t> V, </a:t>
            </a:r>
            <a:r>
              <a:rPr lang="en-US" sz="1400" dirty="0" err="1"/>
              <a:t>Michielssens</a:t>
            </a:r>
            <a:r>
              <a:rPr lang="en-US" sz="1400" dirty="0"/>
              <a:t> S, Peters JH, de Groot BL, &amp; Leonov H (2015) Calculation of binding free energies. Methods Mol Biol 1215:173-209.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2333D7-6F77-4C09-BB5C-0461F9FFDDBA}"/>
              </a:ext>
            </a:extLst>
          </p:cNvPr>
          <p:cNvSpPr txBox="1"/>
          <p:nvPr/>
        </p:nvSpPr>
        <p:spPr>
          <a:xfrm>
            <a:off x="8144416" y="4184114"/>
            <a:ext cx="3876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used linear scaling/single topology </a:t>
            </a:r>
            <a:r>
              <a:rPr lang="en-US" sz="2400" dirty="0"/>
              <a:t>because softcore potential/dual-topology approach in Amber TI is problematic</a:t>
            </a:r>
          </a:p>
        </p:txBody>
      </p:sp>
    </p:spTree>
    <p:extLst>
      <p:ext uri="{BB962C8B-B14F-4D97-AF65-F5344CB8AC3E}">
        <p14:creationId xmlns:p14="http://schemas.microsoft.com/office/powerpoint/2010/main" val="29052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174327-C814-480D-956B-B83B7AEC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546BC-5FE2-4E85-AD29-B2B9047AE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974" y="952258"/>
            <a:ext cx="8612040" cy="1363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F7C4E8-AABA-4F1F-9FFD-ACE5784384D0}"/>
              </a:ext>
            </a:extLst>
          </p:cNvPr>
          <p:cNvSpPr txBox="1"/>
          <p:nvPr/>
        </p:nvSpPr>
        <p:spPr>
          <a:xfrm>
            <a:off x="898628" y="2569230"/>
            <a:ext cx="103947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Softcore potential/dual topology approach in Amber TI does not  allow scaling of bond/angle/dihedral/1-4 interactions between the changing part and common part. (Amber developers are fixing this)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Not allowing scaling bond/angle/dihedral will be a problem for some transitions (e.g. a sp3 atom to a sp2 atom)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Linear scaling/single topology approach allows scaling of everything.</a:t>
            </a:r>
          </a:p>
        </p:txBody>
      </p:sp>
    </p:spTree>
    <p:extLst>
      <p:ext uri="{BB962C8B-B14F-4D97-AF65-F5344CB8AC3E}">
        <p14:creationId xmlns:p14="http://schemas.microsoft.com/office/powerpoint/2010/main" val="3612135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174327-C814-480D-956B-B83B7AEC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C5169A-4FEB-40FB-838A-3123EBCE0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46" y="510080"/>
            <a:ext cx="8274105" cy="2752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5D444-03E5-4152-B89C-9CC15E24873C}"/>
              </a:ext>
            </a:extLst>
          </p:cNvPr>
          <p:cNvSpPr txBox="1"/>
          <p:nvPr/>
        </p:nvSpPr>
        <p:spPr>
          <a:xfrm>
            <a:off x="714703" y="3262139"/>
            <a:ext cx="107625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 is possible to avoid this issue by scaling bond/angle/dihedral using linear scaling/single topology before using softcore potential/dual topology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new approach emphasizing scalable bond/angle/dihedral interactions between the changing part and common part was newly implemented in NAMD.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It is important to understand how free energy calculation was implemented in the software.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7DD4E7-6C35-487B-9E2F-A87DE3D8FC3E}"/>
              </a:ext>
            </a:extLst>
          </p:cNvPr>
          <p:cNvCxnSpPr/>
          <p:nvPr/>
        </p:nvCxnSpPr>
        <p:spPr>
          <a:xfrm>
            <a:off x="3028079" y="2482396"/>
            <a:ext cx="23072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08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B4703-A55A-476F-97EC-8031173E0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8097"/>
            <a:ext cx="10515600" cy="5692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Outline</a:t>
            </a:r>
          </a:p>
          <a:p>
            <a:r>
              <a:rPr lang="en-US" dirty="0"/>
              <a:t>Blind binding affinity prediction using AMBER TI</a:t>
            </a:r>
          </a:p>
          <a:p>
            <a:pPr lvl="1"/>
            <a:r>
              <a:rPr lang="en-US" dirty="0"/>
              <a:t>The challenges free energy calculations are facing</a:t>
            </a:r>
          </a:p>
          <a:p>
            <a:pPr lvl="1"/>
            <a:r>
              <a:rPr lang="en-US" dirty="0"/>
              <a:t>The layout, protocol and results</a:t>
            </a:r>
          </a:p>
          <a:p>
            <a:pPr lvl="1"/>
            <a:r>
              <a:rPr lang="en-US" dirty="0"/>
              <a:t>What we have learned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Progress in alchemical free energy calculations</a:t>
            </a:r>
          </a:p>
          <a:p>
            <a:pPr lvl="1"/>
            <a:r>
              <a:rPr lang="en-US" dirty="0"/>
              <a:t>Time to break the stereotype</a:t>
            </a:r>
          </a:p>
          <a:p>
            <a:pPr lvl="1"/>
            <a:r>
              <a:rPr lang="en-US" dirty="0"/>
              <a:t>Broader spectrum of chemistry</a:t>
            </a:r>
          </a:p>
          <a:p>
            <a:pPr lvl="1"/>
            <a:r>
              <a:rPr lang="en-US" dirty="0"/>
              <a:t>More efficient sampling in </a:t>
            </a:r>
            <a:r>
              <a:rPr lang="el-GR" dirty="0"/>
              <a:t>λ</a:t>
            </a:r>
            <a:r>
              <a:rPr lang="en-US" dirty="0"/>
              <a:t> space</a:t>
            </a:r>
          </a:p>
          <a:p>
            <a:pPr lvl="1"/>
            <a:r>
              <a:rPr lang="en-US" dirty="0"/>
              <a:t>Dynamic chemical states and accelerated water/ion partitioning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Training </a:t>
            </a:r>
            <a:r>
              <a:rPr lang="en-US"/>
              <a:t>on alchemical </a:t>
            </a:r>
            <a:r>
              <a:rPr lang="en-US" dirty="0"/>
              <a:t>free energy calculations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41921-A471-43E0-9007-47C6F424E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23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AD14B98-7CE3-451F-B41C-60D3651C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Time to break the stereotype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7DBF4-69A9-4C72-968E-E9AFBFA85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Alchemical free energy calculations were believed to be:</a:t>
            </a:r>
          </a:p>
          <a:p>
            <a:pPr lvl="1"/>
            <a:endParaRPr lang="en-US" sz="2800" dirty="0"/>
          </a:p>
          <a:p>
            <a:pPr lvl="1"/>
            <a:r>
              <a:rPr lang="en-US" sz="2800"/>
              <a:t>Expensive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Slow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Inaccurate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Not worth trying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Only for academia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Graphic 8" descr="Turtle">
            <a:extLst>
              <a:ext uri="{FF2B5EF4-FFF2-40B4-BE49-F238E27FC236}">
                <a16:creationId xmlns:a16="http://schemas.microsoft.com/office/drawing/2014/main" id="{132568CC-47CC-489A-8DCE-AAFFAF1463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9825" y="2914658"/>
            <a:ext cx="914400" cy="914400"/>
          </a:xfrm>
          <a:prstGeom prst="rect">
            <a:avLst/>
          </a:prstGeom>
        </p:spPr>
      </p:pic>
      <p:pic>
        <p:nvPicPr>
          <p:cNvPr id="13" name="Graphic 12" descr="Money">
            <a:extLst>
              <a:ext uri="{FF2B5EF4-FFF2-40B4-BE49-F238E27FC236}">
                <a16:creationId xmlns:a16="http://schemas.microsoft.com/office/drawing/2014/main" id="{ED407095-5147-4D24-9655-B7A8FF6A14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29825" y="2055817"/>
            <a:ext cx="914400" cy="914400"/>
          </a:xfrm>
          <a:prstGeom prst="rect">
            <a:avLst/>
          </a:prstGeom>
        </p:spPr>
      </p:pic>
      <p:pic>
        <p:nvPicPr>
          <p:cNvPr id="15" name="Graphic 14" descr="Raised hand">
            <a:extLst>
              <a:ext uri="{FF2B5EF4-FFF2-40B4-BE49-F238E27FC236}">
                <a16:creationId xmlns:a16="http://schemas.microsoft.com/office/drawing/2014/main" id="{5872CF16-1F45-4EB2-9F21-64747D88F4B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29825" y="4473573"/>
            <a:ext cx="914400" cy="914400"/>
          </a:xfrm>
          <a:prstGeom prst="rect">
            <a:avLst/>
          </a:prstGeom>
        </p:spPr>
      </p:pic>
      <p:pic>
        <p:nvPicPr>
          <p:cNvPr id="17" name="Graphic 16" descr="Graduation cap">
            <a:extLst>
              <a:ext uri="{FF2B5EF4-FFF2-40B4-BE49-F238E27FC236}">
                <a16:creationId xmlns:a16="http://schemas.microsoft.com/office/drawing/2014/main" id="{33A450D7-61D2-455E-B337-6D0A87F50B6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29825" y="5320506"/>
            <a:ext cx="914400" cy="914400"/>
          </a:xfrm>
          <a:prstGeom prst="rect">
            <a:avLst/>
          </a:prstGeom>
        </p:spPr>
      </p:pic>
      <p:pic>
        <p:nvPicPr>
          <p:cNvPr id="19" name="Graphic 18" descr="Sad face with no fill">
            <a:extLst>
              <a:ext uri="{FF2B5EF4-FFF2-40B4-BE49-F238E27FC236}">
                <a16:creationId xmlns:a16="http://schemas.microsoft.com/office/drawing/2014/main" id="{08054AF5-C0CE-45D0-B879-9AF274A8C15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29825" y="3637759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E91E00D-EF44-4BE3-B0A9-A27EEF61B1CB}"/>
              </a:ext>
            </a:extLst>
          </p:cNvPr>
          <p:cNvSpPr txBox="1"/>
          <p:nvPr/>
        </p:nvSpPr>
        <p:spPr>
          <a:xfrm>
            <a:off x="1109709" y="3351830"/>
            <a:ext cx="880126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“Explicit solvent free energy methods have not yet outperformed faster scoring methods in blinded protein-ligand affinity predictions.”                                      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                                                                          ---D3R GC1&amp;2</a:t>
            </a:r>
          </a:p>
        </p:txBody>
      </p:sp>
    </p:spTree>
    <p:extLst>
      <p:ext uri="{BB962C8B-B14F-4D97-AF65-F5344CB8AC3E}">
        <p14:creationId xmlns:p14="http://schemas.microsoft.com/office/powerpoint/2010/main" val="31693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C0E40C-66CA-4A72-8C0A-944733CC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Time to break the stereotype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A052D0-8FF5-4D52-AF09-9D8249DA4639}"/>
                  </a:ext>
                </a:extLst>
              </p:cNvPr>
              <p:cNvSpPr/>
              <p:nvPr/>
            </p:nvSpPr>
            <p:spPr>
              <a:xfrm>
                <a:off x="2438400" y="2285092"/>
                <a:ext cx="7315200" cy="676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m:rPr>
                        <m:aln/>
                      </m:rPr>
                      <a:rPr lang="en-US" sz="2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nary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A052D0-8FF5-4D52-AF09-9D8249DA4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285092"/>
                <a:ext cx="7315200" cy="6765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4E73771-677A-4870-86B5-277465837804}"/>
              </a:ext>
            </a:extLst>
          </p:cNvPr>
          <p:cNvSpPr txBox="1"/>
          <p:nvPr/>
        </p:nvSpPr>
        <p:spPr>
          <a:xfrm>
            <a:off x="2982898" y="3522798"/>
            <a:ext cx="6995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X: </a:t>
            </a:r>
            <a:r>
              <a:rPr lang="en-US" sz="2800" dirty="0"/>
              <a:t>coordinates of protein and ligand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More stable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U: </a:t>
            </a:r>
            <a:r>
              <a:rPr lang="en-US" sz="2800" dirty="0"/>
              <a:t>potential energy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More diversified atom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&lt;….&gt;:</a:t>
            </a:r>
            <a:r>
              <a:rPr lang="en-US" sz="2800" dirty="0"/>
              <a:t> ensemble averaging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More sufficient sampling</a:t>
            </a:r>
          </a:p>
        </p:txBody>
      </p:sp>
    </p:spTree>
    <p:extLst>
      <p:ext uri="{BB962C8B-B14F-4D97-AF65-F5344CB8AC3E}">
        <p14:creationId xmlns:p14="http://schemas.microsoft.com/office/powerpoint/2010/main" val="226630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Image">
            <a:extLst>
              <a:ext uri="{FF2B5EF4-FFF2-40B4-BE49-F238E27FC236}">
                <a16:creationId xmlns:a16="http://schemas.microsoft.com/office/drawing/2014/main" id="{206685FB-D797-49C5-BA5E-CAE01AD2E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815441"/>
            <a:ext cx="47625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227B65-ACAD-4118-B4C6-EDFED42956A3}"/>
              </a:ext>
            </a:extLst>
          </p:cNvPr>
          <p:cNvSpPr/>
          <p:nvPr/>
        </p:nvSpPr>
        <p:spPr>
          <a:xfrm>
            <a:off x="8477250" y="5837442"/>
            <a:ext cx="3476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Nguyen H, Maier J, Huang H, Perrone V, &amp; Simmerling C (2014) Folding simulations for proteins with diverse topologies are accessible in days with a physics-based force field and implicit solvent. J Am Chem Soc 136(40):13959-13962.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589426-AFEE-45ED-A0CF-9A04A49B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Time to break the stereotype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7954D5-DB2E-4DB2-968B-6A3C0F9A5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475"/>
            <a:ext cx="10515600" cy="5177398"/>
          </a:xfrm>
        </p:spPr>
        <p:txBody>
          <a:bodyPr>
            <a:normAutofit/>
          </a:bodyPr>
          <a:lstStyle/>
          <a:p>
            <a:r>
              <a:rPr lang="en-US" b="1" dirty="0"/>
              <a:t>X: coordinates of proteins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Patching amino acids with specific side-chain torsion correction increase the structure stability of proteins in MD simulations significantly. (ff14sb vs ff99sb)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Patching on backbone torsions further increases the stability.</a:t>
            </a:r>
          </a:p>
          <a:p>
            <a:pPr marL="0" indent="0">
              <a:buNone/>
            </a:pPr>
            <a:r>
              <a:rPr lang="en-US" dirty="0"/>
              <a:t>(ff19sb vs ff14sb)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869493-CC23-4118-8C22-D237E587D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566" y="365127"/>
            <a:ext cx="1480212" cy="1325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FD46D3-F139-4551-B9E8-FC9AD44B2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7598" y="358286"/>
            <a:ext cx="1332404" cy="13324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DCB543-60C9-4DA3-A29B-986C06A83105}"/>
              </a:ext>
            </a:extLst>
          </p:cNvPr>
          <p:cNvSpPr txBox="1"/>
          <p:nvPr/>
        </p:nvSpPr>
        <p:spPr>
          <a:xfrm>
            <a:off x="8961566" y="1693675"/>
            <a:ext cx="148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Maier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71B2C-625F-499F-9BAE-3116028C8C0B}"/>
              </a:ext>
            </a:extLst>
          </p:cNvPr>
          <p:cNvSpPr txBox="1"/>
          <p:nvPr/>
        </p:nvSpPr>
        <p:spPr>
          <a:xfrm>
            <a:off x="10687598" y="1693675"/>
            <a:ext cx="148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Hai Nguyen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964ED3-9132-462E-AC64-2DD6A7981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4814" y="366707"/>
            <a:ext cx="1328944" cy="13289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E99C94-6A7F-49FB-98DC-8669C87058B2}"/>
              </a:ext>
            </a:extLst>
          </p:cNvPr>
          <p:cNvSpPr txBox="1"/>
          <p:nvPr/>
        </p:nvSpPr>
        <p:spPr>
          <a:xfrm>
            <a:off x="7519622" y="1686140"/>
            <a:ext cx="125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Amber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E56C2C-647F-4539-A4D2-0578C522A7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0016" y="3712691"/>
            <a:ext cx="1399986" cy="13591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54F349-921F-4C5E-82B3-9B2072E47300}"/>
              </a:ext>
            </a:extLst>
          </p:cNvPr>
          <p:cNvSpPr txBox="1"/>
          <p:nvPr/>
        </p:nvSpPr>
        <p:spPr>
          <a:xfrm>
            <a:off x="10692075" y="5080100"/>
            <a:ext cx="125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Chuan Tian</a:t>
            </a:r>
          </a:p>
        </p:txBody>
      </p:sp>
    </p:spTree>
    <p:extLst>
      <p:ext uri="{BB962C8B-B14F-4D97-AF65-F5344CB8AC3E}">
        <p14:creationId xmlns:p14="http://schemas.microsoft.com/office/powerpoint/2010/main" val="30076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589426-AFEE-45ED-A0CF-9A04A49B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Time to break the stereotype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7954D5-DB2E-4DB2-968B-6A3C0F9A5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373"/>
            <a:ext cx="10515600" cy="4351338"/>
          </a:xfrm>
        </p:spPr>
        <p:txBody>
          <a:bodyPr/>
          <a:lstStyle/>
          <a:p>
            <a:r>
              <a:rPr lang="en-US" b="1" dirty="0"/>
              <a:t>X: coordinates of proteins</a:t>
            </a:r>
          </a:p>
          <a:p>
            <a:r>
              <a:rPr lang="en-US" dirty="0"/>
              <a:t>Predicted vs NMR measured helical propensities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3CA10-F47A-4F34-92C5-4BFC2E84D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9" y="2565949"/>
            <a:ext cx="5202593" cy="3800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E20694-35CA-413D-8479-47DAB2A45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722" y="2608106"/>
            <a:ext cx="5204764" cy="3769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081C56-25F1-404D-9C21-BAF62BCC0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500" y="365438"/>
            <a:ext cx="1399986" cy="1359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10FB31-13A0-41CC-95F7-510D5D7B2836}"/>
              </a:ext>
            </a:extLst>
          </p:cNvPr>
          <p:cNvSpPr txBox="1"/>
          <p:nvPr/>
        </p:nvSpPr>
        <p:spPr>
          <a:xfrm>
            <a:off x="1531583" y="6405351"/>
            <a:ext cx="107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Neither ff19SB nor OPC water model were trained against helical propensity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6438A-FA49-4AA0-97CC-4E2C47E4D7CA}"/>
              </a:ext>
            </a:extLst>
          </p:cNvPr>
          <p:cNvSpPr txBox="1"/>
          <p:nvPr/>
        </p:nvSpPr>
        <p:spPr>
          <a:xfrm>
            <a:off x="590550" y="2335116"/>
            <a:ext cx="25325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ff14SB/TIP3P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7D49DF-EC10-4524-8B16-03C161D8843B}"/>
              </a:ext>
            </a:extLst>
          </p:cNvPr>
          <p:cNvSpPr txBox="1"/>
          <p:nvPr/>
        </p:nvSpPr>
        <p:spPr>
          <a:xfrm>
            <a:off x="3314330" y="2356195"/>
            <a:ext cx="25325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ff14SB/OPC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4318F-CF21-4F36-BEB7-CB07282EB1D3}"/>
              </a:ext>
            </a:extLst>
          </p:cNvPr>
          <p:cNvSpPr txBox="1"/>
          <p:nvPr/>
        </p:nvSpPr>
        <p:spPr>
          <a:xfrm>
            <a:off x="8379502" y="2356195"/>
            <a:ext cx="25325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ff19SB/OPC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AC01A5-9E01-4307-A13E-E542F79DC7E6}"/>
              </a:ext>
            </a:extLst>
          </p:cNvPr>
          <p:cNvSpPr txBox="1"/>
          <p:nvPr/>
        </p:nvSpPr>
        <p:spPr>
          <a:xfrm>
            <a:off x="5793143" y="2335115"/>
            <a:ext cx="25325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ff19SB/TIP3P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23F88D-D7A1-4134-85C7-5BA259973703}"/>
              </a:ext>
            </a:extLst>
          </p:cNvPr>
          <p:cNvSpPr txBox="1"/>
          <p:nvPr/>
        </p:nvSpPr>
        <p:spPr>
          <a:xfrm>
            <a:off x="9532559" y="1732847"/>
            <a:ext cx="125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Chuan Tian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146C22-7187-4147-81C0-0B56AA335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609" y="389573"/>
            <a:ext cx="1328944" cy="13289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AC47E6-D62C-46E5-983D-EC80FF2EBD89}"/>
              </a:ext>
            </a:extLst>
          </p:cNvPr>
          <p:cNvSpPr txBox="1"/>
          <p:nvPr/>
        </p:nvSpPr>
        <p:spPr>
          <a:xfrm>
            <a:off x="8029147" y="1686485"/>
            <a:ext cx="125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Amber</a:t>
            </a:r>
          </a:p>
        </p:txBody>
      </p:sp>
    </p:spTree>
    <p:extLst>
      <p:ext uri="{BB962C8B-B14F-4D97-AF65-F5344CB8AC3E}">
        <p14:creationId xmlns:p14="http://schemas.microsoft.com/office/powerpoint/2010/main" val="459133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589426-AFEE-45ED-A0CF-9A04A49B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Time to break the stereotype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7954D5-DB2E-4DB2-968B-6A3C0F9A5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748"/>
            <a:ext cx="10515600" cy="1003614"/>
          </a:xfrm>
        </p:spPr>
        <p:txBody>
          <a:bodyPr/>
          <a:lstStyle/>
          <a:p>
            <a:r>
              <a:rPr lang="en-US" b="1" dirty="0"/>
              <a:t>X: coordinates of proteins</a:t>
            </a:r>
          </a:p>
          <a:p>
            <a:r>
              <a:rPr lang="en-US" dirty="0">
                <a:solidFill>
                  <a:srgbClr val="FF0000"/>
                </a:solidFill>
              </a:rPr>
              <a:t>ff19SB/OPC stabilizes proteins in experimental structures  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81C56-25F1-404D-9C21-BAF62BCC0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0500" y="365438"/>
            <a:ext cx="1399986" cy="13591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36438A-FA49-4AA0-97CC-4E2C47E4D7CA}"/>
              </a:ext>
            </a:extLst>
          </p:cNvPr>
          <p:cNvSpPr txBox="1"/>
          <p:nvPr/>
        </p:nvSpPr>
        <p:spPr>
          <a:xfrm>
            <a:off x="8499515" y="2761896"/>
            <a:ext cx="23906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ff14SB/TIP3P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7D49DF-EC10-4524-8B16-03C161D8843B}"/>
              </a:ext>
            </a:extLst>
          </p:cNvPr>
          <p:cNvSpPr txBox="1"/>
          <p:nvPr/>
        </p:nvSpPr>
        <p:spPr>
          <a:xfrm>
            <a:off x="8436096" y="3828458"/>
            <a:ext cx="23906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ff14SB/OPC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24318F-CF21-4F36-BEB7-CB07282EB1D3}"/>
              </a:ext>
            </a:extLst>
          </p:cNvPr>
          <p:cNvSpPr txBox="1"/>
          <p:nvPr/>
        </p:nvSpPr>
        <p:spPr>
          <a:xfrm>
            <a:off x="8436096" y="5008550"/>
            <a:ext cx="23906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ff19SB/OPC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23F88D-D7A1-4134-85C7-5BA259973703}"/>
              </a:ext>
            </a:extLst>
          </p:cNvPr>
          <p:cNvSpPr txBox="1"/>
          <p:nvPr/>
        </p:nvSpPr>
        <p:spPr>
          <a:xfrm>
            <a:off x="9532559" y="1732847"/>
            <a:ext cx="125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Chuan Tian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62568-92D3-4891-AA12-1261ED9AC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163" y="2436764"/>
            <a:ext cx="2323986" cy="349726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199C8E-B1B5-445F-B002-EC1025BBEAB3}"/>
              </a:ext>
            </a:extLst>
          </p:cNvPr>
          <p:cNvCxnSpPr>
            <a:cxnSpLocks/>
          </p:cNvCxnSpPr>
          <p:nvPr/>
        </p:nvCxnSpPr>
        <p:spPr>
          <a:xfrm>
            <a:off x="2120955" y="2521851"/>
            <a:ext cx="0" cy="31193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6536ACD-168D-4F60-BC3C-CB84C2AF6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095" y="2436764"/>
            <a:ext cx="2313324" cy="350753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B792E6-058C-4178-A949-8E75AA58536C}"/>
              </a:ext>
            </a:extLst>
          </p:cNvPr>
          <p:cNvCxnSpPr>
            <a:cxnSpLocks/>
          </p:cNvCxnSpPr>
          <p:nvPr/>
        </p:nvCxnSpPr>
        <p:spPr>
          <a:xfrm>
            <a:off x="4786383" y="2521851"/>
            <a:ext cx="0" cy="31193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E25BA3-E338-4260-8E79-C7B0B3D2B16C}"/>
              </a:ext>
            </a:extLst>
          </p:cNvPr>
          <p:cNvSpPr txBox="1"/>
          <p:nvPr/>
        </p:nvSpPr>
        <p:spPr>
          <a:xfrm>
            <a:off x="2460747" y="6122526"/>
            <a:ext cx="104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GB3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2D8EC4-8879-456C-9652-5342F1C578A4}"/>
              </a:ext>
            </a:extLst>
          </p:cNvPr>
          <p:cNvSpPr txBox="1"/>
          <p:nvPr/>
        </p:nvSpPr>
        <p:spPr>
          <a:xfrm>
            <a:off x="4690590" y="6122526"/>
            <a:ext cx="104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Ubiquitin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B3F8D7-4510-4790-904A-F6664EA2A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207" y="2436764"/>
            <a:ext cx="2294196" cy="351275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A82179-EDD5-4381-8284-A979834EF1D1}"/>
              </a:ext>
            </a:extLst>
          </p:cNvPr>
          <p:cNvSpPr/>
          <p:nvPr/>
        </p:nvSpPr>
        <p:spPr>
          <a:xfrm>
            <a:off x="7141228" y="6128060"/>
            <a:ext cx="1126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Lysozyme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322784-E3C6-472A-8A08-E878C1A254AB}"/>
              </a:ext>
            </a:extLst>
          </p:cNvPr>
          <p:cNvCxnSpPr>
            <a:cxnSpLocks/>
          </p:cNvCxnSpPr>
          <p:nvPr/>
        </p:nvCxnSpPr>
        <p:spPr>
          <a:xfrm>
            <a:off x="7368676" y="2521851"/>
            <a:ext cx="0" cy="31193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45C6F2C-4DB7-4E79-BFCE-D1294C436F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2609" y="389573"/>
            <a:ext cx="1328944" cy="13289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082056A-0389-4968-B80B-CFB6A71DD77F}"/>
              </a:ext>
            </a:extLst>
          </p:cNvPr>
          <p:cNvSpPr txBox="1"/>
          <p:nvPr/>
        </p:nvSpPr>
        <p:spPr>
          <a:xfrm>
            <a:off x="8029147" y="1724548"/>
            <a:ext cx="125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Amber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39C4EC-22FC-49B6-BC19-3DC06009CCCF}"/>
              </a:ext>
            </a:extLst>
          </p:cNvPr>
          <p:cNvSpPr txBox="1"/>
          <p:nvPr/>
        </p:nvSpPr>
        <p:spPr>
          <a:xfrm>
            <a:off x="1531583" y="6405351"/>
            <a:ext cx="107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ff19SB was not trained against X-ray structures</a:t>
            </a:r>
          </a:p>
        </p:txBody>
      </p:sp>
    </p:spTree>
    <p:extLst>
      <p:ext uri="{BB962C8B-B14F-4D97-AF65-F5344CB8AC3E}">
        <p14:creationId xmlns:p14="http://schemas.microsoft.com/office/powerpoint/2010/main" val="3617971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67BEE23-3B81-42C5-BBD1-9BE912D0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Time to break the stereotype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470EFA-2C40-472B-9A58-3738027D5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475"/>
            <a:ext cx="10515600" cy="5177398"/>
          </a:xfrm>
        </p:spPr>
        <p:txBody>
          <a:bodyPr>
            <a:normAutofit/>
          </a:bodyPr>
          <a:lstStyle/>
          <a:p>
            <a:pPr marL="285750" indent="-285750"/>
            <a:r>
              <a:rPr lang="en-US" b="1" dirty="0"/>
              <a:t>U: potential energy functions</a:t>
            </a:r>
          </a:p>
          <a:p>
            <a:pPr marL="285750" indent="-285750"/>
            <a:endParaRPr lang="en-US" dirty="0"/>
          </a:p>
          <a:p>
            <a:r>
              <a:rPr lang="en-US" dirty="0"/>
              <a:t>Atom types are more diversified in general atom force field. </a:t>
            </a:r>
          </a:p>
          <a:p>
            <a:pPr lvl="1"/>
            <a:r>
              <a:rPr lang="en-US" dirty="0"/>
              <a:t>GAFF2 vs GAFF</a:t>
            </a:r>
          </a:p>
          <a:p>
            <a:pPr lvl="1"/>
            <a:r>
              <a:rPr lang="en-US" dirty="0"/>
              <a:t>More thermodynamic properties are included in training</a:t>
            </a:r>
          </a:p>
          <a:p>
            <a:pPr lvl="1"/>
            <a:r>
              <a:rPr lang="en-US" dirty="0"/>
              <a:t>More specific Lennard-Jones and bond/angle/dihedral parameters for different chemistry.</a:t>
            </a:r>
          </a:p>
          <a:p>
            <a:r>
              <a:rPr lang="en-US" dirty="0"/>
              <a:t>Open Force Field: even more diversified chemistry</a:t>
            </a:r>
          </a:p>
          <a:p>
            <a:r>
              <a:rPr lang="en-US" dirty="0"/>
              <a:t>Machine learning trained on DFT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02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67BEE23-3B81-42C5-BBD1-9BE912D0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Time to break the stereotype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470EFA-2C40-472B-9A58-3738027D5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475"/>
            <a:ext cx="10515600" cy="5177398"/>
          </a:xfrm>
        </p:spPr>
        <p:txBody>
          <a:bodyPr>
            <a:normAutofit/>
          </a:bodyPr>
          <a:lstStyle/>
          <a:p>
            <a:pPr marL="285750" indent="-285750"/>
            <a:r>
              <a:rPr lang="en-US" b="1" dirty="0"/>
              <a:t>&lt;….&gt;: ensemble averaging</a:t>
            </a:r>
          </a:p>
          <a:p>
            <a:pPr marL="285750" indent="-28575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gtx 1080 ti">
            <a:extLst>
              <a:ext uri="{FF2B5EF4-FFF2-40B4-BE49-F238E27FC236}">
                <a16:creationId xmlns:a16="http://schemas.microsoft.com/office/drawing/2014/main" id="{FD44A7E4-A80C-4514-983C-41536406E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0" y="1877558"/>
            <a:ext cx="4504765" cy="337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3FD819-9179-416B-B5C3-0A7D926DC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866" y="1557011"/>
            <a:ext cx="6318252" cy="520145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EFBBD2-35D9-40F1-ADD9-A87BD62EF1C4}"/>
              </a:ext>
            </a:extLst>
          </p:cNvPr>
          <p:cNvCxnSpPr>
            <a:cxnSpLocks/>
          </p:cNvCxnSpPr>
          <p:nvPr/>
        </p:nvCxnSpPr>
        <p:spPr>
          <a:xfrm flipH="1">
            <a:off x="7466405" y="6343725"/>
            <a:ext cx="6615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93D169-7F73-4020-AA19-123E990ED4D2}"/>
              </a:ext>
            </a:extLst>
          </p:cNvPr>
          <p:cNvCxnSpPr>
            <a:cxnSpLocks/>
          </p:cNvCxnSpPr>
          <p:nvPr/>
        </p:nvCxnSpPr>
        <p:spPr>
          <a:xfrm flipH="1">
            <a:off x="10311205" y="4697805"/>
            <a:ext cx="66159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6C8547B-2896-4C8F-89D8-7642E8A44DAD}"/>
              </a:ext>
            </a:extLst>
          </p:cNvPr>
          <p:cNvSpPr txBox="1"/>
          <p:nvPr/>
        </p:nvSpPr>
        <p:spPr>
          <a:xfrm>
            <a:off x="9981460" y="5648154"/>
            <a:ext cx="221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Amber </a:t>
            </a:r>
            <a:r>
              <a:rPr lang="en-US" b="1" dirty="0" err="1">
                <a:solidFill>
                  <a:srgbClr val="FF0000"/>
                </a:solidFill>
              </a:rPr>
              <a:t>pmemd</a:t>
            </a:r>
            <a:r>
              <a:rPr lang="en-US" b="1" dirty="0">
                <a:solidFill>
                  <a:srgbClr val="FF0000"/>
                </a:solidFill>
              </a:rPr>
              <a:t> benchmark</a:t>
            </a:r>
          </a:p>
        </p:txBody>
      </p:sp>
    </p:spTree>
    <p:extLst>
      <p:ext uri="{BB962C8B-B14F-4D97-AF65-F5344CB8AC3E}">
        <p14:creationId xmlns:p14="http://schemas.microsoft.com/office/powerpoint/2010/main" val="3992208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3E7DE9-4C4B-4CBC-AC6C-DBE86964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Time to break the stereotype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17CA03-2275-47E0-A25B-52BFF398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475"/>
            <a:ext cx="10515600" cy="5177398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Time and financial costs</a:t>
            </a:r>
            <a:endParaRPr lang="en-US" dirty="0"/>
          </a:p>
          <a:p>
            <a:r>
              <a:rPr lang="en-US" dirty="0"/>
              <a:t>Cathepsin S protein </a:t>
            </a:r>
          </a:p>
          <a:p>
            <a:pPr lvl="1"/>
            <a:r>
              <a:rPr lang="en-US" dirty="0"/>
              <a:t>51kDa</a:t>
            </a:r>
          </a:p>
          <a:p>
            <a:pPr lvl="1"/>
            <a:r>
              <a:rPr lang="en-US" dirty="0"/>
              <a:t>21000 atoms including water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 pair of ligands using 16 GTX 1080 TI</a:t>
            </a:r>
          </a:p>
          <a:p>
            <a:pPr lvl="1"/>
            <a:r>
              <a:rPr lang="en-US" dirty="0"/>
              <a:t>1~1.5 hours (can be much shorter)</a:t>
            </a:r>
          </a:p>
          <a:p>
            <a:pPr lvl="1"/>
            <a:endParaRPr lang="en-US" dirty="0"/>
          </a:p>
          <a:p>
            <a:r>
              <a:rPr lang="en-US" dirty="0"/>
              <a:t>Cost for computing the relative binding affinity of 2 ligands</a:t>
            </a:r>
          </a:p>
          <a:p>
            <a:pPr lvl="1"/>
            <a:r>
              <a:rPr lang="en-US" dirty="0"/>
              <a:t>~$2 (unit price for leasing GTX 1080TI: ~$0.12/GPU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Including the hardware (CPU, hard disk, RAM etc. ), electricity and </a:t>
            </a:r>
            <a:r>
              <a:rPr lang="en-US" dirty="0" err="1"/>
              <a:t>maintainance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These are the highest estimate.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9A1738C-465F-4E95-A555-9CBCD0A7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Time to break the stereotype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AFCAB3-9087-4812-ABBB-657603E9A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0"/>
            <a:ext cx="10515600" cy="572374"/>
          </a:xfrm>
        </p:spPr>
        <p:txBody>
          <a:bodyPr>
            <a:normAutofit/>
          </a:bodyPr>
          <a:lstStyle/>
          <a:p>
            <a:r>
              <a:rPr lang="en-US" dirty="0"/>
              <a:t>What $2 can buy in a wet lab: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5F11A-9CDC-43AD-93AB-7672EC992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2611387"/>
            <a:ext cx="2466974" cy="2466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592B5-F282-439F-A1B6-D6473B901494}"/>
              </a:ext>
            </a:extLst>
          </p:cNvPr>
          <p:cNvSpPr txBox="1"/>
          <p:nvPr/>
        </p:nvSpPr>
        <p:spPr>
          <a:xfrm>
            <a:off x="1189157" y="5069817"/>
            <a:ext cx="1781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5x</a:t>
            </a:r>
          </a:p>
          <a:p>
            <a:pPr algn="ctr"/>
            <a:r>
              <a:rPr lang="en-US" sz="2800" dirty="0"/>
              <a:t>$0.34</a:t>
            </a:r>
          </a:p>
        </p:txBody>
      </p:sp>
      <p:pic>
        <p:nvPicPr>
          <p:cNvPr id="4098" name="Picture 2" descr="Centrifuge Tube, 50mL, Sterile, PP, PK500">
            <a:extLst>
              <a:ext uri="{FF2B5EF4-FFF2-40B4-BE49-F238E27FC236}">
                <a16:creationId xmlns:a16="http://schemas.microsoft.com/office/drawing/2014/main" id="{4AE786E7-7A37-4F60-8172-D448A9EA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4" y="2700336"/>
            <a:ext cx="2466974" cy="24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F3B08C-1429-43E4-888E-09DF02E65783}"/>
              </a:ext>
            </a:extLst>
          </p:cNvPr>
          <p:cNvSpPr txBox="1"/>
          <p:nvPr/>
        </p:nvSpPr>
        <p:spPr>
          <a:xfrm>
            <a:off x="4313089" y="5078361"/>
            <a:ext cx="1022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5x</a:t>
            </a:r>
          </a:p>
          <a:p>
            <a:pPr algn="ctr"/>
            <a:r>
              <a:rPr lang="en-US" sz="2800" dirty="0"/>
              <a:t>$0.87</a:t>
            </a:r>
          </a:p>
        </p:txBody>
      </p:sp>
      <p:pic>
        <p:nvPicPr>
          <p:cNvPr id="4100" name="Picture 4" descr="https://solutions.sciquest.com/apps/Router/BuyerItemImageStreamer?itemId=117859771&amp;useSmallThumbnail=false&amp;forceImageURL=false&amp;forceImageFile=false&amp;itemImageSource=0&amp;tmstmp=1565382149185">
            <a:extLst>
              <a:ext uri="{FF2B5EF4-FFF2-40B4-BE49-F238E27FC236}">
                <a16:creationId xmlns:a16="http://schemas.microsoft.com/office/drawing/2014/main" id="{4EA7A973-C30C-4736-928C-26DB10C7E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3" y="2940127"/>
            <a:ext cx="2649855" cy="198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E66C46-2AED-4373-B30E-4BC5DDE74356}"/>
              </a:ext>
            </a:extLst>
          </p:cNvPr>
          <p:cNvSpPr txBox="1"/>
          <p:nvPr/>
        </p:nvSpPr>
        <p:spPr>
          <a:xfrm>
            <a:off x="7014378" y="5069816"/>
            <a:ext cx="1022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20x</a:t>
            </a:r>
          </a:p>
          <a:p>
            <a:pPr algn="ctr"/>
            <a:r>
              <a:rPr lang="en-US" sz="2800" dirty="0"/>
              <a:t>$0.22</a:t>
            </a:r>
          </a:p>
        </p:txBody>
      </p:sp>
      <p:pic>
        <p:nvPicPr>
          <p:cNvPr id="4102" name="Picture 6" descr="Pipetter Tips, 1 to 10mL, PK100">
            <a:extLst>
              <a:ext uri="{FF2B5EF4-FFF2-40B4-BE49-F238E27FC236}">
                <a16:creationId xmlns:a16="http://schemas.microsoft.com/office/drawing/2014/main" id="{B191C6AF-A0FB-46CA-A343-8F37FA923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132" y="2722414"/>
            <a:ext cx="2553566" cy="25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6D281C-3BB9-4998-95AB-6F4BEA54B2A3}"/>
              </a:ext>
            </a:extLst>
          </p:cNvPr>
          <p:cNvSpPr txBox="1"/>
          <p:nvPr/>
        </p:nvSpPr>
        <p:spPr>
          <a:xfrm>
            <a:off x="10041612" y="5078361"/>
            <a:ext cx="1022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20x</a:t>
            </a:r>
          </a:p>
          <a:p>
            <a:pPr algn="ctr"/>
            <a:r>
              <a:rPr lang="en-US" sz="2800" dirty="0"/>
              <a:t>$0.54</a:t>
            </a:r>
          </a:p>
        </p:txBody>
      </p:sp>
    </p:spTree>
    <p:extLst>
      <p:ext uri="{BB962C8B-B14F-4D97-AF65-F5344CB8AC3E}">
        <p14:creationId xmlns:p14="http://schemas.microsoft.com/office/powerpoint/2010/main" val="8389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9A1738C-465F-4E95-A555-9CBCD0A7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Broader spectrum of chemistry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AFCAB3-9087-4812-ABBB-657603E9A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124185"/>
          </a:xfrm>
        </p:spPr>
        <p:txBody>
          <a:bodyPr>
            <a:normAutofit/>
          </a:bodyPr>
          <a:lstStyle/>
          <a:p>
            <a:r>
              <a:rPr lang="en-US" dirty="0"/>
              <a:t>R group modification vs core region modification (“scaffold hopping”)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E3847-C527-4B3A-B814-C2BCAFBF0F78}"/>
              </a:ext>
            </a:extLst>
          </p:cNvPr>
          <p:cNvSpPr txBox="1"/>
          <p:nvPr/>
        </p:nvSpPr>
        <p:spPr>
          <a:xfrm>
            <a:off x="278907" y="6453364"/>
            <a:ext cx="1063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 L</a:t>
            </a:r>
            <a:r>
              <a:rPr lang="en-US" sz="1200" i="1" dirty="0"/>
              <a:t>, et al. (2017) Accurate Modeling of Scaffold Hopping Transformations in Drug Discovery. J Chem Theory </a:t>
            </a:r>
            <a:r>
              <a:rPr lang="en-US" sz="1200" i="1" dirty="0" err="1"/>
              <a:t>Comput</a:t>
            </a:r>
            <a:r>
              <a:rPr lang="en-US" sz="1200" i="1" dirty="0"/>
              <a:t> 13(1):42-54.</a:t>
            </a:r>
          </a:p>
          <a:p>
            <a:endParaRPr lang="en-US" sz="1200" i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21F4EF-41B7-47DC-A90B-20E82BE9F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855" y="3209984"/>
            <a:ext cx="3282078" cy="265932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D32750-539E-4F82-8DDA-415BC3C223D4}"/>
              </a:ext>
            </a:extLst>
          </p:cNvPr>
          <p:cNvSpPr/>
          <p:nvPr/>
        </p:nvSpPr>
        <p:spPr>
          <a:xfrm>
            <a:off x="6778150" y="2547891"/>
            <a:ext cx="4369243" cy="3288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6A9B03-80E7-4CF7-B4DE-F727A2F38127}"/>
              </a:ext>
            </a:extLst>
          </p:cNvPr>
          <p:cNvSpPr/>
          <p:nvPr/>
        </p:nvSpPr>
        <p:spPr>
          <a:xfrm>
            <a:off x="7625918" y="4282781"/>
            <a:ext cx="621437" cy="568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69235-AC63-470F-BD18-462E46D0F750}"/>
              </a:ext>
            </a:extLst>
          </p:cNvPr>
          <p:cNvSpPr txBox="1"/>
          <p:nvPr/>
        </p:nvSpPr>
        <p:spPr>
          <a:xfrm>
            <a:off x="6773662" y="2556769"/>
            <a:ext cx="436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Core region modification</a:t>
            </a:r>
          </a:p>
          <a:p>
            <a:pPr algn="ctr"/>
            <a:r>
              <a:rPr lang="en-US" sz="2400" dirty="0"/>
              <a:t>(scaffold hopping)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BE709E-6275-4E67-B2D9-45763F730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30" y="3683963"/>
            <a:ext cx="2103988" cy="1461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E08CB9-8F60-4C84-A1BC-7CCF2C585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282" y="3610057"/>
            <a:ext cx="2027645" cy="153979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041592-84FE-4A06-8FAD-22F9B2E4B714}"/>
              </a:ext>
            </a:extLst>
          </p:cNvPr>
          <p:cNvCxnSpPr>
            <a:cxnSpLocks/>
          </p:cNvCxnSpPr>
          <p:nvPr/>
        </p:nvCxnSpPr>
        <p:spPr>
          <a:xfrm>
            <a:off x="2955018" y="4382534"/>
            <a:ext cx="57531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E857B7E-81CE-46F7-BCD2-9E5E3394D480}"/>
              </a:ext>
            </a:extLst>
          </p:cNvPr>
          <p:cNvSpPr/>
          <p:nvPr/>
        </p:nvSpPr>
        <p:spPr>
          <a:xfrm>
            <a:off x="825370" y="2556769"/>
            <a:ext cx="4900727" cy="32886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97648-5ADF-4BE5-9BF8-B6AB682028C4}"/>
              </a:ext>
            </a:extLst>
          </p:cNvPr>
          <p:cNvSpPr txBox="1"/>
          <p:nvPr/>
        </p:nvSpPr>
        <p:spPr>
          <a:xfrm>
            <a:off x="820882" y="2565647"/>
            <a:ext cx="489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 group modification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48EF53-5010-45D6-9B61-6C59C9A36E2F}"/>
              </a:ext>
            </a:extLst>
          </p:cNvPr>
          <p:cNvSpPr/>
          <p:nvPr/>
        </p:nvSpPr>
        <p:spPr>
          <a:xfrm>
            <a:off x="1903024" y="3605503"/>
            <a:ext cx="621437" cy="568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42692-951B-4C82-BD06-A7985E8646C4}"/>
              </a:ext>
            </a:extLst>
          </p:cNvPr>
          <p:cNvSpPr txBox="1"/>
          <p:nvPr/>
        </p:nvSpPr>
        <p:spPr>
          <a:xfrm>
            <a:off x="2672179" y="5830543"/>
            <a:ext cx="123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2FEE85-0762-4C5B-B69F-4E31681F2C87}"/>
              </a:ext>
            </a:extLst>
          </p:cNvPr>
          <p:cNvSpPr txBox="1"/>
          <p:nvPr/>
        </p:nvSpPr>
        <p:spPr>
          <a:xfrm>
            <a:off x="8340571" y="5774284"/>
            <a:ext cx="123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ꓫ</a:t>
            </a:r>
          </a:p>
        </p:txBody>
      </p:sp>
    </p:spTree>
    <p:extLst>
      <p:ext uri="{BB962C8B-B14F-4D97-AF65-F5344CB8AC3E}">
        <p14:creationId xmlns:p14="http://schemas.microsoft.com/office/powerpoint/2010/main" val="410646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C0E40C-66CA-4A72-8C0A-944733CC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Three major methods for computing binding free energies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73771-677A-4870-86B5-277465837804}"/>
              </a:ext>
            </a:extLst>
          </p:cNvPr>
          <p:cNvSpPr txBox="1"/>
          <p:nvPr/>
        </p:nvSpPr>
        <p:spPr>
          <a:xfrm>
            <a:off x="5868953" y="5164935"/>
            <a:ext cx="6374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X: </a:t>
            </a:r>
            <a:r>
              <a:rPr lang="en-US" sz="2400" dirty="0"/>
              <a:t>coordinates of protein and ligand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U: </a:t>
            </a:r>
            <a:r>
              <a:rPr lang="en-US" sz="2400" dirty="0"/>
              <a:t>potential energy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&lt;….&gt;:</a:t>
            </a:r>
            <a:r>
              <a:rPr lang="en-US" sz="2400" dirty="0"/>
              <a:t> ensemble averaging obtained from MD simulations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7EFE6-1EC7-47EB-8A6B-F1326836E52B}"/>
              </a:ext>
            </a:extLst>
          </p:cNvPr>
          <p:cNvSpPr txBox="1"/>
          <p:nvPr/>
        </p:nvSpPr>
        <p:spPr>
          <a:xfrm>
            <a:off x="838198" y="2055817"/>
            <a:ext cx="5030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Free energy perturbation (FEP)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Thermodynamic integration (TI)</a:t>
            </a:r>
          </a:p>
          <a:p>
            <a:r>
              <a:rPr lang="en-US" sz="2400" dirty="0"/>
              <a:t>Bennett acceptance ratio (BAR)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FF265B-C845-4A96-BA92-3BA2FAEF3E07}"/>
                  </a:ext>
                </a:extLst>
              </p:cNvPr>
              <p:cNvSpPr/>
              <p:nvPr/>
            </p:nvSpPr>
            <p:spPr>
              <a:xfrm>
                <a:off x="6323049" y="1741241"/>
                <a:ext cx="4942892" cy="3423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d>
                      <m:r>
                        <m:rPr>
                          <m:aln/>
                        </m:rPr>
                        <a:rPr lang="en-US" sz="2000" b="1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𝝀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𝝏𝝀</m:t>
                              </m:r>
                            </m:den>
                          </m:f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𝝀</m:t>
                          </m:r>
                        </m:e>
                      </m:nary>
                      <m:r>
                        <m:rPr>
                          <m:aln/>
                        </m:rPr>
                        <a:rPr lang="en-US" sz="2000" b="1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𝑸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𝝏𝝀</m:t>
                              </m:r>
                            </m:den>
                          </m:f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𝝀</m:t>
                          </m:r>
                        </m:e>
                      </m:nary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1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num>
                            <m:den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𝑸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𝑿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𝝀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𝑼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𝝀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𝑩</m:t>
                                          </m:r>
                                        </m:sub>
                                      </m:s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𝑻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𝝏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𝑼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𝝀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𝝏𝝀</m:t>
                              </m:r>
                            </m:den>
                          </m:f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𝝀</m:t>
                          </m:r>
                        </m:e>
                      </m:nary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sz="2000" b="1" i="1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𝝏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𝑼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𝝀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𝝏𝝀</m:t>
                                  </m:r>
                                </m:den>
                              </m:f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𝝀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𝝀</m:t>
                          </m:r>
                        </m:e>
                      </m:nary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aln/>
                      </m:rP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𝑿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𝑿</m:t>
                                </m:r>
                              </m:e>
                            </m:d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𝝀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FF265B-C845-4A96-BA92-3BA2FAEF3E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049" y="1741241"/>
                <a:ext cx="4942892" cy="3423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B4ADDB2-4A49-4654-8209-41F7E802BBEE}"/>
              </a:ext>
            </a:extLst>
          </p:cNvPr>
          <p:cNvSpPr txBox="1"/>
          <p:nvPr/>
        </p:nvSpPr>
        <p:spPr>
          <a:xfrm>
            <a:off x="838198" y="4310743"/>
            <a:ext cx="4942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Physics-based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require existing affinity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Transferable between different systems</a:t>
            </a:r>
          </a:p>
        </p:txBody>
      </p:sp>
    </p:spTree>
    <p:extLst>
      <p:ext uri="{BB962C8B-B14F-4D97-AF65-F5344CB8AC3E}">
        <p14:creationId xmlns:p14="http://schemas.microsoft.com/office/powerpoint/2010/main" val="4279346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9A1738C-465F-4E95-A555-9CBCD0A7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Broader spectrum of chemistry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AFCAB3-9087-4812-ABBB-657603E9A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4612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“Scaffold hopping” in core regions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dirty="0"/>
              <a:t>Can explore additional chemistry spaces</a:t>
            </a:r>
          </a:p>
          <a:p>
            <a:pPr lvl="1"/>
            <a:r>
              <a:rPr lang="en-US" sz="2800" dirty="0"/>
              <a:t>Can lead to patentable drugs</a:t>
            </a:r>
          </a:p>
          <a:p>
            <a:pPr lvl="1"/>
            <a:r>
              <a:rPr lang="en-US" sz="2800" dirty="0"/>
              <a:t>Can avoid side-effects caused by the core regions</a:t>
            </a:r>
          </a:p>
          <a:p>
            <a:pPr lvl="1"/>
            <a:r>
              <a:rPr lang="en-US" sz="2800" dirty="0"/>
              <a:t>Can utilize entropic effects in addition to </a:t>
            </a:r>
            <a:r>
              <a:rPr lang="en-US" sz="2800" dirty="0" err="1"/>
              <a:t>enthalpic</a:t>
            </a:r>
            <a:r>
              <a:rPr lang="en-US" sz="2800" dirty="0"/>
              <a:t> effects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BUT</a:t>
            </a:r>
            <a:r>
              <a:rPr lang="en-US" sz="2800" dirty="0"/>
              <a:t> are usually more difficult and costly to synthesize</a:t>
            </a:r>
          </a:p>
          <a:p>
            <a:endParaRPr lang="en-US" sz="3200" dirty="0"/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Benefits from computational screenings more than R group modifications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1075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9A1738C-465F-4E95-A555-9CBCD0A7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Broader spectrum of chemistry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AFCAB3-9087-4812-ABBB-657603E9A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618385"/>
          </a:xfrm>
        </p:spPr>
        <p:txBody>
          <a:bodyPr>
            <a:normAutofit/>
          </a:bodyPr>
          <a:lstStyle/>
          <a:p>
            <a:r>
              <a:rPr lang="en-US" dirty="0"/>
              <a:t>Soft bond potential – a solution for scaffold hopping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49015-9E33-4D2F-AD13-E312EFFB7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918" y="2966409"/>
            <a:ext cx="2410010" cy="1952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4DB80A-2C93-4E19-9FDE-60BAEEC76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38" y="3556364"/>
            <a:ext cx="2902999" cy="772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38AB0C-66BC-471D-A406-120189F98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186" y="3261054"/>
            <a:ext cx="1979212" cy="1329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86E275-6496-4119-8E7B-89C0CF33F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629" y="3107978"/>
            <a:ext cx="2121253" cy="146079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AD6942-D3C7-4DC1-9ACB-B5328F257834}"/>
              </a:ext>
            </a:extLst>
          </p:cNvPr>
          <p:cNvCxnSpPr>
            <a:cxnSpLocks/>
          </p:cNvCxnSpPr>
          <p:nvPr/>
        </p:nvCxnSpPr>
        <p:spPr>
          <a:xfrm>
            <a:off x="9149816" y="3925886"/>
            <a:ext cx="57531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1D0B87-1BA8-4E7F-BC44-E9D8E09D435E}"/>
              </a:ext>
            </a:extLst>
          </p:cNvPr>
          <p:cNvSpPr/>
          <p:nvPr/>
        </p:nvSpPr>
        <p:spPr>
          <a:xfrm>
            <a:off x="3775458" y="2805960"/>
            <a:ext cx="3208309" cy="2239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842721E-6FF5-451E-B1CD-54EF87630F7E}"/>
              </a:ext>
            </a:extLst>
          </p:cNvPr>
          <p:cNvSpPr/>
          <p:nvPr/>
        </p:nvSpPr>
        <p:spPr>
          <a:xfrm>
            <a:off x="6983767" y="2805961"/>
            <a:ext cx="4743406" cy="22398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672BFF7-9071-47A5-A141-536A3FC35177}"/>
              </a:ext>
            </a:extLst>
          </p:cNvPr>
          <p:cNvSpPr/>
          <p:nvPr/>
        </p:nvSpPr>
        <p:spPr>
          <a:xfrm>
            <a:off x="567149" y="2805959"/>
            <a:ext cx="3208309" cy="22398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099AB-3E6E-48A6-8422-974BAC4E8712}"/>
              </a:ext>
            </a:extLst>
          </p:cNvPr>
          <p:cNvSpPr/>
          <p:nvPr/>
        </p:nvSpPr>
        <p:spPr>
          <a:xfrm>
            <a:off x="899604" y="6468484"/>
            <a:ext cx="10392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en-US" sz="1400" dirty="0">
                <a:latin typeface="Segoe UI" panose="020B0502040204020203" pitchFamily="34" charset="0"/>
              </a:rPr>
              <a:t>Wang L</a:t>
            </a:r>
            <a:r>
              <a:rPr lang="en-US" sz="1400" i="1" dirty="0">
                <a:latin typeface="Segoe UI" panose="020B0502040204020203" pitchFamily="34" charset="0"/>
              </a:rPr>
              <a:t>, et al. (2017) Accurate Modeling of Scaffold Hopping Transformations in Drug Discovery. J Chem Theory </a:t>
            </a:r>
            <a:r>
              <a:rPr lang="en-US" sz="1400" i="1" dirty="0" err="1">
                <a:latin typeface="Segoe UI" panose="020B0502040204020203" pitchFamily="34" charset="0"/>
              </a:rPr>
              <a:t>Comput</a:t>
            </a:r>
            <a:r>
              <a:rPr lang="en-US" sz="1400" i="1" dirty="0">
                <a:latin typeface="Segoe UI" panose="020B0502040204020203" pitchFamily="34" charset="0"/>
              </a:rPr>
              <a:t> 13(1):42-54.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E396B-8FB2-4839-A876-BC528F5C101B}"/>
              </a:ext>
            </a:extLst>
          </p:cNvPr>
          <p:cNvSpPr txBox="1"/>
          <p:nvPr/>
        </p:nvSpPr>
        <p:spPr>
          <a:xfrm>
            <a:off x="1072055" y="5127198"/>
            <a:ext cx="256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Ring extension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1D002F-BC74-4B29-9293-90BDDD0EF4D1}"/>
              </a:ext>
            </a:extLst>
          </p:cNvPr>
          <p:cNvSpPr txBox="1"/>
          <p:nvPr/>
        </p:nvSpPr>
        <p:spPr>
          <a:xfrm>
            <a:off x="3962400" y="5127198"/>
            <a:ext cx="30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Ring forming/breaking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AE4FB6-A255-410E-8018-656EBACA8DEE}"/>
              </a:ext>
            </a:extLst>
          </p:cNvPr>
          <p:cNvSpPr txBox="1"/>
          <p:nvPr/>
        </p:nvSpPr>
        <p:spPr>
          <a:xfrm>
            <a:off x="7803802" y="5127197"/>
            <a:ext cx="369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Ring contraction/expansion</a:t>
            </a:r>
          </a:p>
        </p:txBody>
      </p:sp>
    </p:spTree>
    <p:extLst>
      <p:ext uri="{BB962C8B-B14F-4D97-AF65-F5344CB8AC3E}">
        <p14:creationId xmlns:p14="http://schemas.microsoft.com/office/powerpoint/2010/main" val="3859369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9940695-B153-4CA1-8F7E-1BA0D510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More efficient sampling in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 space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06179D-917E-403F-B8AB-567AC4DC5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 exchange in </a:t>
            </a:r>
            <a:r>
              <a:rPr lang="el-GR" dirty="0"/>
              <a:t>λ</a:t>
            </a:r>
            <a:r>
              <a:rPr lang="en-US" dirty="0"/>
              <a:t> space will be a norm </a:t>
            </a:r>
          </a:p>
          <a:p>
            <a:pPr lvl="1"/>
            <a:r>
              <a:rPr lang="en-US" dirty="0"/>
              <a:t>Minimal tradeoff on speed but huge gain in convergence rate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Multi-site and multi-state </a:t>
            </a:r>
            <a:r>
              <a:rPr lang="el-GR" dirty="0"/>
              <a:t>λ</a:t>
            </a:r>
            <a:r>
              <a:rPr lang="en-US" dirty="0"/>
              <a:t> dynamics</a:t>
            </a:r>
          </a:p>
          <a:p>
            <a:pPr lvl="1"/>
            <a:r>
              <a:rPr lang="en-US" dirty="0"/>
              <a:t>Aggressive</a:t>
            </a:r>
          </a:p>
          <a:p>
            <a:pPr lvl="1"/>
            <a:r>
              <a:rPr lang="en-US" dirty="0"/>
              <a:t>Some tradeoff of accuracy</a:t>
            </a:r>
          </a:p>
          <a:p>
            <a:pPr lvl="1"/>
            <a:r>
              <a:rPr lang="en-US" dirty="0"/>
              <a:t>Huge gain in speed and convergence rate</a:t>
            </a:r>
          </a:p>
          <a:p>
            <a:pPr lvl="1"/>
            <a:r>
              <a:rPr lang="en-US" dirty="0"/>
              <a:t>Can be used for peptide/protein design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B4FD0A-1F83-4960-8356-0C9E3B29F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75579" y="2991209"/>
            <a:ext cx="2774293" cy="47944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92F40B-7D9E-4983-BB74-1CD204081BA4}"/>
              </a:ext>
            </a:extLst>
          </p:cNvPr>
          <p:cNvSpPr txBox="1"/>
          <p:nvPr/>
        </p:nvSpPr>
        <p:spPr>
          <a:xfrm>
            <a:off x="352425" y="6096000"/>
            <a:ext cx="642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Knight JL &amp; Brooks CL, 3rd (2011) Multi-Site lambda-dynamics for simulated Structure-Activity Relationship studies. </a:t>
            </a:r>
            <a:r>
              <a:rPr lang="en-US" sz="1200" i="1" dirty="0"/>
              <a:t>J Chem Theory </a:t>
            </a:r>
            <a:r>
              <a:rPr lang="en-US" sz="1200" i="1" dirty="0" err="1"/>
              <a:t>Comput</a:t>
            </a:r>
            <a:r>
              <a:rPr lang="en-US" sz="1200" i="1" dirty="0"/>
              <a:t> 7(9):2728-2739.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1221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9940695-B153-4CA1-8F7E-1BA0D510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More efficient sampling in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 space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06179D-917E-403F-B8AB-567AC4DC5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C977D4-854D-406A-8016-1B9FB279953F}"/>
              </a:ext>
            </a:extLst>
          </p:cNvPr>
          <p:cNvSpPr txBox="1"/>
          <p:nvPr/>
        </p:nvSpPr>
        <p:spPr>
          <a:xfrm>
            <a:off x="600075" y="1581150"/>
            <a:ext cx="1062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Self-adjusted mixture sampling (SAMS) – better placing of </a:t>
            </a:r>
            <a:r>
              <a:rPr lang="el-GR" sz="2400" dirty="0"/>
              <a:t>λ</a:t>
            </a:r>
            <a:endParaRPr lang="en-US" sz="2400" dirty="0"/>
          </a:p>
        </p:txBody>
      </p:sp>
      <p:pic>
        <p:nvPicPr>
          <p:cNvPr id="1026" name="Picture 2" descr="Image result for taisung lee">
            <a:extLst>
              <a:ext uri="{FF2B5EF4-FFF2-40B4-BE49-F238E27FC236}">
                <a16:creationId xmlns:a16="http://schemas.microsoft.com/office/drawing/2014/main" id="{FFE026D4-0BD2-4259-8AC3-CCDCD6C8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612" y="501585"/>
            <a:ext cx="1279238" cy="14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5598DD-602F-415F-8DA3-199DDC724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03" y="2255125"/>
            <a:ext cx="6023370" cy="22496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9AB453-50CC-4B4F-BE1D-0F9645A6A06E}"/>
              </a:ext>
            </a:extLst>
          </p:cNvPr>
          <p:cNvSpPr/>
          <p:nvPr/>
        </p:nvSpPr>
        <p:spPr>
          <a:xfrm>
            <a:off x="1166812" y="4812105"/>
            <a:ext cx="10229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Single free energy simulation instead multiple </a:t>
            </a:r>
            <a:r>
              <a:rPr lang="el-GR" sz="2400" dirty="0"/>
              <a:t>λ</a:t>
            </a:r>
            <a:r>
              <a:rPr lang="en-US" sz="2400" dirty="0"/>
              <a:t> windows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More converged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Provides 3-5 fold speed-up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Near-continuous </a:t>
            </a:r>
            <a:r>
              <a:rPr lang="el-GR" sz="2400" dirty="0"/>
              <a:t>λ</a:t>
            </a:r>
            <a:r>
              <a:rPr lang="en-US" sz="2400" dirty="0"/>
              <a:t> coverage—maximize the overlap between windows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07B6F-F0B8-4D24-994C-EB1E55198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738" y="2060626"/>
            <a:ext cx="3781425" cy="2533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9BB1B0-491F-4B3C-B388-A6AC13A8322A}"/>
              </a:ext>
            </a:extLst>
          </p:cNvPr>
          <p:cNvSpPr txBox="1"/>
          <p:nvPr/>
        </p:nvSpPr>
        <p:spPr>
          <a:xfrm>
            <a:off x="7362825" y="208898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Metadynamics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212B3-FD34-4C4A-918F-AD535A00596B}"/>
              </a:ext>
            </a:extLst>
          </p:cNvPr>
          <p:cNvSpPr txBox="1"/>
          <p:nvPr/>
        </p:nvSpPr>
        <p:spPr>
          <a:xfrm>
            <a:off x="10355164" y="1983383"/>
            <a:ext cx="186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adapted from Taisung Lee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6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9940695-B153-4CA1-8F7E-1BA0D510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More efficient sampling in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 space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06179D-917E-403F-B8AB-567AC4DC5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C977D4-854D-406A-8016-1B9FB279953F}"/>
              </a:ext>
            </a:extLst>
          </p:cNvPr>
          <p:cNvSpPr txBox="1"/>
          <p:nvPr/>
        </p:nvSpPr>
        <p:spPr>
          <a:xfrm>
            <a:off x="600075" y="1581150"/>
            <a:ext cx="106203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Self-adjusted mixture sampling (SAMS) – smarter placing of </a:t>
            </a:r>
            <a:r>
              <a:rPr lang="el-GR" sz="2400" dirty="0"/>
              <a:t>λ</a:t>
            </a:r>
            <a:endParaRPr lang="en-US" sz="2400" dirty="0"/>
          </a:p>
          <a:p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 descr="Image result for taisung lee">
            <a:extLst>
              <a:ext uri="{FF2B5EF4-FFF2-40B4-BE49-F238E27FC236}">
                <a16:creationId xmlns:a16="http://schemas.microsoft.com/office/drawing/2014/main" id="{FFE026D4-0BD2-4259-8AC3-CCDCD6C8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612" y="501585"/>
            <a:ext cx="1279238" cy="14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0212B3-FD34-4C4A-918F-AD535A00596B}"/>
              </a:ext>
            </a:extLst>
          </p:cNvPr>
          <p:cNvSpPr txBox="1"/>
          <p:nvPr/>
        </p:nvSpPr>
        <p:spPr>
          <a:xfrm>
            <a:off x="10355164" y="1983383"/>
            <a:ext cx="186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adapted from Taisung Lee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465E1-98CF-4811-8B93-784F4A856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974" y="2055813"/>
            <a:ext cx="6443202" cy="4529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5DBCC7-247B-4460-B04F-F232D0FEEC8B}"/>
              </a:ext>
            </a:extLst>
          </p:cNvPr>
          <p:cNvSpPr txBox="1"/>
          <p:nvPr/>
        </p:nvSpPr>
        <p:spPr>
          <a:xfrm>
            <a:off x="5257800" y="6323438"/>
            <a:ext cx="169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λ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B6A38C-67B2-45FB-AD89-90294CD8AE60}"/>
              </a:ext>
            </a:extLst>
          </p:cNvPr>
          <p:cNvSpPr txBox="1"/>
          <p:nvPr/>
        </p:nvSpPr>
        <p:spPr>
          <a:xfrm>
            <a:off x="1480199" y="3864842"/>
            <a:ext cx="169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dU</a:t>
            </a:r>
            <a:r>
              <a:rPr lang="en-US" sz="2800" dirty="0"/>
              <a:t>/d</a:t>
            </a:r>
            <a:r>
              <a:rPr lang="el-GR" sz="2800" dirty="0"/>
              <a:t>λ</a:t>
            </a:r>
            <a:endParaRPr lang="en-US" sz="28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6AF6F9-D282-4CE1-9463-FA85DC5CB140}"/>
              </a:ext>
            </a:extLst>
          </p:cNvPr>
          <p:cNvCxnSpPr>
            <a:cxnSpLocks/>
          </p:cNvCxnSpPr>
          <p:nvPr/>
        </p:nvCxnSpPr>
        <p:spPr>
          <a:xfrm flipH="1" flipV="1">
            <a:off x="4543426" y="4991100"/>
            <a:ext cx="1285874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9F8AF38-5ED3-4525-8AAD-4E28AA15EB62}"/>
              </a:ext>
            </a:extLst>
          </p:cNvPr>
          <p:cNvSpPr txBox="1"/>
          <p:nvPr/>
        </p:nvSpPr>
        <p:spPr>
          <a:xfrm>
            <a:off x="5910262" y="5076825"/>
            <a:ext cx="5076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Better coverage at where </a:t>
            </a:r>
            <a:r>
              <a:rPr lang="en-US" sz="2400" dirty="0" err="1">
                <a:solidFill>
                  <a:srgbClr val="FF0000"/>
                </a:solidFill>
              </a:rPr>
              <a:t>dU</a:t>
            </a:r>
            <a:r>
              <a:rPr lang="en-US" sz="2400" dirty="0">
                <a:solidFill>
                  <a:srgbClr val="FF0000"/>
                </a:solidFill>
              </a:rPr>
              <a:t>/d</a:t>
            </a:r>
            <a:r>
              <a:rPr lang="el-GR" sz="2400" dirty="0">
                <a:solidFill>
                  <a:srgbClr val="FF0000"/>
                </a:solidFill>
              </a:rPr>
              <a:t>λ</a:t>
            </a:r>
            <a:r>
              <a:rPr lang="en-US" sz="2400" dirty="0">
                <a:solidFill>
                  <a:srgbClr val="FF0000"/>
                </a:solidFill>
              </a:rPr>
              <a:t> have steep changes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031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9940695-B153-4CA1-8F7E-1BA0D510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More efficient sampling in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 space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06179D-917E-403F-B8AB-567AC4DC5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C977D4-854D-406A-8016-1B9FB279953F}"/>
              </a:ext>
            </a:extLst>
          </p:cNvPr>
          <p:cNvSpPr txBox="1"/>
          <p:nvPr/>
        </p:nvSpPr>
        <p:spPr>
          <a:xfrm>
            <a:off x="600075" y="1581150"/>
            <a:ext cx="106203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Self-adjusted mixture sampling (SAMS) – smarter placing of </a:t>
            </a:r>
            <a:r>
              <a:rPr lang="el-GR" sz="2400" dirty="0"/>
              <a:t>λ</a:t>
            </a:r>
            <a:endParaRPr lang="en-US" sz="2400" dirty="0"/>
          </a:p>
          <a:p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 descr="Image result for taisung lee">
            <a:extLst>
              <a:ext uri="{FF2B5EF4-FFF2-40B4-BE49-F238E27FC236}">
                <a16:creationId xmlns:a16="http://schemas.microsoft.com/office/drawing/2014/main" id="{FFE026D4-0BD2-4259-8AC3-CCDCD6C8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612" y="501585"/>
            <a:ext cx="1279238" cy="14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0212B3-FD34-4C4A-918F-AD535A00596B}"/>
              </a:ext>
            </a:extLst>
          </p:cNvPr>
          <p:cNvSpPr txBox="1"/>
          <p:nvPr/>
        </p:nvSpPr>
        <p:spPr>
          <a:xfrm>
            <a:off x="10355164" y="1983383"/>
            <a:ext cx="1863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adapted from Taisung Lee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B0206-CB66-4359-8FE6-2EE67753D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54" y="2192133"/>
            <a:ext cx="6560941" cy="4665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9BF26-D005-4472-990D-5904248F0029}"/>
              </a:ext>
            </a:extLst>
          </p:cNvPr>
          <p:cNvSpPr txBox="1"/>
          <p:nvPr/>
        </p:nvSpPr>
        <p:spPr>
          <a:xfrm>
            <a:off x="7573418" y="4022806"/>
            <a:ext cx="406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Will be implemented in Amber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D5E714-FD71-4DC6-A54C-57A82F47A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743" y="4612378"/>
            <a:ext cx="1328944" cy="13289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8AF9CB-D5D1-464E-AD40-2FAAB0DBA751}"/>
              </a:ext>
            </a:extLst>
          </p:cNvPr>
          <p:cNvSpPr txBox="1"/>
          <p:nvPr/>
        </p:nvSpPr>
        <p:spPr>
          <a:xfrm>
            <a:off x="8884442" y="5942568"/>
            <a:ext cx="125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Amber</a:t>
            </a:r>
          </a:p>
        </p:txBody>
      </p:sp>
    </p:spTree>
    <p:extLst>
      <p:ext uri="{BB962C8B-B14F-4D97-AF65-F5344CB8AC3E}">
        <p14:creationId xmlns:p14="http://schemas.microsoft.com/office/powerpoint/2010/main" val="1285317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9940695-B153-4CA1-8F7E-1BA0D510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Dynamic chemical states and accelerated water/ion partitioning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06179D-917E-403F-B8AB-567AC4DC5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 pH and constant redox potential MD simulations</a:t>
            </a:r>
          </a:p>
          <a:p>
            <a:pPr lvl="1"/>
            <a:r>
              <a:rPr lang="en-US" dirty="0"/>
              <a:t>Now implemented in many major software</a:t>
            </a:r>
          </a:p>
          <a:p>
            <a:pPr lvl="1"/>
            <a:endParaRPr lang="en-US" dirty="0"/>
          </a:p>
          <a:p>
            <a:r>
              <a:rPr lang="en-US" dirty="0"/>
              <a:t>Metropolis Monte Carlo based partitioning of water/ion</a:t>
            </a:r>
          </a:p>
          <a:p>
            <a:pPr lvl="1"/>
            <a:r>
              <a:rPr lang="en-US" dirty="0"/>
              <a:t>Facilitate the entrance of solvent into cavity</a:t>
            </a:r>
          </a:p>
          <a:p>
            <a:pPr lvl="1"/>
            <a:r>
              <a:rPr lang="en-US" dirty="0"/>
              <a:t>Will be implemented in Amber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D2E55D-290A-486C-9EA6-D9BA1B239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489" y="3923181"/>
            <a:ext cx="5572476" cy="22537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43E0AD-65E0-481F-A3A2-3FFDEB855CAB}"/>
              </a:ext>
            </a:extLst>
          </p:cNvPr>
          <p:cNvSpPr/>
          <p:nvPr/>
        </p:nvSpPr>
        <p:spPr>
          <a:xfrm>
            <a:off x="1047114" y="6482102"/>
            <a:ext cx="10627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Ben-Shalom IY, Lin C, Kurtzman T, Walker RC, &amp; Gilson MK (2019) Simulating Water Exchange to Buried Binding Sites. J Chem Theory </a:t>
            </a:r>
            <a:r>
              <a:rPr lang="en-US" sz="1200" dirty="0" err="1"/>
              <a:t>Comput</a:t>
            </a:r>
            <a:r>
              <a:rPr lang="en-US" sz="1200" dirty="0"/>
              <a:t> 15(4):2684-2691.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A06A6-581E-489A-B7DF-DC269BEC3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316" y="4599294"/>
            <a:ext cx="1328944" cy="1328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22D304-DB25-47B1-A9C7-6F3400200FB5}"/>
              </a:ext>
            </a:extLst>
          </p:cNvPr>
          <p:cNvSpPr txBox="1"/>
          <p:nvPr/>
        </p:nvSpPr>
        <p:spPr>
          <a:xfrm>
            <a:off x="2897854" y="5928238"/>
            <a:ext cx="125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Amber</a:t>
            </a:r>
          </a:p>
        </p:txBody>
      </p:sp>
    </p:spTree>
    <p:extLst>
      <p:ext uri="{BB962C8B-B14F-4D97-AF65-F5344CB8AC3E}">
        <p14:creationId xmlns:p14="http://schemas.microsoft.com/office/powerpoint/2010/main" val="1737085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FA49-77A3-4ABB-944D-F094376FC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8F62E-F83C-4062-863D-9459D280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Alchemical free energy calculations have very low error-forgiveness.</a:t>
            </a:r>
          </a:p>
          <a:p>
            <a:endParaRPr lang="en-US" dirty="0"/>
          </a:p>
          <a:p>
            <a:r>
              <a:rPr lang="en-US" dirty="0"/>
              <a:t>Tutorials and manuals about alchemical free energy calculations teach users how to get 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∆∆G,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 not educate users how to fail.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 can learn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the limitations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free energy calculations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when they fail.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44E4F4-5089-47F0-8BE7-254C130E47B4}"/>
              </a:ext>
            </a:extLst>
          </p:cNvPr>
          <p:cNvSpPr/>
          <p:nvPr/>
        </p:nvSpPr>
        <p:spPr>
          <a:xfrm>
            <a:off x="585925" y="504521"/>
            <a:ext cx="110349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python script for setting up parm7 used in Amber TI/FEP/BAR</a:t>
            </a:r>
          </a:p>
          <a:p>
            <a:endParaRPr lang="en-US" sz="2400" dirty="0"/>
          </a:p>
          <a:p>
            <a:r>
              <a:rPr lang="en-US" sz="2400" b="1" dirty="0" err="1"/>
              <a:t>AdvLigPrep</a:t>
            </a:r>
            <a:endParaRPr lang="en-US" sz="2400" b="1" dirty="0"/>
          </a:p>
          <a:p>
            <a:r>
              <a:rPr lang="en-US" sz="2400" dirty="0"/>
              <a:t>--Instructive and educative</a:t>
            </a:r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https://github.com/birdking1989/AdvLigPrep.git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Parmed</a:t>
            </a:r>
            <a:r>
              <a:rPr lang="en-US" sz="2400" dirty="0"/>
              <a:t> based </a:t>
            </a:r>
          </a:p>
          <a:p>
            <a:endParaRPr lang="en-US" sz="2400" dirty="0"/>
          </a:p>
          <a:p>
            <a:r>
              <a:rPr lang="en-US" sz="2400" dirty="0"/>
              <a:t>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Instruct</a:t>
            </a:r>
            <a:r>
              <a:rPr lang="en-US" sz="2400" dirty="0"/>
              <a:t> beginners on basic concepts of alchemical free energy calculations.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Inspire</a:t>
            </a:r>
            <a:r>
              <a:rPr lang="en-US" sz="2400" dirty="0"/>
              <a:t> user to apply advanced methods.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Encourage</a:t>
            </a:r>
            <a:r>
              <a:rPr lang="en-US" sz="2400" dirty="0"/>
              <a:t> users to fully explore the potential of free energy calculations.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C2151-9D15-49F2-B325-AC02A2434FB1}"/>
              </a:ext>
            </a:extLst>
          </p:cNvPr>
          <p:cNvSpPr txBox="1"/>
          <p:nvPr/>
        </p:nvSpPr>
        <p:spPr>
          <a:xfrm>
            <a:off x="4314548" y="6179688"/>
            <a:ext cx="322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Still under-development</a:t>
            </a:r>
          </a:p>
        </p:txBody>
      </p:sp>
    </p:spTree>
    <p:extLst>
      <p:ext uri="{BB962C8B-B14F-4D97-AF65-F5344CB8AC3E}">
        <p14:creationId xmlns:p14="http://schemas.microsoft.com/office/powerpoint/2010/main" val="3705975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232" r="5" b="9972"/>
          <a:stretch/>
        </p:blipFill>
        <p:spPr>
          <a:xfrm>
            <a:off x="8186411" y="665018"/>
            <a:ext cx="3353834" cy="2032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923" b="5"/>
          <a:stretch/>
        </p:blipFill>
        <p:spPr>
          <a:xfrm>
            <a:off x="8186411" y="2854035"/>
            <a:ext cx="3353834" cy="2761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964692"/>
            <a:ext cx="5928637" cy="1188720"/>
          </a:xfrm>
        </p:spPr>
        <p:txBody>
          <a:bodyPr>
            <a:normAutofit/>
          </a:bodyPr>
          <a:lstStyle/>
          <a:p>
            <a:r>
              <a:rPr lang="en-US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638044"/>
            <a:ext cx="5925312" cy="3434282"/>
          </a:xfrm>
        </p:spPr>
        <p:txBody>
          <a:bodyPr>
            <a:noAutofit/>
          </a:bodyPr>
          <a:lstStyle/>
          <a:p>
            <a:r>
              <a:rPr lang="en-US" sz="2400" dirty="0"/>
              <a:t>My partner: Chuan Tian</a:t>
            </a:r>
          </a:p>
          <a:p>
            <a:r>
              <a:rPr lang="en-US" sz="2400" dirty="0"/>
              <a:t>Prof. Carlos Simmerling</a:t>
            </a:r>
          </a:p>
          <a:p>
            <a:r>
              <a:rPr lang="en-US" sz="2400" dirty="0"/>
              <a:t>Prof. Daniel Raleigh</a:t>
            </a:r>
          </a:p>
          <a:p>
            <a:r>
              <a:rPr lang="en-US" sz="2400" dirty="0"/>
              <a:t>Current and former group members</a:t>
            </a:r>
          </a:p>
          <a:p>
            <a:r>
              <a:rPr lang="en-US" sz="2400" dirty="0"/>
              <a:t>NIH (GM078114), NIH (GM107104) and Laufer Center at SBU</a:t>
            </a:r>
          </a:p>
          <a:p>
            <a:r>
              <a:rPr lang="en-US" sz="2400" dirty="0"/>
              <a:t>Feng Zhang, Dr. James Maier &amp; Koushik Kasavajhala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44350-95DB-4544-9855-E4DDD437C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9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5CE7-36F5-48B8-B852-D9439AD4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Relative binding free energy calculation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8F4AC-CCCE-4C0C-9B50-F64B6040E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857" y="1690688"/>
            <a:ext cx="1390281" cy="2135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D34C91-8B9F-4B84-9108-E4BACBB77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856" y="4722412"/>
            <a:ext cx="1390281" cy="21355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1A18E29-5FC8-4376-9F38-097D08C0D0B1}"/>
              </a:ext>
            </a:extLst>
          </p:cNvPr>
          <p:cNvSpPr/>
          <p:nvPr/>
        </p:nvSpPr>
        <p:spPr>
          <a:xfrm>
            <a:off x="3745641" y="2221699"/>
            <a:ext cx="577049" cy="57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4C1D9E-F2C3-46E4-B523-1C1BC2CDC71D}"/>
              </a:ext>
            </a:extLst>
          </p:cNvPr>
          <p:cNvSpPr/>
          <p:nvPr/>
        </p:nvSpPr>
        <p:spPr>
          <a:xfrm>
            <a:off x="3745641" y="5243912"/>
            <a:ext cx="577049" cy="57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F7CA2DD-32CA-4FF1-A837-A49ED9028789}"/>
              </a:ext>
            </a:extLst>
          </p:cNvPr>
          <p:cNvSpPr/>
          <p:nvPr/>
        </p:nvSpPr>
        <p:spPr>
          <a:xfrm>
            <a:off x="3889902" y="2818469"/>
            <a:ext cx="288525" cy="2487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905C37-B3AD-447E-9400-58F538153B8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3437997" y="3826276"/>
            <a:ext cx="1" cy="8961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A0C6D6F-A72A-40FE-9496-65998330A82B}"/>
              </a:ext>
            </a:extLst>
          </p:cNvPr>
          <p:cNvSpPr/>
          <p:nvPr/>
        </p:nvSpPr>
        <p:spPr>
          <a:xfrm>
            <a:off x="6690069" y="2221699"/>
            <a:ext cx="577049" cy="57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64CA6E7-47D2-4B0B-846D-5B22D6C9034D}"/>
              </a:ext>
            </a:extLst>
          </p:cNvPr>
          <p:cNvSpPr/>
          <p:nvPr/>
        </p:nvSpPr>
        <p:spPr>
          <a:xfrm>
            <a:off x="6834330" y="2818469"/>
            <a:ext cx="288525" cy="24872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1039A6-09D0-4C9C-83FC-B67EEBF1211E}"/>
              </a:ext>
            </a:extLst>
          </p:cNvPr>
          <p:cNvSpPr/>
          <p:nvPr/>
        </p:nvSpPr>
        <p:spPr>
          <a:xfrm>
            <a:off x="6690067" y="5243912"/>
            <a:ext cx="577049" cy="577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7244D1-5F0B-466C-9C82-EF445ADBBD8F}"/>
              </a:ext>
            </a:extLst>
          </p:cNvPr>
          <p:cNvCxnSpPr/>
          <p:nvPr/>
        </p:nvCxnSpPr>
        <p:spPr>
          <a:xfrm flipH="1">
            <a:off x="6978591" y="3827199"/>
            <a:ext cx="1" cy="8961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5040AD-008A-472D-A341-B7C41B75D82F}"/>
              </a:ext>
            </a:extLst>
          </p:cNvPr>
          <p:cNvCxnSpPr>
            <a:cxnSpLocks/>
          </p:cNvCxnSpPr>
          <p:nvPr/>
        </p:nvCxnSpPr>
        <p:spPr>
          <a:xfrm>
            <a:off x="4742900" y="5532436"/>
            <a:ext cx="148257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B66F5C-A8D7-4BEC-912F-7BC6C2CE6B10}"/>
              </a:ext>
            </a:extLst>
          </p:cNvPr>
          <p:cNvCxnSpPr>
            <a:cxnSpLocks/>
          </p:cNvCxnSpPr>
          <p:nvPr/>
        </p:nvCxnSpPr>
        <p:spPr>
          <a:xfrm>
            <a:off x="4742899" y="2510223"/>
            <a:ext cx="148257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5E8D9F1-436B-4554-8B1C-DF338DD68408}"/>
              </a:ext>
            </a:extLst>
          </p:cNvPr>
          <p:cNvSpPr txBox="1"/>
          <p:nvPr/>
        </p:nvSpPr>
        <p:spPr>
          <a:xfrm>
            <a:off x="1428663" y="3976040"/>
            <a:ext cx="210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Calculated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∆G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BBAD14-8CFA-482C-8874-CAEB27AD2608}"/>
              </a:ext>
            </a:extLst>
          </p:cNvPr>
          <p:cNvSpPr txBox="1"/>
          <p:nvPr/>
        </p:nvSpPr>
        <p:spPr>
          <a:xfrm>
            <a:off x="4978849" y="3981096"/>
            <a:ext cx="225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Calculated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∆G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D19314-FC4F-499F-9FB5-DAF4F15E3AB1}"/>
              </a:ext>
            </a:extLst>
          </p:cNvPr>
          <p:cNvSpPr txBox="1"/>
          <p:nvPr/>
        </p:nvSpPr>
        <p:spPr>
          <a:xfrm>
            <a:off x="5086351" y="2015165"/>
            <a:ext cx="76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26C39B-7385-4A1F-BF38-BBB764D04B9F}"/>
              </a:ext>
            </a:extLst>
          </p:cNvPr>
          <p:cNvSpPr txBox="1"/>
          <p:nvPr/>
        </p:nvSpPr>
        <p:spPr>
          <a:xfrm>
            <a:off x="5089915" y="5056798"/>
            <a:ext cx="76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C4D8ED-BBCA-42FA-9A64-2C442B8A1D91}"/>
              </a:ext>
            </a:extLst>
          </p:cNvPr>
          <p:cNvSpPr txBox="1"/>
          <p:nvPr/>
        </p:nvSpPr>
        <p:spPr>
          <a:xfrm>
            <a:off x="8013575" y="1866868"/>
            <a:ext cx="4450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Relative binding free energy between 2 ligands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∆∆G = ∆G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 ∆G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2.303RT∆pK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794E63-519D-4D82-B755-35AA1AF87FA6}"/>
                  </a:ext>
                </a:extLst>
              </p:cNvPr>
              <p:cNvSpPr txBox="1"/>
              <p:nvPr/>
            </p:nvSpPr>
            <p:spPr>
              <a:xfrm>
                <a:off x="8013575" y="4871438"/>
                <a:ext cx="3216909" cy="744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d>
                    <m:r>
                      <m:rPr>
                        <m:aln/>
                      </m:rPr>
                      <a:rPr lang="en-US" b="1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𝑿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𝝀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𝑿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𝝀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nary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794E63-519D-4D82-B755-35AA1AF87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575" y="4871438"/>
                <a:ext cx="3216909" cy="744948"/>
              </a:xfrm>
              <a:prstGeom prst="rect">
                <a:avLst/>
              </a:prstGeom>
              <a:blipFill>
                <a:blip r:embed="rId3"/>
                <a:stretch>
                  <a:fillRect l="-12903" t="-29508" r="-4744" b="-10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3FC6BC1-0BE6-4375-8DA3-DA1E4ABA73AB}"/>
              </a:ext>
            </a:extLst>
          </p:cNvPr>
          <p:cNvSpPr txBox="1"/>
          <p:nvPr/>
        </p:nvSpPr>
        <p:spPr>
          <a:xfrm>
            <a:off x="8013575" y="3328476"/>
            <a:ext cx="4450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seems all we need to do is to solve the following equations, so what are the challenges here?</a:t>
            </a:r>
            <a:endParaRPr lang="en-US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032F5B-E202-42E7-84AE-3C4D79D3C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7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A19CB-A7C7-43E9-979A-453247A1E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37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challenges are free energy calculations facing?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D4A35D-5096-47DA-B77D-9AD8023E7650}"/>
                  </a:ext>
                </a:extLst>
              </p:cNvPr>
              <p:cNvSpPr txBox="1"/>
              <p:nvPr/>
            </p:nvSpPr>
            <p:spPr>
              <a:xfrm>
                <a:off x="2253155" y="1865479"/>
                <a:ext cx="7685690" cy="676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m:rPr>
                        <m:aln/>
                      </m:rPr>
                      <a:rPr lang="en-US" sz="28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nary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D4A35D-5096-47DA-B77D-9AD8023E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55" y="1865479"/>
                <a:ext cx="7685690" cy="6765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AC64D5-7200-47DC-AC19-1E66425EC570}"/>
              </a:ext>
            </a:extLst>
          </p:cNvPr>
          <p:cNvCxnSpPr>
            <a:cxnSpLocks/>
          </p:cNvCxnSpPr>
          <p:nvPr/>
        </p:nvCxnSpPr>
        <p:spPr>
          <a:xfrm flipV="1">
            <a:off x="2396359" y="2438401"/>
            <a:ext cx="924910" cy="11561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443E555-4AD6-4993-9C6F-8E49799B2DAC}"/>
              </a:ext>
            </a:extLst>
          </p:cNvPr>
          <p:cNvSpPr txBox="1"/>
          <p:nvPr/>
        </p:nvSpPr>
        <p:spPr>
          <a:xfrm>
            <a:off x="273268" y="3690096"/>
            <a:ext cx="545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Short and neat transition pathways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540593-BD66-4B75-BA3B-6254731BBC0B}"/>
              </a:ext>
            </a:extLst>
          </p:cNvPr>
          <p:cNvCxnSpPr>
            <a:cxnSpLocks/>
          </p:cNvCxnSpPr>
          <p:nvPr/>
        </p:nvCxnSpPr>
        <p:spPr>
          <a:xfrm flipV="1">
            <a:off x="5492969" y="2438401"/>
            <a:ext cx="0" cy="17671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6667EEF-F760-4A68-A1BA-A43E443882B7}"/>
              </a:ext>
            </a:extLst>
          </p:cNvPr>
          <p:cNvSpPr txBox="1"/>
          <p:nvPr/>
        </p:nvSpPr>
        <p:spPr>
          <a:xfrm>
            <a:off x="3201713" y="4296835"/>
            <a:ext cx="5900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quality of general atom force fields </a:t>
            </a:r>
          </a:p>
          <a:p>
            <a:endParaRPr lang="en-US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095FD3-5975-40FF-8484-E9F9B507C530}"/>
              </a:ext>
            </a:extLst>
          </p:cNvPr>
          <p:cNvCxnSpPr>
            <a:cxnSpLocks/>
          </p:cNvCxnSpPr>
          <p:nvPr/>
        </p:nvCxnSpPr>
        <p:spPr>
          <a:xfrm flipV="1">
            <a:off x="5532382" y="2438401"/>
            <a:ext cx="1688225" cy="17671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461934-163A-4C7D-A024-3AA37B6AC6D4}"/>
              </a:ext>
            </a:extLst>
          </p:cNvPr>
          <p:cNvSpPr txBox="1"/>
          <p:nvPr/>
        </p:nvSpPr>
        <p:spPr>
          <a:xfrm>
            <a:off x="6291759" y="3594538"/>
            <a:ext cx="5900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Protein and ligand structure need to be </a:t>
            </a:r>
          </a:p>
          <a:p>
            <a:r>
              <a:rPr lang="en-US" sz="2800" dirty="0"/>
              <a:t>stable during the simulations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0A25C9-B834-40BC-BF3A-1A21A15B27BD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6463864" y="2438402"/>
            <a:ext cx="2778016" cy="11561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169800-3371-46D3-9805-6BAEFE7E3B25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8113986" y="2438402"/>
            <a:ext cx="1127894" cy="11561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EEC605-4B64-4136-A689-4972579C35CD}"/>
              </a:ext>
            </a:extLst>
          </p:cNvPr>
          <p:cNvCxnSpPr>
            <a:cxnSpLocks/>
          </p:cNvCxnSpPr>
          <p:nvPr/>
        </p:nvCxnSpPr>
        <p:spPr>
          <a:xfrm flipV="1">
            <a:off x="5156272" y="2529669"/>
            <a:ext cx="0" cy="30098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1B880E-27C9-43EF-9257-F74936C22190}"/>
              </a:ext>
            </a:extLst>
          </p:cNvPr>
          <p:cNvCxnSpPr>
            <a:cxnSpLocks/>
          </p:cNvCxnSpPr>
          <p:nvPr/>
        </p:nvCxnSpPr>
        <p:spPr>
          <a:xfrm flipV="1">
            <a:off x="5156272" y="2438402"/>
            <a:ext cx="3349775" cy="31011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E01D348-02DE-4D96-BB3C-E7105D9DE49D}"/>
              </a:ext>
            </a:extLst>
          </p:cNvPr>
          <p:cNvSpPr txBox="1"/>
          <p:nvPr/>
        </p:nvSpPr>
        <p:spPr>
          <a:xfrm>
            <a:off x="1406997" y="5601109"/>
            <a:ext cx="921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Sufficient sampling (accessible and inexpensive computers)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6FDB5D8-420B-484B-8452-D12AD7CC6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6" grpId="1"/>
      <p:bldP spid="20" grpId="0"/>
      <p:bldP spid="20" grpId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0D90EBC-52FC-45E7-A4FC-AA6E6C133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3527E2-F416-4ECA-A3AD-E2A771418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037" y="3876654"/>
            <a:ext cx="3562178" cy="2067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7777F-72A1-4317-BF85-7A8B4182D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530" y="3540944"/>
            <a:ext cx="2296046" cy="247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7DC4B-FF34-43C9-8256-1DE2DCC02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143" y="424591"/>
            <a:ext cx="3168871" cy="259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FFBF25-A540-4E88-92F6-5EB88950B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905" y="2527322"/>
            <a:ext cx="5581521" cy="7078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1E2BD5-03BC-49D2-8DBC-6470B7335B7E}"/>
              </a:ext>
            </a:extLst>
          </p:cNvPr>
          <p:cNvSpPr txBox="1"/>
          <p:nvPr/>
        </p:nvSpPr>
        <p:spPr>
          <a:xfrm>
            <a:off x="689542" y="243530"/>
            <a:ext cx="682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Implementations of TI/FEP/BAR in the software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B1409EB-81A5-4ED4-89DB-81325FD61ABE}"/>
              </a:ext>
            </a:extLst>
          </p:cNvPr>
          <p:cNvSpPr/>
          <p:nvPr/>
        </p:nvSpPr>
        <p:spPr>
          <a:xfrm>
            <a:off x="8329561" y="314623"/>
            <a:ext cx="3679700" cy="278294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65910E-6C2B-492D-8790-82FC35526ADA}"/>
              </a:ext>
            </a:extLst>
          </p:cNvPr>
          <p:cNvSpPr txBox="1"/>
          <p:nvPr/>
        </p:nvSpPr>
        <p:spPr>
          <a:xfrm>
            <a:off x="514905" y="5943845"/>
            <a:ext cx="11020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 maximize the accuracy and precision, layout of the transitions should be coherent with the TI/FEP/BAR protocol and how they are implemented in the software.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C9537-1154-4E8E-AAA4-513A607D9732}"/>
              </a:ext>
            </a:extLst>
          </p:cNvPr>
          <p:cNvSpPr/>
          <p:nvPr/>
        </p:nvSpPr>
        <p:spPr>
          <a:xfrm>
            <a:off x="689543" y="1371095"/>
            <a:ext cx="5494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TI/FEP/BAR and MD simulation protocol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30033F-FB77-40EA-BD5C-B5DAB63E95D5}"/>
              </a:ext>
            </a:extLst>
          </p:cNvPr>
          <p:cNvCxnSpPr>
            <a:cxnSpLocks/>
          </p:cNvCxnSpPr>
          <p:nvPr/>
        </p:nvCxnSpPr>
        <p:spPr>
          <a:xfrm>
            <a:off x="2022589" y="765082"/>
            <a:ext cx="0" cy="606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E57117-7FE4-435B-80E7-57B0EC71F2BA}"/>
              </a:ext>
            </a:extLst>
          </p:cNvPr>
          <p:cNvCxnSpPr>
            <a:cxnSpLocks/>
          </p:cNvCxnSpPr>
          <p:nvPr/>
        </p:nvCxnSpPr>
        <p:spPr>
          <a:xfrm>
            <a:off x="2022589" y="2022382"/>
            <a:ext cx="0" cy="606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3FFA33-89D1-45D0-B744-A105CB55A66E}"/>
              </a:ext>
            </a:extLst>
          </p:cNvPr>
          <p:cNvCxnSpPr>
            <a:cxnSpLocks/>
          </p:cNvCxnSpPr>
          <p:nvPr/>
        </p:nvCxnSpPr>
        <p:spPr>
          <a:xfrm>
            <a:off x="2216916" y="3403308"/>
            <a:ext cx="2193159" cy="15306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FA760D-9B28-4710-816D-D37680CAB61B}"/>
              </a:ext>
            </a:extLst>
          </p:cNvPr>
          <p:cNvCxnSpPr>
            <a:cxnSpLocks/>
          </p:cNvCxnSpPr>
          <p:nvPr/>
        </p:nvCxnSpPr>
        <p:spPr>
          <a:xfrm>
            <a:off x="7422282" y="4753577"/>
            <a:ext cx="90727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DE4BFB-C7B0-41AF-9639-BFD63F4FB8C9}"/>
              </a:ext>
            </a:extLst>
          </p:cNvPr>
          <p:cNvCxnSpPr>
            <a:cxnSpLocks/>
          </p:cNvCxnSpPr>
          <p:nvPr/>
        </p:nvCxnSpPr>
        <p:spPr>
          <a:xfrm>
            <a:off x="10086936" y="3150418"/>
            <a:ext cx="0" cy="7396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E9D6C9D-FE64-4E14-AF38-8BC25779F542}"/>
              </a:ext>
            </a:extLst>
          </p:cNvPr>
          <p:cNvCxnSpPr>
            <a:cxnSpLocks/>
          </p:cNvCxnSpPr>
          <p:nvPr/>
        </p:nvCxnSpPr>
        <p:spPr>
          <a:xfrm flipH="1" flipV="1">
            <a:off x="2105064" y="3540944"/>
            <a:ext cx="2220735" cy="15435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1134C8-72E8-420E-9975-A77F962D25B8}"/>
              </a:ext>
            </a:extLst>
          </p:cNvPr>
          <p:cNvCxnSpPr>
            <a:cxnSpLocks/>
          </p:cNvCxnSpPr>
          <p:nvPr/>
        </p:nvCxnSpPr>
        <p:spPr>
          <a:xfrm flipH="1">
            <a:off x="7422283" y="4917018"/>
            <a:ext cx="856788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D96B7B5-DDD3-4BD4-A361-A49BC9192FDC}"/>
              </a:ext>
            </a:extLst>
          </p:cNvPr>
          <p:cNvSpPr txBox="1"/>
          <p:nvPr/>
        </p:nvSpPr>
        <p:spPr>
          <a:xfrm>
            <a:off x="7078193" y="4330780"/>
            <a:ext cx="151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parallel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3CC19E-C7AD-47C0-AE58-23E7F8D50A50}"/>
              </a:ext>
            </a:extLst>
          </p:cNvPr>
          <p:cNvSpPr txBox="1"/>
          <p:nvPr/>
        </p:nvSpPr>
        <p:spPr>
          <a:xfrm>
            <a:off x="6825725" y="4915037"/>
            <a:ext cx="22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Less intermediates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114D73-B42D-4690-8EC9-EE548CAD7669}"/>
              </a:ext>
            </a:extLst>
          </p:cNvPr>
          <p:cNvSpPr txBox="1"/>
          <p:nvPr/>
        </p:nvSpPr>
        <p:spPr>
          <a:xfrm rot="2126823">
            <a:off x="2415697" y="3808153"/>
            <a:ext cx="203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Less intermediates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F4D3DA-96F7-4A18-9D5D-F5C6A38FF19B}"/>
              </a:ext>
            </a:extLst>
          </p:cNvPr>
          <p:cNvSpPr txBox="1"/>
          <p:nvPr/>
        </p:nvSpPr>
        <p:spPr>
          <a:xfrm rot="2126823">
            <a:off x="1989882" y="4285327"/>
            <a:ext cx="218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Less transition steps</a:t>
            </a:r>
          </a:p>
        </p:txBody>
      </p:sp>
    </p:spTree>
    <p:extLst>
      <p:ext uri="{BB962C8B-B14F-4D97-AF65-F5344CB8AC3E}">
        <p14:creationId xmlns:p14="http://schemas.microsoft.com/office/powerpoint/2010/main" val="373067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065B23-E64F-40D6-A463-762CF838C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07" y="1716256"/>
            <a:ext cx="6742133" cy="3912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959133-D8A7-4BDF-BE03-20C6153E1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518" y="1270746"/>
            <a:ext cx="4403481" cy="4752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8B1280-64E5-4D85-A91D-6E886AF43FC5}"/>
              </a:ext>
            </a:extLst>
          </p:cNvPr>
          <p:cNvSpPr txBox="1"/>
          <p:nvPr/>
        </p:nvSpPr>
        <p:spPr>
          <a:xfrm>
            <a:off x="935960" y="809081"/>
            <a:ext cx="1052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layout: transition map designed for the 39 ligands in </a:t>
            </a:r>
            <a:r>
              <a:rPr lang="en-US" sz="2400" dirty="0" err="1"/>
              <a:t>CatS</a:t>
            </a:r>
            <a:r>
              <a:rPr lang="en-US" sz="2400" dirty="0"/>
              <a:t> data set and the intermediates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6DF9E-C534-406B-836D-22FF0A20137C}"/>
              </a:ext>
            </a:extLst>
          </p:cNvPr>
          <p:cNvSpPr txBox="1"/>
          <p:nvPr/>
        </p:nvSpPr>
        <p:spPr>
          <a:xfrm>
            <a:off x="325002" y="5808055"/>
            <a:ext cx="6159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Parallel transition map: minimize the “distance” between ligand pairs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EF186-6D5B-4025-A398-362F8B9CD781}"/>
              </a:ext>
            </a:extLst>
          </p:cNvPr>
          <p:cNvSpPr txBox="1"/>
          <p:nvPr/>
        </p:nvSpPr>
        <p:spPr>
          <a:xfrm>
            <a:off x="6484640" y="6099677"/>
            <a:ext cx="561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Intermediates: help organize the transitions</a:t>
            </a:r>
          </a:p>
        </p:txBody>
      </p:sp>
    </p:spTree>
    <p:extLst>
      <p:ext uri="{BB962C8B-B14F-4D97-AF65-F5344CB8AC3E}">
        <p14:creationId xmlns:p14="http://schemas.microsoft.com/office/powerpoint/2010/main" val="300087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8732DC-CD1F-4C91-9473-8A039E5C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ECA72F-2896-49F7-9DFB-96550463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Ligand and protein preparation:</a:t>
            </a:r>
          </a:p>
          <a:p>
            <a:pPr lvl="1"/>
            <a:r>
              <a:rPr lang="en-US" dirty="0"/>
              <a:t>Charges assigned using AM1-BCC</a:t>
            </a:r>
          </a:p>
          <a:p>
            <a:pPr lvl="1"/>
            <a:r>
              <a:rPr lang="en-US" dirty="0"/>
              <a:t>GAFF2 with mod on F and S</a:t>
            </a:r>
          </a:p>
          <a:p>
            <a:pPr lvl="1"/>
            <a:r>
              <a:rPr lang="en-US" dirty="0"/>
              <a:t>ff14SB + TIP3P</a:t>
            </a:r>
          </a:p>
          <a:p>
            <a:r>
              <a:rPr lang="en-US" dirty="0"/>
              <a:t>TI and MD simulation protocol: </a:t>
            </a:r>
          </a:p>
          <a:p>
            <a:pPr lvl="1"/>
            <a:r>
              <a:rPr lang="en-US" dirty="0"/>
              <a:t>Regular MD simulations (timestep=2fs)</a:t>
            </a:r>
          </a:p>
          <a:p>
            <a:pPr lvl="1"/>
            <a:r>
              <a:rPr lang="en-US" dirty="0"/>
              <a:t>4ns each </a:t>
            </a:r>
            <a:r>
              <a:rPr lang="el-GR" dirty="0"/>
              <a:t>λ</a:t>
            </a:r>
            <a:r>
              <a:rPr lang="en-US" dirty="0"/>
              <a:t> window for both the complex and the free states</a:t>
            </a:r>
          </a:p>
          <a:p>
            <a:pPr lvl="1"/>
            <a:r>
              <a:rPr lang="en-US" dirty="0"/>
              <a:t>Linear scaling/single topology approach (non-softcore)</a:t>
            </a:r>
          </a:p>
          <a:p>
            <a:pPr lvl="1"/>
            <a:r>
              <a:rPr lang="en-US" dirty="0"/>
              <a:t>λ values: 0.00922, 0.04794, 0.11505, 0.20634, 0.31608, 0.43738, 0.56262, 0.68392, 0.79366 0.88495, 0.95206, 0.99078, 0.995 and 0.999.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simple protocol you can find in the tutorial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2ADD6-23FE-4780-A7BD-FF9EA264E27B}"/>
              </a:ext>
            </a:extLst>
          </p:cNvPr>
          <p:cNvSpPr/>
          <p:nvPr/>
        </p:nvSpPr>
        <p:spPr>
          <a:xfrm>
            <a:off x="8429845" y="6028107"/>
            <a:ext cx="366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Boulanger E, </a:t>
            </a:r>
            <a:r>
              <a:rPr lang="en-US" sz="1400" dirty="0" err="1"/>
              <a:t>etal</a:t>
            </a:r>
            <a:r>
              <a:rPr lang="en-US" sz="1400" dirty="0"/>
              <a:t>. JCTC, 2018, 14(6):3121-3131.</a:t>
            </a:r>
          </a:p>
          <a:p>
            <a:r>
              <a:rPr lang="en-US" sz="1400" dirty="0"/>
              <a:t>Maier JA, et al. JCTC, 2015, 11(8):3696-3713.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756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74605-9653-4F3B-90DF-5CB31B9F0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8315" cy="5723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8732DC-CD1F-4C91-9473-8A039E5C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Each transition use multiple sub-intermediate states to minimize the perturbations in linear scaling potential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E2E2EA-522B-4CBB-8069-2823E6C8C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167324"/>
            <a:ext cx="2015582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CE7D95-2FE5-4112-B4F4-A345C507B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899" y="5301322"/>
            <a:ext cx="2015582" cy="119156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907BE1-32C6-4168-BB3E-7E1D3CBE98B4}"/>
              </a:ext>
            </a:extLst>
          </p:cNvPr>
          <p:cNvCxnSpPr>
            <a:cxnSpLocks/>
          </p:cNvCxnSpPr>
          <p:nvPr/>
        </p:nvCxnSpPr>
        <p:spPr>
          <a:xfrm>
            <a:off x="3063813" y="5830105"/>
            <a:ext cx="5378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42AAE8B-BFB7-449F-BA5F-0E87F1268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530" y="5301322"/>
            <a:ext cx="2025637" cy="119155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B2E22D-6462-4BCD-8539-95B16C6355DF}"/>
              </a:ext>
            </a:extLst>
          </p:cNvPr>
          <p:cNvCxnSpPr>
            <a:cxnSpLocks/>
          </p:cNvCxnSpPr>
          <p:nvPr/>
        </p:nvCxnSpPr>
        <p:spPr>
          <a:xfrm>
            <a:off x="5910586" y="5830105"/>
            <a:ext cx="5378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D3826F-69E5-4186-9A92-C6AD7103A8D1}"/>
              </a:ext>
            </a:extLst>
          </p:cNvPr>
          <p:cNvCxnSpPr>
            <a:cxnSpLocks/>
          </p:cNvCxnSpPr>
          <p:nvPr/>
        </p:nvCxnSpPr>
        <p:spPr>
          <a:xfrm>
            <a:off x="8735165" y="5851506"/>
            <a:ext cx="5378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5071D6C-4AA9-4248-9981-0DF8D08785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4778" y="5237233"/>
            <a:ext cx="1607182" cy="1185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622826-2CB7-41B9-81FF-4FD2B8134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8404" y="1600538"/>
            <a:ext cx="2886496" cy="35229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605040-9C9F-4225-98C4-A75D2D8E68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7102" y="1642726"/>
            <a:ext cx="3054361" cy="330431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8E31EE-6895-49E7-85EE-E4033462E766}"/>
              </a:ext>
            </a:extLst>
          </p:cNvPr>
          <p:cNvCxnSpPr>
            <a:cxnSpLocks/>
          </p:cNvCxnSpPr>
          <p:nvPr/>
        </p:nvCxnSpPr>
        <p:spPr>
          <a:xfrm>
            <a:off x="5910586" y="3185574"/>
            <a:ext cx="5378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155D9EF-CD80-46D5-B83C-7D4254C03DD0}"/>
              </a:ext>
            </a:extLst>
          </p:cNvPr>
          <p:cNvSpPr/>
          <p:nvPr/>
        </p:nvSpPr>
        <p:spPr>
          <a:xfrm>
            <a:off x="3601652" y="1519767"/>
            <a:ext cx="896644" cy="697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15668-2FDB-4E2E-8D8A-59B8DFF941E5}"/>
              </a:ext>
            </a:extLst>
          </p:cNvPr>
          <p:cNvSpPr txBox="1"/>
          <p:nvPr/>
        </p:nvSpPr>
        <p:spPr>
          <a:xfrm>
            <a:off x="2963139" y="5375422"/>
            <a:ext cx="71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 </a:t>
            </a:r>
            <a:r>
              <a:rPr lang="el-GR" dirty="0"/>
              <a:t>λ</a:t>
            </a:r>
            <a:r>
              <a:rPr lang="en-US" dirty="0"/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7E5F9-8EB7-44F1-9998-BAFE64B10D03}"/>
              </a:ext>
            </a:extLst>
          </p:cNvPr>
          <p:cNvSpPr txBox="1"/>
          <p:nvPr/>
        </p:nvSpPr>
        <p:spPr>
          <a:xfrm>
            <a:off x="5795481" y="5375422"/>
            <a:ext cx="71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 </a:t>
            </a:r>
            <a:r>
              <a:rPr lang="el-GR" dirty="0"/>
              <a:t>λ</a:t>
            </a:r>
            <a:r>
              <a:rPr lang="en-US" dirty="0"/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2F633C-EC32-48B4-A6A2-188B176971C9}"/>
              </a:ext>
            </a:extLst>
          </p:cNvPr>
          <p:cNvSpPr txBox="1"/>
          <p:nvPr/>
        </p:nvSpPr>
        <p:spPr>
          <a:xfrm>
            <a:off x="8622898" y="5301322"/>
            <a:ext cx="71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 </a:t>
            </a:r>
            <a:r>
              <a:rPr lang="el-GR" dirty="0"/>
              <a:t>λ</a:t>
            </a:r>
            <a:r>
              <a:rPr lang="en-US" dirty="0"/>
              <a:t>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E19451-A5D2-4715-943A-692CC8C2DEC9}"/>
              </a:ext>
            </a:extLst>
          </p:cNvPr>
          <p:cNvSpPr/>
          <p:nvPr/>
        </p:nvSpPr>
        <p:spPr>
          <a:xfrm>
            <a:off x="1899754" y="5132696"/>
            <a:ext cx="295336" cy="30271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7B9CA2B-DA9B-4945-A5AD-E377F6CF69DE}"/>
              </a:ext>
            </a:extLst>
          </p:cNvPr>
          <p:cNvSpPr/>
          <p:nvPr/>
        </p:nvSpPr>
        <p:spPr>
          <a:xfrm>
            <a:off x="2404310" y="5263770"/>
            <a:ext cx="295336" cy="30271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3EAEDFE-4790-4AB5-824C-18CB85CB518E}"/>
              </a:ext>
            </a:extLst>
          </p:cNvPr>
          <p:cNvSpPr/>
          <p:nvPr/>
        </p:nvSpPr>
        <p:spPr>
          <a:xfrm>
            <a:off x="2552698" y="5458971"/>
            <a:ext cx="295336" cy="30271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C6F009-2B86-4A99-95A7-2DD016490675}"/>
              </a:ext>
            </a:extLst>
          </p:cNvPr>
          <p:cNvSpPr/>
          <p:nvPr/>
        </p:nvSpPr>
        <p:spPr>
          <a:xfrm>
            <a:off x="5369343" y="5670654"/>
            <a:ext cx="295336" cy="30271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2A02F9-D877-483B-9C2E-B0A14A0F8FE8}"/>
              </a:ext>
            </a:extLst>
          </p:cNvPr>
          <p:cNvSpPr/>
          <p:nvPr/>
        </p:nvSpPr>
        <p:spPr>
          <a:xfrm>
            <a:off x="5116121" y="5237233"/>
            <a:ext cx="295336" cy="30271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C4A2FC6-5259-4BF7-9CC8-DEB63F004FE1}"/>
              </a:ext>
            </a:extLst>
          </p:cNvPr>
          <p:cNvSpPr/>
          <p:nvPr/>
        </p:nvSpPr>
        <p:spPr>
          <a:xfrm>
            <a:off x="8158046" y="5400040"/>
            <a:ext cx="295336" cy="30271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0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16795</TotalTime>
  <Words>2846</Words>
  <Application>Microsoft Office PowerPoint</Application>
  <PresentationFormat>Widescreen</PresentationFormat>
  <Paragraphs>406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Segoe UI</vt:lpstr>
      <vt:lpstr>Times New Roman</vt:lpstr>
      <vt:lpstr>Office Theme</vt:lpstr>
      <vt:lpstr>Progress in Alchemical Free Energy Calculations</vt:lpstr>
      <vt:lpstr>PowerPoint Presentation</vt:lpstr>
      <vt:lpstr>Three major methods for computing binding free energies</vt:lpstr>
      <vt:lpstr>Relative binding free energy calculation</vt:lpstr>
      <vt:lpstr>What challenges are free energy calculations facing?</vt:lpstr>
      <vt:lpstr>PowerPoint Presentation</vt:lpstr>
      <vt:lpstr>PowerPoint Presentation</vt:lpstr>
      <vt:lpstr>Protocols</vt:lpstr>
      <vt:lpstr>Each transition use multiple sub-intermediate states to minimize the perturbations in linear scaling potential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thoughts </vt:lpstr>
      <vt:lpstr>A few thoughts </vt:lpstr>
      <vt:lpstr>Linear scaling vs softcore potential  Single topology vs dual topology</vt:lpstr>
      <vt:lpstr>PowerPoint Presentation</vt:lpstr>
      <vt:lpstr>PowerPoint Presentation</vt:lpstr>
      <vt:lpstr>Time to break the stereotype</vt:lpstr>
      <vt:lpstr>Time to break the stereotype</vt:lpstr>
      <vt:lpstr>Time to break the stereotype</vt:lpstr>
      <vt:lpstr>Time to break the stereotype</vt:lpstr>
      <vt:lpstr>Time to break the stereotype</vt:lpstr>
      <vt:lpstr>Time to break the stereotype</vt:lpstr>
      <vt:lpstr>Time to break the stereotype</vt:lpstr>
      <vt:lpstr>Time to break the stereotype</vt:lpstr>
      <vt:lpstr>Time to break the stereotype</vt:lpstr>
      <vt:lpstr>Broader spectrum of chemistry</vt:lpstr>
      <vt:lpstr>Broader spectrum of chemistry</vt:lpstr>
      <vt:lpstr>Broader spectrum of chemistry</vt:lpstr>
      <vt:lpstr>More efficient sampling in λ space</vt:lpstr>
      <vt:lpstr>More efficient sampling in λ space</vt:lpstr>
      <vt:lpstr>More efficient sampling in λ space</vt:lpstr>
      <vt:lpstr>More efficient sampling in λ space</vt:lpstr>
      <vt:lpstr>Dynamic chemical states and accelerated water/ion partitioning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Alchemical Free Energy Calculation and Future Directions from a User Perspective</dc:title>
  <dc:creator>Zou</dc:creator>
  <cp:lastModifiedBy>Zou</cp:lastModifiedBy>
  <cp:revision>247</cp:revision>
  <dcterms:created xsi:type="dcterms:W3CDTF">2019-07-31T17:42:06Z</dcterms:created>
  <dcterms:modified xsi:type="dcterms:W3CDTF">2019-08-22T23:27:57Z</dcterms:modified>
</cp:coreProperties>
</file>