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380" r:id="rId2"/>
    <p:sldId id="382" r:id="rId3"/>
    <p:sldId id="383" r:id="rId4"/>
    <p:sldId id="437" r:id="rId5"/>
    <p:sldId id="512" r:id="rId6"/>
    <p:sldId id="471" r:id="rId7"/>
    <p:sldId id="482" r:id="rId8"/>
    <p:sldId id="472" r:id="rId9"/>
    <p:sldId id="458" r:id="rId10"/>
    <p:sldId id="459" r:id="rId11"/>
    <p:sldId id="460" r:id="rId12"/>
    <p:sldId id="461" r:id="rId13"/>
    <p:sldId id="462" r:id="rId14"/>
    <p:sldId id="464" r:id="rId15"/>
    <p:sldId id="465" r:id="rId16"/>
    <p:sldId id="466" r:id="rId17"/>
    <p:sldId id="503" r:id="rId18"/>
    <p:sldId id="485" r:id="rId19"/>
    <p:sldId id="477" r:id="rId20"/>
    <p:sldId id="481" r:id="rId21"/>
    <p:sldId id="473" r:id="rId22"/>
    <p:sldId id="479" r:id="rId23"/>
    <p:sldId id="480" r:id="rId24"/>
    <p:sldId id="507" r:id="rId25"/>
    <p:sldId id="478" r:id="rId26"/>
    <p:sldId id="474" r:id="rId27"/>
    <p:sldId id="476" r:id="rId28"/>
    <p:sldId id="475" r:id="rId29"/>
    <p:sldId id="428" r:id="rId30"/>
    <p:sldId id="411" r:id="rId31"/>
    <p:sldId id="440" r:id="rId32"/>
    <p:sldId id="442" r:id="rId33"/>
    <p:sldId id="432" r:id="rId34"/>
    <p:sldId id="395" r:id="rId35"/>
    <p:sldId id="391" r:id="rId36"/>
    <p:sldId id="522" r:id="rId37"/>
    <p:sldId id="521" r:id="rId38"/>
    <p:sldId id="508" r:id="rId39"/>
    <p:sldId id="367" r:id="rId40"/>
    <p:sldId id="505" r:id="rId41"/>
    <p:sldId id="506" r:id="rId42"/>
    <p:sldId id="490" r:id="rId43"/>
    <p:sldId id="493" r:id="rId44"/>
    <p:sldId id="381" r:id="rId45"/>
    <p:sldId id="519" r:id="rId46"/>
    <p:sldId id="520" r:id="rId47"/>
    <p:sldId id="487" r:id="rId48"/>
    <p:sldId id="45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AB4"/>
    <a:srgbClr val="0085BD"/>
    <a:srgbClr val="009A40"/>
    <a:srgbClr val="0064BE"/>
    <a:srgbClr val="00B421"/>
    <a:srgbClr val="009B64"/>
    <a:srgbClr val="009BB4"/>
    <a:srgbClr val="00B4B4"/>
    <a:srgbClr val="00B488"/>
    <a:srgbClr val="009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53" autoAdjust="0"/>
    <p:restoredTop sz="94660"/>
  </p:normalViewPr>
  <p:slideViewPr>
    <p:cSldViewPr snapToGrid="0">
      <p:cViewPr varScale="1">
        <p:scale>
          <a:sx n="63" d="100"/>
          <a:sy n="63" d="100"/>
        </p:scale>
        <p:origin x="98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752"/>
    </p:cViewPr>
  </p:sorterViewPr>
  <p:notesViewPr>
    <p:cSldViewPr snapToGrid="0">
      <p:cViewPr varScale="1">
        <p:scale>
          <a:sx n="44" d="100"/>
          <a:sy n="44" d="100"/>
        </p:scale>
        <p:origin x="235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1F75A-5AA8-49AD-9626-96BEAA5C3269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4FD89-9A18-48FE-B9A7-24CD31AF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6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AC311-C379-4760-982F-C27CDC43697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7E36-3F2C-4BDA-B47A-95FFCF82F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0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7E36-3F2C-4BDA-B47A-95FFCF82F4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5038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5038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5038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5038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828309E-34C6-48CF-98FB-AADF01A6F13B}" type="slidenum">
              <a:rPr lang="en-GB" altLang="en-US" sz="1000" smtClean="0">
                <a:solidFill>
                  <a:schemeClr val="tx1"/>
                </a:solidFill>
                <a:latin typeface="Palatino" pitchFamily="1" charset="0"/>
                <a:ea typeface="SimSun" panose="02010600030101010101" pitchFamily="2" charset="-122"/>
              </a:rPr>
              <a:pPr/>
              <a:t>35</a:t>
            </a:fld>
            <a:endParaRPr lang="en-GB" altLang="en-US" sz="1000">
              <a:solidFill>
                <a:schemeClr val="tx1"/>
              </a:solidFill>
              <a:latin typeface="Palatino" pitchFamily="1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0931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915FA-DBC9-433F-9A62-CF1B6D02A06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915FA-DBC9-433F-9A62-CF1B6D02A06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4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14314"/>
            <a:ext cx="7794380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566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E485D-A26C-40F7-A233-814FB38A9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36075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387240" y="410830"/>
            <a:ext cx="8351895" cy="1073122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7240" y="942478"/>
            <a:ext cx="8351895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347" y="6076361"/>
            <a:ext cx="3207305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lnSpc>
                <a:spcPct val="90000"/>
              </a:lnSpc>
              <a:spcAft>
                <a:spcPts val="1000"/>
              </a:spcAft>
              <a:defRPr sz="1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Enter your footer text here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87240" y="6076361"/>
            <a:ext cx="68582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spcAft>
                <a:spcPts val="1000"/>
              </a:spcAft>
              <a:defRPr sz="1400" b="1">
                <a:solidFill>
                  <a:schemeClr val="tx1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87239" y="1483952"/>
            <a:ext cx="8351895" cy="43200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C4F34-820C-4170-A64E-0FF6B32E13F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142F6-057E-43EE-B51A-E4CDC74F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math.msu.edu/~wei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ecominghuman.ai/@kojouharov?source=user_popover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rugdesigndata.org/php/d3r/gc2/combined/free-energy/index.php?component=443&amp;q=rmsd&amp;set=1&amp;partial=0" TargetMode="External"/><Relationship Id="rId13" Type="http://schemas.openxmlformats.org/officeDocument/2006/relationships/hyperlink" Target="https://drugdesigndata.org/php/d3r/gc2/combined/free-energy/index.php?component=417&amp;q=rmsd&amp;set=2&amp;partial=1" TargetMode="External"/><Relationship Id="rId18" Type="http://schemas.openxmlformats.org/officeDocument/2006/relationships/image" Target="../media/image9.png"/><Relationship Id="rId3" Type="http://schemas.openxmlformats.org/officeDocument/2006/relationships/hyperlink" Target="https://drugdesigndata.org/php/d3r/gc2/combined/pose/index.php?component=417&amp;results=rmsd&amp;chart=pose&amp;ligand=Average&amp;partial=1" TargetMode="External"/><Relationship Id="rId7" Type="http://schemas.openxmlformats.org/officeDocument/2006/relationships/hyperlink" Target="https://drugdesigndata.org/php/d3r/gc2/combined/scoring/index.php?method=scoring_stage1&amp;component=417&amp;partial=1" TargetMode="External"/><Relationship Id="rId12" Type="http://schemas.openxmlformats.org/officeDocument/2006/relationships/hyperlink" Target="https://drugdesigndata.org/php/d3r/gc2/combined/free-energy/index.php?component=417&amp;q=rmsd&amp;set=2&amp;partial=0" TargetMode="External"/><Relationship Id="rId17" Type="http://schemas.openxmlformats.org/officeDocument/2006/relationships/image" Target="../media/image8.png"/><Relationship Id="rId2" Type="http://schemas.openxmlformats.org/officeDocument/2006/relationships/hyperlink" Target="https://drugdesigndata.org/php/d3r/gc2/combined/pose/index.php?component=417&amp;results=rmsd&amp;chart=pose&amp;ligand=Average&amp;partial=0" TargetMode="External"/><Relationship Id="rId16" Type="http://schemas.openxmlformats.org/officeDocument/2006/relationships/hyperlink" Target="https://drugdesigndata.org/php/d3r/gc2/combined/free-energy/index.php?component=443&amp;q=rmsd&amp;set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ugdesigndata.org/php/d3r/gc2/combined/scoring/index.php?method=scoring_stage1&amp;component=417&amp;partial=0" TargetMode="External"/><Relationship Id="rId11" Type="http://schemas.openxmlformats.org/officeDocument/2006/relationships/hyperlink" Target="https://drugdesigndata.org/php/d3r/gc2/combined/free-energy/index.php?component=443&amp;q=rmsd&amp;set=2&amp;partial=1" TargetMode="External"/><Relationship Id="rId5" Type="http://schemas.openxmlformats.org/officeDocument/2006/relationships/hyperlink" Target="https://drugdesigndata.org/php/d3r/gc2/combined/scoring/index.php?method=scoring_stage2&amp;component=443&amp;partial=1" TargetMode="External"/><Relationship Id="rId15" Type="http://schemas.openxmlformats.org/officeDocument/2006/relationships/image" Target="../media/image7.jpeg"/><Relationship Id="rId10" Type="http://schemas.openxmlformats.org/officeDocument/2006/relationships/hyperlink" Target="https://drugdesigndata.org/php/d3r/gc2/combined/free-energy/index.php?component=443&amp;q=rmsd&amp;set=2&amp;partial=0" TargetMode="External"/><Relationship Id="rId19" Type="http://schemas.openxmlformats.org/officeDocument/2006/relationships/image" Target="../media/image10.png"/><Relationship Id="rId4" Type="http://schemas.openxmlformats.org/officeDocument/2006/relationships/hyperlink" Target="https://drugdesigndata.org/php/d3r/gc2/combined/scoring/index.php?method=scoring_stage2&amp;component=443&amp;partial=0" TargetMode="External"/><Relationship Id="rId9" Type="http://schemas.openxmlformats.org/officeDocument/2006/relationships/hyperlink" Target="https://drugdesigndata.org/php/d3r/gc2/charts/free-energy/index.php?component=417&amp;q=rmsd&amp;set=1" TargetMode="Externa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Volumes/CORSAIR/PPT/v3_4v4l.mp4" TargetMode="External"/><Relationship Id="rId1" Type="http://schemas.microsoft.com/office/2007/relationships/media" Target="file:////Volumes/CORSAIR/PPT/v3_4v4l.mp4" TargetMode="External"/><Relationship Id="rId6" Type="http://schemas.openxmlformats.org/officeDocument/2006/relationships/image" Target="../media/image53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1.png"/><Relationship Id="rId3" Type="http://schemas.openxmlformats.org/officeDocument/2006/relationships/image" Target="../media/image65.png"/><Relationship Id="rId7" Type="http://schemas.openxmlformats.org/officeDocument/2006/relationships/image" Target="../media/image551.png"/><Relationship Id="rId12" Type="http://schemas.openxmlformats.org/officeDocument/2006/relationships/image" Target="../media/image380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11" Type="http://schemas.openxmlformats.org/officeDocument/2006/relationships/image" Target="../media/image360.png"/><Relationship Id="rId5" Type="http://schemas.openxmlformats.org/officeDocument/2006/relationships/image" Target="../media/image320.png"/><Relationship Id="rId10" Type="http://schemas.openxmlformats.org/officeDocument/2006/relationships/image" Target="../media/image581.png"/><Relationship Id="rId4" Type="http://schemas.openxmlformats.org/officeDocument/2006/relationships/image" Target="../media/image310.png"/><Relationship Id="rId9" Type="http://schemas.openxmlformats.org/officeDocument/2006/relationships/image" Target="../media/image66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hyperlink" Target="https://drugdesigndata.org/php/d3r/gc3/combined/scoring/index.php?component=966&amp;method=ligand&amp;partial=1&amp;group=noties" TargetMode="External"/><Relationship Id="rId18" Type="http://schemas.openxmlformats.org/officeDocument/2006/relationships/hyperlink" Target="https://drugdesigndata.org/php/d3r/gc3/combined/scoring/index.php?component=967&amp;method=ligand&amp;partial=0&amp;group=noties" TargetMode="External"/><Relationship Id="rId26" Type="http://schemas.openxmlformats.org/officeDocument/2006/relationships/hyperlink" Target="https://drugdesigndata.org/php/d3r/gc3/combined/scoring/index.php?component=965&amp;method=ligand&amp;partial=0&amp;group=active" TargetMode="External"/><Relationship Id="rId39" Type="http://schemas.openxmlformats.org/officeDocument/2006/relationships/hyperlink" Target="https://drugdesigndata.org/php/d3r/gc3/combined/free-energy/index.php?component=1009&amp;partial=0&amp;group=xray" TargetMode="External"/><Relationship Id="rId21" Type="http://schemas.openxmlformats.org/officeDocument/2006/relationships/hyperlink" Target="https://drugdesigndata.org/php/d3r/gc3/combined/free-energy/index.php?component=967&amp;set=2&amp;partial=0&amp;group=noties" TargetMode="External"/><Relationship Id="rId34" Type="http://schemas.openxmlformats.org/officeDocument/2006/relationships/hyperlink" Target="https://drugdesigndata.org/php/d3r/gc3/combined/scoring/index.php?component=968&amp;method=ligand&amp;partial=0&amp;group=xray" TargetMode="External"/><Relationship Id="rId42" Type="http://schemas.openxmlformats.org/officeDocument/2006/relationships/image" Target="../media/image9.png"/><Relationship Id="rId7" Type="http://schemas.openxmlformats.org/officeDocument/2006/relationships/hyperlink" Target="https://drugdesigndata.org/php/d3r/gc3/combined/scoring/index.php?component=968&amp;method=ligand&amp;partial=1&amp;group=active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drugdesigndata.org/php/d3r/gc3/combined/scoring/index.php?component=965&amp;method=ligand&amp;partial=0&amp;group=noties" TargetMode="External"/><Relationship Id="rId20" Type="http://schemas.openxmlformats.org/officeDocument/2006/relationships/hyperlink" Target="https://drugdesigndata.org/php/d3r/gc3/combined/free-energy/index.php?component=970&amp;partial=0&amp;group=noties" TargetMode="External"/><Relationship Id="rId29" Type="http://schemas.openxmlformats.org/officeDocument/2006/relationships/hyperlink" Target="https://drugdesigndata.org/php/d3r/gc3/combined/scoring/index.php?component=967&amp;method=ligand&amp;partial=0&amp;group=active" TargetMode="External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ugdesigndata.org/php/d3r/gc3/combined/scoring/index.php?component=968&amp;method=ligand&amp;partial=0&amp;group=active" TargetMode="External"/><Relationship Id="rId11" Type="http://schemas.openxmlformats.org/officeDocument/2006/relationships/hyperlink" Target="https://drugdesigndata.org/php/d3r/gc3/combined/free-energy/index.php?component=1009&amp;partial=0&amp;group=active" TargetMode="External"/><Relationship Id="rId24" Type="http://schemas.openxmlformats.org/officeDocument/2006/relationships/hyperlink" Target="https://drugdesigndata.org/php/d3r/gc3/combined/scoring/index.php?component=969&amp;method=ligand&amp;partial=0&amp;group=active" TargetMode="External"/><Relationship Id="rId32" Type="http://schemas.openxmlformats.org/officeDocument/2006/relationships/hyperlink" Target="https://drugdesigndata.org/php/d3r/gc3/combined/free-energy/index.php?component=970&amp;partial=0&amp;group=active" TargetMode="External"/><Relationship Id="rId37" Type="http://schemas.openxmlformats.org/officeDocument/2006/relationships/hyperlink" Target="https://drugdesigndata.org/php/d3r/gc3/combined/scoring/index.php?component=1009&amp;method=ligand&amp;partial=1&amp;group=xray" TargetMode="External"/><Relationship Id="rId40" Type="http://schemas.openxmlformats.org/officeDocument/2006/relationships/image" Target="../media/image11.png"/><Relationship Id="rId5" Type="http://schemas.openxmlformats.org/officeDocument/2006/relationships/hyperlink" Target="https://drugdesigndata.org/php/d3r/gc3/combined/pose/index.php?component=972&amp;results=rmsd&amp;chart=pose&amp;partial=0&amp;ligand=Mean" TargetMode="External"/><Relationship Id="rId15" Type="http://schemas.openxmlformats.org/officeDocument/2006/relationships/hyperlink" Target="https://drugdesigndata.org/php/d3r/gc3/combined/scoring/index.php?component=969&amp;method=ligand&amp;partial=1&amp;group=noties" TargetMode="External"/><Relationship Id="rId23" Type="http://schemas.openxmlformats.org/officeDocument/2006/relationships/hyperlink" Target="https://drugdesigndata.org/php/d3r/gc3/combined/scoring/index.php?component=966&amp;method=ligand&amp;partial=1&amp;group=active" TargetMode="External"/><Relationship Id="rId28" Type="http://schemas.openxmlformats.org/officeDocument/2006/relationships/hyperlink" Target="https://drugdesigndata.org/php/d3r/gc3/combined/scoring/index.php?component=970&amp;method=ligand&amp;partial=0&amp;group=active" TargetMode="External"/><Relationship Id="rId36" Type="http://schemas.openxmlformats.org/officeDocument/2006/relationships/hyperlink" Target="https://drugdesigndata.org/php/d3r/gc3/combined/scoring/index.php?component=1009&amp;method=ligand&amp;partial=0&amp;group=xray" TargetMode="External"/><Relationship Id="rId10" Type="http://schemas.openxmlformats.org/officeDocument/2006/relationships/hyperlink" Target="https://drugdesigndata.org/php/d3r/gc3/combined/free-energy/index.php?component=968&amp;partial=0&amp;group=active" TargetMode="External"/><Relationship Id="rId19" Type="http://schemas.openxmlformats.org/officeDocument/2006/relationships/hyperlink" Target="https://drugdesigndata.org/php/d3r/gc3/combined/scoring/index.php?component=971&amp;method=ligand&amp;partial=1&amp;group=noties" TargetMode="External"/><Relationship Id="rId31" Type="http://schemas.openxmlformats.org/officeDocument/2006/relationships/hyperlink" Target="https://drugdesigndata.org/php/d3r/gc3/combined/scoring/index.php?component=971&amp;method=ligand&amp;partial=1&amp;group=active" TargetMode="External"/><Relationship Id="rId44" Type="http://schemas.openxmlformats.org/officeDocument/2006/relationships/image" Target="../media/image14.png"/><Relationship Id="rId4" Type="http://schemas.openxmlformats.org/officeDocument/2006/relationships/hyperlink" Target="https://drugdesigndata.org/php/d3r/gc3/combined/pose/index.php?component=968&amp;results=rmsd&amp;chart=pose&amp;partial=1&amp;ligand=Mean" TargetMode="External"/><Relationship Id="rId9" Type="http://schemas.openxmlformats.org/officeDocument/2006/relationships/hyperlink" Target="https://drugdesigndata.org/php/d3r/gc3/combined/scoring/index.php?component=1009&amp;method=ligand&amp;partial=1&amp;group=active" TargetMode="External"/><Relationship Id="rId14" Type="http://schemas.openxmlformats.org/officeDocument/2006/relationships/hyperlink" Target="https://drugdesigndata.org/php/d3r/gc3/combined/scoring/index.php?component=969&amp;method=ligand&amp;partial=0&amp;group=noties" TargetMode="External"/><Relationship Id="rId22" Type="http://schemas.openxmlformats.org/officeDocument/2006/relationships/hyperlink" Target="https://drugdesigndata.org/php/d3r/gc3/combined/scoring/index.php?component=966&amp;method=ligand&amp;partial=0&amp;group=active" TargetMode="External"/><Relationship Id="rId27" Type="http://schemas.openxmlformats.org/officeDocument/2006/relationships/hyperlink" Target="https://drugdesigndata.org/php/d3r/gc3/combined/scoring/index.php?component=965&amp;method=ligand&amp;partial=1&amp;group=active" TargetMode="External"/><Relationship Id="rId30" Type="http://schemas.openxmlformats.org/officeDocument/2006/relationships/hyperlink" Target="https://drugdesigndata.org/php/d3r/gc3/combined/scoring/index.php?component=967&amp;method=ligand&amp;partial=1&amp;group=active" TargetMode="External"/><Relationship Id="rId35" Type="http://schemas.openxmlformats.org/officeDocument/2006/relationships/hyperlink" Target="https://drugdesigndata.org/php/d3r/gc3/combined/scoring/index.php?component=968&amp;method=ligand&amp;partial=1&amp;group=xray" TargetMode="External"/><Relationship Id="rId43" Type="http://schemas.openxmlformats.org/officeDocument/2006/relationships/image" Target="../media/image13.png"/><Relationship Id="rId8" Type="http://schemas.openxmlformats.org/officeDocument/2006/relationships/hyperlink" Target="https://drugdesigndata.org/php/d3r/gc3/combined/scoring/index.php?component=1009&amp;method=ligand&amp;partial=0&amp;group=active" TargetMode="External"/><Relationship Id="rId3" Type="http://schemas.openxmlformats.org/officeDocument/2006/relationships/hyperlink" Target="https://drugdesigndata.org/php/d3r/gc3/combined/pose/index.php?component=968&amp;results=rmsd&amp;chart=pose&amp;partial=0&amp;ligand=Mean" TargetMode="External"/><Relationship Id="rId12" Type="http://schemas.openxmlformats.org/officeDocument/2006/relationships/hyperlink" Target="https://drugdesigndata.org/php/d3r/gc3/combined/scoring/index.php?component=966&amp;method=ligand&amp;partial=0&amp;group=noties" TargetMode="External"/><Relationship Id="rId17" Type="http://schemas.openxmlformats.org/officeDocument/2006/relationships/hyperlink" Target="https://drugdesigndata.org/php/d3r/gc3/combined/scoring/index.php?component=970&amp;method=ligand&amp;partial=0&amp;group=noties" TargetMode="External"/><Relationship Id="rId25" Type="http://schemas.openxmlformats.org/officeDocument/2006/relationships/hyperlink" Target="https://drugdesigndata.org/php/d3r/gc3/combined/scoring/index.php?component=969&amp;method=ligand&amp;partial=1&amp;group=active" TargetMode="External"/><Relationship Id="rId33" Type="http://schemas.openxmlformats.org/officeDocument/2006/relationships/hyperlink" Target="https://drugdesigndata.org/php/d3r/gc3/combined/free-energy/index.php?component=967&amp;set=1&amp;partial=0&amp;group=active" TargetMode="External"/><Relationship Id="rId38" Type="http://schemas.openxmlformats.org/officeDocument/2006/relationships/hyperlink" Target="https://drugdesigndata.org/php/d3r/gc3/combined/free-energy/index.php?component=968&amp;partial=0&amp;group=xray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81.png"/><Relationship Id="rId10" Type="http://schemas.openxmlformats.org/officeDocument/2006/relationships/image" Target="../media/image78.wmf"/><Relationship Id="rId4" Type="http://schemas.openxmlformats.org/officeDocument/2006/relationships/image" Target="../media/image75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85.emf"/><Relationship Id="rId7" Type="http://schemas.openxmlformats.org/officeDocument/2006/relationships/image" Target="../media/image5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10" Type="http://schemas.openxmlformats.org/officeDocument/2006/relationships/image" Target="../media/image610.png"/><Relationship Id="rId4" Type="http://schemas.openxmlformats.org/officeDocument/2006/relationships/image" Target="../media/image550.png"/><Relationship Id="rId9" Type="http://schemas.openxmlformats.org/officeDocument/2006/relationships/image" Target="../media/image6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Volumes/CORSAIR/PPT/persistence.mp4" TargetMode="External"/><Relationship Id="rId1" Type="http://schemas.microsoft.com/office/2007/relationships/media" Target="file:////Volumes/CORSAIR/PPT/persistence.mp4" TargetMode="Externa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99.png"/><Relationship Id="rId3" Type="http://schemas.openxmlformats.org/officeDocument/2006/relationships/oleObject" Target="../embeddings/oleObject8.bin"/><Relationship Id="rId21" Type="http://schemas.openxmlformats.org/officeDocument/2006/relationships/image" Target="../media/image100.png"/><Relationship Id="rId7" Type="http://schemas.openxmlformats.org/officeDocument/2006/relationships/image" Target="../media/image88.png"/><Relationship Id="rId12" Type="http://schemas.openxmlformats.org/officeDocument/2006/relationships/image" Target="../media/image89.png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92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101.png"/><Relationship Id="rId5" Type="http://schemas.openxmlformats.org/officeDocument/2006/relationships/image" Target="../media/image94.png"/><Relationship Id="rId15" Type="http://schemas.openxmlformats.org/officeDocument/2006/relationships/image" Target="../media/image98.png"/><Relationship Id="rId23" Type="http://schemas.openxmlformats.org/officeDocument/2006/relationships/image" Target="../media/image93.png"/><Relationship Id="rId10" Type="http://schemas.openxmlformats.org/officeDocument/2006/relationships/image" Target="../media/image97.png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87.png"/><Relationship Id="rId9" Type="http://schemas.openxmlformats.org/officeDocument/2006/relationships/image" Target="../media/image96.png"/><Relationship Id="rId14" Type="http://schemas.openxmlformats.org/officeDocument/2006/relationships/image" Target="../media/image90.png"/><Relationship Id="rId22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oleObject" Target="../embeddings/oleObject17.bin"/><Relationship Id="rId3" Type="http://schemas.openxmlformats.org/officeDocument/2006/relationships/video" Target="../media/media2.mp4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3.wmf"/><Relationship Id="rId2" Type="http://schemas.microsoft.com/office/2007/relationships/media" Target="../media/media2.mp4"/><Relationship Id="rId16" Type="http://schemas.openxmlformats.org/officeDocument/2006/relationships/image" Target="../media/image99.png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16.bin"/><Relationship Id="rId5" Type="http://schemas.openxmlformats.org/officeDocument/2006/relationships/video" Target="../media/media3.mp4"/><Relationship Id="rId15" Type="http://schemas.openxmlformats.org/officeDocument/2006/relationships/image" Target="../media/image106.png"/><Relationship Id="rId10" Type="http://schemas.openxmlformats.org/officeDocument/2006/relationships/image" Target="../media/image102.wmf"/><Relationship Id="rId4" Type="http://schemas.microsoft.com/office/2007/relationships/media" Target="../media/media3.mp4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0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rugdesigndata.org/php/d3r/gc4/combined/scoring/index.php?component=1147&amp;method=structure" TargetMode="External"/><Relationship Id="rId13" Type="http://schemas.openxmlformats.org/officeDocument/2006/relationships/image" Target="../media/image18.jpeg"/><Relationship Id="rId18" Type="http://schemas.openxmlformats.org/officeDocument/2006/relationships/hyperlink" Target="https://drugdesigndata.org/php/d3r/gc4/combined/scoring/index.php?component=1146&amp;method=structure&amp;partial=1" TargetMode="External"/><Relationship Id="rId26" Type="http://schemas.openxmlformats.org/officeDocument/2006/relationships/image" Target="../media/image9.png"/><Relationship Id="rId3" Type="http://schemas.openxmlformats.org/officeDocument/2006/relationships/hyperlink" Target="https://drugdesigndata.org/php/d3r/gc4/combined/pose/index.php?component=1146&amp;results=rmsd&amp;chart=pose&amp;partial=1&amp;ligand=Mean" TargetMode="External"/><Relationship Id="rId21" Type="http://schemas.openxmlformats.org/officeDocument/2006/relationships/hyperlink" Target="https://drugdesigndata.org/php/d3r/gc4/combined/scoring/index.php?component=1479&amp;method=ligand" TargetMode="External"/><Relationship Id="rId7" Type="http://schemas.openxmlformats.org/officeDocument/2006/relationships/hyperlink" Target="https://drugdesigndata.org/php/d3r/gc4/combined/scoring/index.php?component=1147&amp;method=ligand" TargetMode="External"/><Relationship Id="rId12" Type="http://schemas.openxmlformats.org/officeDocument/2006/relationships/image" Target="../media/image17.png"/><Relationship Id="rId17" Type="http://schemas.openxmlformats.org/officeDocument/2006/relationships/hyperlink" Target="https://drugdesigndata.org/php/d3r/gc4/combined/scoring/index.php?component=1146&amp;method=structure" TargetMode="External"/><Relationship Id="rId25" Type="http://schemas.openxmlformats.org/officeDocument/2006/relationships/image" Target="../media/image19.png"/><Relationship Id="rId2" Type="http://schemas.openxmlformats.org/officeDocument/2006/relationships/hyperlink" Target="https://drugdesigndata.org/php/d3r/gc4/combined/pose/index.php?component=1146&amp;results=rmsd&amp;chart=pose&amp;partial=0&amp;ligand=Mean" TargetMode="External"/><Relationship Id="rId16" Type="http://schemas.openxmlformats.org/officeDocument/2006/relationships/hyperlink" Target="https://drugdesigndata.org/php/d3r/gc4/combined/scoring/index.php?component=1146&amp;method=ligand&amp;partial=1" TargetMode="External"/><Relationship Id="rId20" Type="http://schemas.openxmlformats.org/officeDocument/2006/relationships/hyperlink" Target="https://drugdesigndata.org/php/d3r/gc4/combined/scoringboth/index.php?component=1479&amp;method=combined" TargetMode="Externa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ugdesigndata.org/php/d3r/gc4/combined/scoringboth/index.php?component=1147&amp;method=combined" TargetMode="External"/><Relationship Id="rId11" Type="http://schemas.openxmlformats.org/officeDocument/2006/relationships/image" Target="../media/image16.png"/><Relationship Id="rId24" Type="http://schemas.openxmlformats.org/officeDocument/2006/relationships/hyperlink" Target="https://drugdesigndata.org/php/d3r/gc4/combined/free-energy/index.php?component=1479&amp;group=default" TargetMode="External"/><Relationship Id="rId5" Type="http://schemas.openxmlformats.org/officeDocument/2006/relationships/hyperlink" Target="https://drugdesigndata.org/php/d3r/gc4/combined/pose/index.php?component=1470&amp;results=rmsd&amp;chart=pose&amp;partial=1&amp;ligand=Mean" TargetMode="External"/><Relationship Id="rId15" Type="http://schemas.openxmlformats.org/officeDocument/2006/relationships/hyperlink" Target="https://drugdesigndata.org/php/d3r/gc4/combined/scoring/index.php?component=1146&amp;method=ligand" TargetMode="External"/><Relationship Id="rId23" Type="http://schemas.openxmlformats.org/officeDocument/2006/relationships/hyperlink" Target="https://drugdesigndata.org/php/d3r/gc4/combined/scoring/index.php?component=1479&amp;method=structure&amp;partial=1" TargetMode="External"/><Relationship Id="rId28" Type="http://schemas.openxmlformats.org/officeDocument/2006/relationships/image" Target="../media/image14.png"/><Relationship Id="rId10" Type="http://schemas.openxmlformats.org/officeDocument/2006/relationships/image" Target="../media/image15.png"/><Relationship Id="rId19" Type="http://schemas.openxmlformats.org/officeDocument/2006/relationships/hyperlink" Target="https://drugdesigndata.org/php/d3r/gc4/combined/free-energy/index.php?component=1146&amp;group=default" TargetMode="External"/><Relationship Id="rId4" Type="http://schemas.openxmlformats.org/officeDocument/2006/relationships/hyperlink" Target="https://drugdesigndata.org/php/d3r/gc4/combined/pose/index.php?component=1470&amp;results=rmsd&amp;chart=pose&amp;partial=0&amp;ligand=Mean" TargetMode="External"/><Relationship Id="rId9" Type="http://schemas.openxmlformats.org/officeDocument/2006/relationships/hyperlink" Target="https://drugdesigndata.org/php/d3r/gc4/combined/free-energy/index.php?component=1147&amp;group=default" TargetMode="External"/><Relationship Id="rId14" Type="http://schemas.openxmlformats.org/officeDocument/2006/relationships/hyperlink" Target="https://drugdesigndata.org/php/d3r/gc4/combined/scoringboth/index.php?component=1146&amp;method=combined" TargetMode="External"/><Relationship Id="rId22" Type="http://schemas.openxmlformats.org/officeDocument/2006/relationships/hyperlink" Target="https://drugdesigndata.org/php/d3r/gc4/combined/scoring/index.php?component=1479&amp;method=structure" TargetMode="External"/><Relationship Id="rId27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ugdesigndata.org/" TargetMode="External"/><Relationship Id="rId11" Type="http://schemas.openxmlformats.org/officeDocument/2006/relationships/image" Target="../media/image141.jpe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://image.shutterstock.com/image-vector/pixel-noise-vector-vhs-glitch-450w-690904402.jpg&amp;imgrefurl=https://www.shutterstock.com/it/image-vector/pixel-noise-vector-vhs-glitch-texture-690904402&amp;docid=IHIZGQyOaexdCM&amp;tbnid=4zxGgOHpUoMX1M:&amp;vet=10ahUKEwjpuNvLgt_eAhVG2oMKHcAKBD8QMwhGKAcwBw..i&amp;w=450&amp;h=273&amp;hl=en&amp;bih=670&amp;biw=1205&amp;q=noise&amp;ved=0ahUKEwjpuNvLgt_eAhVG2oMKHcAKBD8QMwhGKAcwBw&amp;iact=mrc&amp;uact=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3" Type="http://schemas.openxmlformats.org/officeDocument/2006/relationships/hyperlink" Target="https://www.google.com/imgres?imgurl=https://image.shutterstock.com/image-vector/pixel-noise-vector-vhs-glitch-450w-690904402.jpg&amp;imgrefurl=https://www.shutterstock.com/it/image-vector/pixel-noise-vector-vhs-glitch-texture-690904402&amp;docid=IHIZGQyOaexdCM&amp;tbnid=4zxGgOHpUoMX1M:&amp;vet=10ahUKEwjpuNvLgt_eAhVG2oMKHcAKBD8QMwhGKAcwBw..i&amp;w=450&amp;h=273&amp;hl=en&amp;bih=670&amp;biw=1205&amp;q=noise&amp;ved=0ahUKEwjpuNvLgt_eAhVG2oMKHcAKBD8QMwhGKAcwBw&amp;iact=mrc&amp;uact=8" TargetMode="External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5" Type="http://schemas.openxmlformats.org/officeDocument/2006/relationships/image" Target="../media/image188.png"/><Relationship Id="rId10" Type="http://schemas.openxmlformats.org/officeDocument/2006/relationships/image" Target="../media/image1940.png"/><Relationship Id="rId4" Type="http://schemas.openxmlformats.org/officeDocument/2006/relationships/image" Target="../media/image14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jpeg"/><Relationship Id="rId18" Type="http://schemas.openxmlformats.org/officeDocument/2006/relationships/image" Target="../media/image162.png"/><Relationship Id="rId26" Type="http://schemas.openxmlformats.org/officeDocument/2006/relationships/image" Target="../media/image170.emf"/><Relationship Id="rId3" Type="http://schemas.openxmlformats.org/officeDocument/2006/relationships/image" Target="../media/image146.png"/><Relationship Id="rId21" Type="http://schemas.openxmlformats.org/officeDocument/2006/relationships/image" Target="../media/image165.png"/><Relationship Id="rId7" Type="http://schemas.openxmlformats.org/officeDocument/2006/relationships/image" Target="../media/image150.jpeg"/><Relationship Id="rId12" Type="http://schemas.openxmlformats.org/officeDocument/2006/relationships/image" Target="../media/image158.jpeg"/><Relationship Id="rId17" Type="http://schemas.openxmlformats.org/officeDocument/2006/relationships/image" Target="../media/image99.png"/><Relationship Id="rId25" Type="http://schemas.openxmlformats.org/officeDocument/2006/relationships/image" Target="../media/image169.emf"/><Relationship Id="rId33" Type="http://schemas.openxmlformats.org/officeDocument/2006/relationships/image" Target="../media/image177.jpeg"/><Relationship Id="rId2" Type="http://schemas.openxmlformats.org/officeDocument/2006/relationships/image" Target="../media/image145.jpeg"/><Relationship Id="rId16" Type="http://schemas.openxmlformats.org/officeDocument/2006/relationships/image" Target="../media/image107.png"/><Relationship Id="rId20" Type="http://schemas.openxmlformats.org/officeDocument/2006/relationships/image" Target="../media/image164.jpe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7.png"/><Relationship Id="rId24" Type="http://schemas.openxmlformats.org/officeDocument/2006/relationships/image" Target="../media/image168.png"/><Relationship Id="rId32" Type="http://schemas.openxmlformats.org/officeDocument/2006/relationships/image" Target="../media/image176.jpeg"/><Relationship Id="rId5" Type="http://schemas.openxmlformats.org/officeDocument/2006/relationships/image" Target="../media/image148.png"/><Relationship Id="rId15" Type="http://schemas.openxmlformats.org/officeDocument/2006/relationships/image" Target="../media/image161.jpeg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10" Type="http://schemas.openxmlformats.org/officeDocument/2006/relationships/image" Target="../media/image156.png"/><Relationship Id="rId19" Type="http://schemas.openxmlformats.org/officeDocument/2006/relationships/image" Target="../media/image163.png"/><Relationship Id="rId31" Type="http://schemas.openxmlformats.org/officeDocument/2006/relationships/image" Target="../media/image175.png"/><Relationship Id="rId4" Type="http://schemas.openxmlformats.org/officeDocument/2006/relationships/image" Target="../media/image147.png"/><Relationship Id="rId9" Type="http://schemas.openxmlformats.org/officeDocument/2006/relationships/image" Target="../media/image155.png"/><Relationship Id="rId14" Type="http://schemas.openxmlformats.org/officeDocument/2006/relationships/image" Target="../media/image160.jpe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jpeg"/><Relationship Id="rId8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23.png"/><Relationship Id="rId7" Type="http://schemas.openxmlformats.org/officeDocument/2006/relationships/image" Target="../media/image1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968433" y="2012176"/>
            <a:ext cx="7296813" cy="314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4992" tIns="42497" rIns="84992" bIns="4249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zh-CN" sz="2000" b="1" dirty="0"/>
              <a:t>Guo-Wei Wei </a:t>
            </a: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zh-CN" sz="2000" b="1" dirty="0"/>
              <a:t> Mathematics</a:t>
            </a: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zh-CN" sz="2000" b="1" dirty="0"/>
              <a:t>Michigan State University</a:t>
            </a: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GB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http://www.math.msu.edu/~wei</a:t>
            </a:r>
            <a:endParaRPr lang="en-GB" altLang="zh-CN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en-GB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7000"/>
              </a:lnSpc>
              <a:spcBef>
                <a:spcPct val="50000"/>
              </a:spcBef>
              <a:buClrTx/>
              <a:buSzTx/>
              <a:buNone/>
              <a:defRPr/>
            </a:pPr>
            <a:r>
              <a:rPr lang="en-US" altLang="zh-CN" sz="1800" b="1" dirty="0"/>
              <a:t>Thank the D3R organizers</a:t>
            </a:r>
            <a:endParaRPr lang="en-GB" altLang="zh-CN" sz="1800" b="1" dirty="0"/>
          </a:p>
          <a:p>
            <a:pPr algn="ctr">
              <a:lnSpc>
                <a:spcPct val="87000"/>
              </a:lnSpc>
              <a:spcBef>
                <a:spcPct val="50000"/>
              </a:spcBef>
              <a:buClrTx/>
              <a:buSzTx/>
              <a:buNone/>
              <a:defRPr/>
            </a:pPr>
            <a:r>
              <a:rPr lang="en-GB" altLang="zh-CN" sz="1800" b="1" dirty="0"/>
              <a:t>August 23, 2019</a:t>
            </a:r>
            <a:endParaRPr lang="en-US" altLang="zh-CN" sz="1800" b="1" dirty="0"/>
          </a:p>
          <a:p>
            <a:pPr algn="ctr" eaLnBrk="1" hangingPunct="1">
              <a:lnSpc>
                <a:spcPct val="87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zh-CN" sz="1662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6861" y="260314"/>
            <a:ext cx="9039958" cy="88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992" tIns="42497" rIns="84992" bIns="4249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dirty="0"/>
              <a:t>Topological </a:t>
            </a:r>
            <a:r>
              <a:rPr lang="en-US" sz="2800" b="1" dirty="0" err="1"/>
              <a:t>Maths</a:t>
            </a:r>
            <a:r>
              <a:rPr lang="en-US" sz="2800" b="1" dirty="0"/>
              <a:t> and Deep Learning in CADD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160AB4"/>
                </a:solidFill>
              </a:rPr>
              <a:t>Reducing the </a:t>
            </a:r>
            <a:r>
              <a:rPr lang="en-US" altLang="en-US" sz="2400" b="1" dirty="0" err="1">
                <a:solidFill>
                  <a:srgbClr val="160AB4"/>
                </a:solidFill>
              </a:rPr>
              <a:t>Mathphobicity</a:t>
            </a:r>
            <a:r>
              <a:rPr lang="en-US" altLang="en-US" sz="2400" b="1" dirty="0">
                <a:solidFill>
                  <a:srgbClr val="160AB4"/>
                </a:solidFill>
              </a:rPr>
              <a:t> and </a:t>
            </a:r>
            <a:r>
              <a:rPr lang="en-US" altLang="en-US" sz="2400" b="1" dirty="0" err="1">
                <a:solidFill>
                  <a:srgbClr val="160AB4"/>
                </a:solidFill>
              </a:rPr>
              <a:t>AIphobicity</a:t>
            </a:r>
            <a:r>
              <a:rPr lang="en-US" altLang="en-US" sz="2400" b="1" dirty="0">
                <a:solidFill>
                  <a:srgbClr val="160AB4"/>
                </a:solidFill>
              </a:rPr>
              <a:t> in Biology  </a:t>
            </a:r>
          </a:p>
        </p:txBody>
      </p:sp>
      <p:sp>
        <p:nvSpPr>
          <p:cNvPr id="16388" name="Picture 27"/>
          <p:cNvSpPr>
            <a:spLocks noChangeAspect="1" noChangeArrowheads="1"/>
          </p:cNvSpPr>
          <p:nvPr/>
        </p:nvSpPr>
        <p:spPr bwMode="auto">
          <a:xfrm>
            <a:off x="5862" y="5530362"/>
            <a:ext cx="1153258" cy="106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215">
              <a:solidFill>
                <a:schemeClr val="hlink"/>
              </a:solidFill>
            </a:endParaRPr>
          </a:p>
        </p:txBody>
      </p: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14" y="5747239"/>
            <a:ext cx="1069731" cy="107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" y="5726723"/>
            <a:ext cx="1044820" cy="109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mage result for michigan sta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507" y="5670359"/>
            <a:ext cx="1069731" cy="107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3" b="9944"/>
          <a:stretch>
            <a:fillRect/>
          </a:stretch>
        </p:blipFill>
        <p:spPr bwMode="auto">
          <a:xfrm>
            <a:off x="5668790" y="5724158"/>
            <a:ext cx="1688123" cy="107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Image result for pfiz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465" y="5831310"/>
            <a:ext cx="1090023" cy="9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2289" y="4995076"/>
            <a:ext cx="6525928" cy="333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7000"/>
              </a:lnSpc>
              <a:spcBef>
                <a:spcPct val="5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Grant support: NSF, NIH, Pfizer, BMS, and MSU</a:t>
            </a:r>
          </a:p>
        </p:txBody>
      </p:sp>
    </p:spTree>
    <p:extLst>
      <p:ext uri="{BB962C8B-B14F-4D97-AF65-F5344CB8AC3E}">
        <p14:creationId xmlns:p14="http://schemas.microsoft.com/office/powerpoint/2010/main" val="1821948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2531">
        <p15:prstTrans prst="curtains"/>
      </p:transition>
    </mc:Choice>
    <mc:Fallback xmlns="">
      <p:transition spd="slow" advTm="32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83" y="256125"/>
            <a:ext cx="8763988" cy="98181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Visually-aware fashion recommendation and design with GANs </a:t>
            </a: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(Kang et al., 2017)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91" y="1365660"/>
            <a:ext cx="3716978" cy="5492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512" y="1335966"/>
            <a:ext cx="3526967" cy="549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58" y="356486"/>
            <a:ext cx="8229600" cy="6171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Cycle GANs for image translation</a:t>
            </a:r>
            <a:br>
              <a:rPr lang="en-US" sz="4000" dirty="0"/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8" y="1325366"/>
            <a:ext cx="9072081" cy="553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9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125"/>
            <a:ext cx="8229600" cy="6171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Cycle GANs for image translation</a:t>
            </a:r>
            <a:br>
              <a:rPr lang="en-US" sz="4000" dirty="0"/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786"/>
            <a:ext cx="9144000" cy="5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6796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14"/>
            <a:ext cx="9144000" cy="583360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blackGray">
          <a:xfrm>
            <a:off x="272484" y="143786"/>
            <a:ext cx="8351895" cy="10731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ln>
                  <a:noFill/>
                </a:ln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Paints in different styles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61457" y="495681"/>
            <a:ext cx="542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251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73" y="715012"/>
            <a:ext cx="9168573" cy="6136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701" y="0"/>
            <a:ext cx="786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to Paintings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2391030" y="345680"/>
            <a:ext cx="542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375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5398"/>
            <a:ext cx="9144000" cy="6062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446" y="72227"/>
            <a:ext cx="7863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Paintings to Photos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9590" y="426066"/>
            <a:ext cx="542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6122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8773"/>
            <a:ext cx="9144000" cy="59792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48146" y="101746"/>
            <a:ext cx="8229600" cy="6171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GANs for image translation</a:t>
            </a:r>
            <a:br>
              <a:rPr lang="en-US" sz="4000" dirty="0"/>
            </a:b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(Zhu et al., 2017; arXiv:1703:10593v2 [cs.CV])</a:t>
            </a:r>
          </a:p>
        </p:txBody>
      </p:sp>
    </p:spTree>
    <p:extLst>
      <p:ext uri="{BB962C8B-B14F-4D97-AF65-F5344CB8AC3E}">
        <p14:creationId xmlns:p14="http://schemas.microsoft.com/office/powerpoint/2010/main" val="307136360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430"/>
            <a:ext cx="4304872" cy="5894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436" y="963430"/>
            <a:ext cx="4513128" cy="5894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63" y="132433"/>
            <a:ext cx="8815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Spectral normalization to stabilize GAN training: </a:t>
            </a:r>
          </a:p>
          <a:p>
            <a:pPr algn="ctr"/>
            <a:r>
              <a:rPr lang="en-US" sz="2400" dirty="0">
                <a:solidFill>
                  <a:srgbClr val="18453B"/>
                </a:solidFill>
              </a:rPr>
              <a:t>https://arxiv.org/pdf/1802.05957.pdf</a:t>
            </a:r>
          </a:p>
        </p:txBody>
      </p:sp>
    </p:spTree>
    <p:extLst>
      <p:ext uri="{BB962C8B-B14F-4D97-AF65-F5344CB8AC3E}">
        <p14:creationId xmlns:p14="http://schemas.microsoft.com/office/powerpoint/2010/main" val="13146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" y="256854"/>
            <a:ext cx="6989695" cy="6601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96729" y="256854"/>
            <a:ext cx="2147271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</a:rPr>
              <a:t>Basic math:</a:t>
            </a:r>
          </a:p>
          <a:p>
            <a:r>
              <a:rPr lang="en-US" sz="1400" b="1" dirty="0">
                <a:solidFill>
                  <a:srgbClr val="009A40"/>
                </a:solidFill>
                <a:latin typeface="Arial" panose="020B0604020202020204" pitchFamily="34" charset="0"/>
              </a:rPr>
              <a:t>Calculus</a:t>
            </a:r>
          </a:p>
          <a:p>
            <a:r>
              <a:rPr lang="en-US" sz="1400" b="1" dirty="0">
                <a:solidFill>
                  <a:srgbClr val="009A40"/>
                </a:solidFill>
                <a:latin typeface="Arial" panose="020B0604020202020204" pitchFamily="34" charset="0"/>
              </a:rPr>
              <a:t>Linear algebra</a:t>
            </a:r>
          </a:p>
          <a:p>
            <a:r>
              <a:rPr lang="en-US" sz="1400" b="1" dirty="0">
                <a:solidFill>
                  <a:srgbClr val="009A40"/>
                </a:solidFill>
                <a:latin typeface="Arial" panose="020B0604020202020204" pitchFamily="34" charset="0"/>
              </a:rPr>
              <a:t>Statistics</a:t>
            </a:r>
          </a:p>
          <a:p>
            <a:r>
              <a:rPr lang="en-US" sz="1400" b="1" dirty="0">
                <a:solidFill>
                  <a:srgbClr val="009A40"/>
                </a:solidFill>
                <a:latin typeface="Arial" panose="020B0604020202020204" pitchFamily="34" charset="0"/>
              </a:rPr>
              <a:t>Probability 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…</a:t>
            </a:r>
          </a:p>
          <a:p>
            <a:r>
              <a:rPr lang="en-US" sz="1400" b="1" dirty="0">
                <a:latin typeface="Arial" panose="020B0604020202020204" pitchFamily="34" charset="0"/>
              </a:rPr>
              <a:t>Advanced math: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Geometry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Topology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Algebra 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Analysis</a:t>
            </a:r>
          </a:p>
          <a:p>
            <a:r>
              <a:rPr 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Combinatorics</a:t>
            </a:r>
            <a:endParaRPr lang="en-US" sz="1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Graph theory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Spectral graph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Hypergraph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Algebraic topology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Algebraic geometry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Geometric algebra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Differential geometry</a:t>
            </a:r>
          </a:p>
          <a:p>
            <a:r>
              <a:rPr 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Homotopy</a:t>
            </a:r>
            <a:endParaRPr lang="en-US" sz="14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Spectral sequence 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Manifold convergence</a:t>
            </a:r>
          </a:p>
          <a:p>
            <a:r>
              <a:rPr lang="en-US" sz="14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Kullback-Leibler</a:t>
            </a: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 divergence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Jensen-Shannon divergence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Optimal transport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Wasserstein metrics</a:t>
            </a:r>
          </a:p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</a:rPr>
              <a:t>Gromov Wasserstein</a:t>
            </a:r>
          </a:p>
          <a:p>
            <a:r>
              <a:rPr lang="en-US" sz="1400" b="1" dirty="0">
                <a:solidFill>
                  <a:srgbClr val="0066FF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3453745" y="6540120"/>
            <a:ext cx="1774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>
                <a:latin typeface="medium-content-sans-serif-font"/>
                <a:hlinkClick r:id="rId3" tooltip="Go to the profile of Stefan Kojouharov"/>
              </a:rPr>
              <a:t>Stefan </a:t>
            </a:r>
            <a:r>
              <a:rPr lang="en-US" sz="1400" b="1" u="sng" dirty="0" err="1">
                <a:latin typeface="medium-content-sans-serif-font"/>
                <a:hlinkClick r:id="rId3" tooltip="Go to the profile of Stefan Kojouharov"/>
              </a:rPr>
              <a:t>Kojouharov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963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76"/>
            <a:ext cx="9144000" cy="65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9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8792" y="112867"/>
            <a:ext cx="913520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/>
              <a:t>D3R Grand Challenge 2         (2016-2017)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hlin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chemeClr val="hlin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Given: </a:t>
            </a:r>
            <a:r>
              <a:rPr lang="en-US" altLang="en-US" sz="1800" dirty="0" err="1">
                <a:solidFill>
                  <a:srgbClr val="2002F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Farnesoid</a:t>
            </a:r>
            <a:r>
              <a:rPr lang="en-US" altLang="en-US" sz="1800" dirty="0">
                <a:solidFill>
                  <a:srgbClr val="2002F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X receptor (FXR) and 102 ligands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b="1" dirty="0">
                <a:solidFill>
                  <a:schemeClr val="hlin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Tasks: </a:t>
            </a:r>
            <a:r>
              <a:rPr lang="en-US" altLang="en-US" sz="1800" dirty="0">
                <a:solidFill>
                  <a:srgbClr val="2002F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Dock 102 ligands to FXR, and predict their poses, binding free energies and energy ranking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/>
              <a:t>Stage 1                                     Stage 2 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hlinkClick r:id="rId2"/>
              </a:rPr>
              <a:t>Pose Predictions</a:t>
            </a:r>
            <a:r>
              <a:rPr lang="en-US" sz="1800" dirty="0"/>
              <a:t> (</a:t>
            </a:r>
            <a:r>
              <a:rPr lang="en-US" sz="1800" dirty="0">
                <a:hlinkClick r:id="rId3"/>
              </a:rPr>
              <a:t>partials</a:t>
            </a:r>
            <a:r>
              <a:rPr lang="en-US" sz="1800" dirty="0"/>
              <a:t>)           </a:t>
            </a:r>
            <a:r>
              <a:rPr lang="en-US" sz="1800" dirty="0">
                <a:hlinkClick r:id="rId4"/>
              </a:rPr>
              <a:t>Scoring</a:t>
            </a:r>
            <a:r>
              <a:rPr lang="en-US" sz="1800" dirty="0"/>
              <a:t> (</a:t>
            </a:r>
            <a:r>
              <a:rPr lang="en-US" sz="1800" dirty="0">
                <a:hlinkClick r:id="rId5"/>
              </a:rPr>
              <a:t>partials</a:t>
            </a:r>
            <a:r>
              <a:rPr lang="en-US" sz="1800" dirty="0"/>
              <a:t>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hlinkClick r:id="rId6"/>
              </a:rPr>
              <a:t>Scoring</a:t>
            </a:r>
            <a:r>
              <a:rPr lang="en-US" sz="1800" dirty="0"/>
              <a:t> (</a:t>
            </a:r>
            <a:r>
              <a:rPr lang="en-US" sz="1800" dirty="0">
                <a:hlinkClick r:id="rId7"/>
              </a:rPr>
              <a:t>partials</a:t>
            </a:r>
            <a:r>
              <a:rPr lang="en-US" sz="1800" dirty="0"/>
              <a:t>)                       </a:t>
            </a:r>
            <a:r>
              <a:rPr lang="en-US" sz="1800" dirty="0">
                <a:hlinkClick r:id="rId8"/>
              </a:rPr>
              <a:t>Free Energy Set 1 (partials)</a:t>
            </a:r>
            <a:endParaRPr lang="en-US" sz="18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hlinkClick r:id="rId9"/>
              </a:rPr>
              <a:t>Free Energy Set 1 (partials)</a:t>
            </a:r>
            <a:r>
              <a:rPr lang="en-US" sz="1800" dirty="0"/>
              <a:t>        </a:t>
            </a:r>
            <a:r>
              <a:rPr lang="en-US" sz="1800" dirty="0">
                <a:hlinkClick r:id="rId10"/>
              </a:rPr>
              <a:t>Free Energy Set 2</a:t>
            </a:r>
            <a:r>
              <a:rPr lang="en-US" sz="1800" dirty="0"/>
              <a:t> (</a:t>
            </a:r>
            <a:r>
              <a:rPr lang="en-US" sz="1800" dirty="0">
                <a:hlinkClick r:id="rId11"/>
              </a:rPr>
              <a:t>partials</a:t>
            </a:r>
            <a:r>
              <a:rPr lang="en-US" sz="1800" dirty="0"/>
              <a:t>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hlinkClick r:id="rId12"/>
              </a:rPr>
              <a:t>Free Energy Set 2</a:t>
            </a:r>
            <a:r>
              <a:rPr lang="en-US" sz="1800" dirty="0"/>
              <a:t> (</a:t>
            </a:r>
            <a:r>
              <a:rPr lang="en-US" sz="1800" dirty="0">
                <a:hlinkClick r:id="rId13"/>
              </a:rPr>
              <a:t>partials</a:t>
            </a:r>
            <a:r>
              <a:rPr lang="en-US" sz="1800" dirty="0"/>
              <a:t>)</a:t>
            </a:r>
            <a:endParaRPr lang="en-US" altLang="en-US" sz="1800" dirty="0">
              <a:solidFill>
                <a:schemeClr val="hlink"/>
              </a:solidFill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8" y="1688061"/>
            <a:ext cx="506391" cy="506391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6"/>
          <a:stretch/>
        </p:blipFill>
        <p:spPr bwMode="auto">
          <a:xfrm>
            <a:off x="77832" y="3995273"/>
            <a:ext cx="9082216" cy="214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 rot="1956387">
            <a:off x="653438" y="5228392"/>
            <a:ext cx="1732085" cy="295278"/>
          </a:xfrm>
          <a:prstGeom prst="leftArrow">
            <a:avLst>
              <a:gd name="adj1" fmla="val 50000"/>
              <a:gd name="adj2" fmla="val 1034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62" b="1" dirty="0">
                <a:solidFill>
                  <a:schemeClr val="hlink"/>
                </a:solidFill>
                <a:latin typeface="Arial" panose="020B0604020202020204" pitchFamily="34" charset="0"/>
              </a:rPr>
              <a:t>Our prediction </a:t>
            </a:r>
            <a:endParaRPr lang="de-DE" altLang="en-US" sz="1662" b="1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56325" name="Picture 4">
            <a:hlinkClick r:id="rId16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98" y="1037572"/>
            <a:ext cx="1562833" cy="123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4652"/>
          <a:stretch>
            <a:fillRect/>
          </a:stretch>
        </p:blipFill>
        <p:spPr bwMode="auto">
          <a:xfrm>
            <a:off x="7861799" y="2278439"/>
            <a:ext cx="961292" cy="11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7513" y="3343842"/>
            <a:ext cx="1532535" cy="3763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846" dirty="0" err="1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Dr</a:t>
            </a:r>
            <a:r>
              <a:rPr lang="en-US" altLang="en-US" sz="1846" dirty="0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D Nguyen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45" y="0"/>
            <a:ext cx="727271" cy="8220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6759" y="2813115"/>
            <a:ext cx="2556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(Nguyen et al, JCAMD, 2018)</a:t>
            </a:r>
            <a:endParaRPr lang="en-US" sz="1600" baseline="-25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8486"/>
            <a:ext cx="9049407" cy="310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510"/>
            <a:ext cx="9144000" cy="295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66855" y="3978859"/>
            <a:ext cx="723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PDB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6855" y="1940124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GenBank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9945" y="-31249"/>
            <a:ext cx="2470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Biological data</a:t>
            </a:r>
          </a:p>
        </p:txBody>
      </p:sp>
    </p:spTree>
    <p:extLst>
      <p:ext uri="{BB962C8B-B14F-4D97-AF65-F5344CB8AC3E}">
        <p14:creationId xmlns:p14="http://schemas.microsoft.com/office/powerpoint/2010/main" val="2302328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" y="906307"/>
            <a:ext cx="9065844" cy="5869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4530626"/>
            <a:ext cx="2982948" cy="2327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6" b="21178"/>
          <a:stretch/>
        </p:blipFill>
        <p:spPr>
          <a:xfrm>
            <a:off x="0" y="-63431"/>
            <a:ext cx="2754217" cy="826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6608"/>
          <a:stretch/>
        </p:blipFill>
        <p:spPr>
          <a:xfrm>
            <a:off x="6103345" y="1999562"/>
            <a:ext cx="3039617" cy="232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" y="1074536"/>
            <a:ext cx="1207794" cy="720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54217" y="80042"/>
            <a:ext cx="6215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won 25 of 43 contests and was ranked 1</a:t>
            </a:r>
            <a:r>
              <a:rPr lang="en-US" sz="2400" baseline="30000" dirty="0">
                <a:solidFill>
                  <a:srgbClr val="0000FF"/>
                </a:solidFill>
              </a:rPr>
              <a:t>St</a:t>
            </a:r>
            <a:r>
              <a:rPr lang="en-US" sz="2400" dirty="0">
                <a:solidFill>
                  <a:srgbClr val="0000FF"/>
                </a:solidFill>
              </a:rPr>
              <a:t> among 98 competitors in CASP 13.  </a:t>
            </a:r>
            <a:endParaRPr lang="en-US" sz="24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indent="-457200">
              <a:buAutoNum type="arabicParenR"/>
            </a:pPr>
            <a:endParaRPr lang="en-US" sz="2400" b="1" dirty="0"/>
          </a:p>
        </p:txBody>
      </p:sp>
      <p:pic>
        <p:nvPicPr>
          <p:cNvPr id="8" name="T08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18347" y="5832414"/>
            <a:ext cx="1046748" cy="9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1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39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94799B-E4A2-9047-9F34-D81F2B24DC74}"/>
              </a:ext>
            </a:extLst>
          </p:cNvPr>
          <p:cNvSpPr/>
          <p:nvPr/>
        </p:nvSpPr>
        <p:spPr>
          <a:xfrm>
            <a:off x="1237426" y="958502"/>
            <a:ext cx="36824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panose="020B0A04020102020204" pitchFamily="34" charset="0"/>
              </a:rPr>
              <a:t>NSF Budget:  ~ $8 billion</a:t>
            </a:r>
          </a:p>
          <a:p>
            <a:r>
              <a:rPr lang="en-US" altLang="en-US" sz="2400" kern="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panose="020B0A04020102020204" pitchFamily="34" charset="0"/>
              </a:rPr>
              <a:t>NIH Budget:  ~ $34 billion </a:t>
            </a:r>
          </a:p>
          <a:p>
            <a:endParaRPr lang="en-US" altLang="en-US" sz="2400" kern="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sym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"/>
            <a:ext cx="9144000" cy="6793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267C21-405C-6F4E-AF73-D0A16EDA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560" y="913477"/>
            <a:ext cx="5460539" cy="72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045" dirty="0">
                <a:solidFill>
                  <a:srgbClr val="0F25F9"/>
                </a:solidFill>
              </a:rPr>
              <a:t>It takes over 10 years and $2.6 billion to bring a new drug to market.</a:t>
            </a:r>
            <a:endParaRPr lang="en-US" altLang="en-US" sz="2045" dirty="0">
              <a:solidFill>
                <a:srgbClr val="4373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itle 1"/>
          <p:cNvSpPr>
            <a:spLocks noGrp="1"/>
          </p:cNvSpPr>
          <p:nvPr>
            <p:ph type="title"/>
          </p:nvPr>
        </p:nvSpPr>
        <p:spPr>
          <a:xfrm>
            <a:off x="1103187" y="-322267"/>
            <a:ext cx="8808704" cy="1066800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Drug Discovery Process (simplified)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283" y="684771"/>
            <a:ext cx="9059717" cy="5698873"/>
            <a:chOff x="393031" y="759727"/>
            <a:chExt cx="8630858" cy="5698873"/>
          </a:xfrm>
        </p:grpSpPr>
        <p:sp>
          <p:nvSpPr>
            <p:cNvPr id="52" name="Rounded Rectangle 51"/>
            <p:cNvSpPr/>
            <p:nvPr/>
          </p:nvSpPr>
          <p:spPr bwMode="auto">
            <a:xfrm>
              <a:off x="5371401" y="759727"/>
              <a:ext cx="2514600" cy="324277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rPr>
                <a:t>    Clinical Trials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393031" y="1259305"/>
              <a:ext cx="1143000" cy="25146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Target Discovery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1595277" y="1246292"/>
              <a:ext cx="1143000" cy="25146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Lead Discovery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2775691" y="1246292"/>
              <a:ext cx="1392407" cy="2514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Lead Optimization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4201923" y="1259305"/>
              <a:ext cx="1143000" cy="251460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Preclinical Development</a:t>
              </a:r>
            </a:p>
            <a:p>
              <a:pPr>
                <a:buFont typeface="Arial" panose="020B0604020202020204" pitchFamily="34" charset="0"/>
                <a:buChar char="•"/>
              </a:pPr>
              <a:endParaRPr lang="en-US" altLang="en-US" sz="1400" b="1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b="1" dirty="0">
                  <a:latin typeface="Tahoma" panose="020B0604030504040204" pitchFamily="34" charset="0"/>
                </a:rPr>
                <a:t>Toxicology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b="1" dirty="0">
                  <a:latin typeface="Tahoma" panose="020B0604030504040204" pitchFamily="34" charset="0"/>
                </a:rPr>
                <a:t>In vivo safety pharmacology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b="1" dirty="0">
                  <a:latin typeface="Tahoma" panose="020B0604030504040204" pitchFamily="34" charset="0"/>
                </a:rPr>
                <a:t>Formulation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b="1" dirty="0">
                  <a:latin typeface="Tahoma" panose="020B0604030504040204" pitchFamily="34" charset="0"/>
                </a:rPr>
                <a:t>Dose prediction</a:t>
              </a:r>
            </a:p>
            <a:p>
              <a:pPr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5403011" y="1259305"/>
              <a:ext cx="841462" cy="25146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Phase 1</a:t>
              </a:r>
            </a:p>
          </p:txBody>
        </p:sp>
        <p:sp>
          <p:nvSpPr>
            <p:cNvPr id="42" name="Rounded Rectangle 41"/>
            <p:cNvSpPr/>
            <p:nvPr/>
          </p:nvSpPr>
          <p:spPr bwMode="auto">
            <a:xfrm>
              <a:off x="6295799" y="1270501"/>
              <a:ext cx="762000" cy="25146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88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Phase 2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095900" y="1259305"/>
              <a:ext cx="762000" cy="2514600"/>
            </a:xfrm>
            <a:prstGeom prst="roundRect">
              <a:avLst/>
            </a:prstGeom>
            <a:solidFill>
              <a:schemeClr val="accent5">
                <a:lumMod val="75000"/>
                <a:alpha val="9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Phase 3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7934100" y="1259305"/>
              <a:ext cx="914400" cy="2514600"/>
            </a:xfrm>
            <a:prstGeom prst="roundRect">
              <a:avLst/>
            </a:prstGeom>
            <a:solidFill>
              <a:schemeClr val="accent5">
                <a:lumMod val="50000"/>
                <a:alpha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14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Launch</a:t>
              </a:r>
            </a:p>
          </p:txBody>
        </p:sp>
        <p:sp>
          <p:nvSpPr>
            <p:cNvPr id="24587" name="TextBox 17"/>
            <p:cNvSpPr txBox="1">
              <a:spLocks noChangeArrowheads="1"/>
            </p:cNvSpPr>
            <p:nvPr/>
          </p:nvSpPr>
          <p:spPr bwMode="auto">
            <a:xfrm>
              <a:off x="753003" y="5576820"/>
              <a:ext cx="39631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&gt;450,000 distinct compounds</a:t>
              </a:r>
            </a:p>
            <a:p>
              <a:r>
                <a:rPr lang="en-US" alt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~25,000 distinct lead series</a:t>
              </a:r>
            </a:p>
          </p:txBody>
        </p:sp>
        <p:sp>
          <p:nvSpPr>
            <p:cNvPr id="24588" name="TextBox 18"/>
            <p:cNvSpPr txBox="1">
              <a:spLocks noChangeArrowheads="1"/>
            </p:cNvSpPr>
            <p:nvPr/>
          </p:nvSpPr>
          <p:spPr bwMode="auto">
            <a:xfrm>
              <a:off x="5136935" y="5786321"/>
              <a:ext cx="26732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~12,000 candidates</a:t>
              </a:r>
            </a:p>
          </p:txBody>
        </p:sp>
        <p:sp>
          <p:nvSpPr>
            <p:cNvPr id="24589" name="TextBox 19"/>
            <p:cNvSpPr txBox="1">
              <a:spLocks noChangeArrowheads="1"/>
            </p:cNvSpPr>
            <p:nvPr/>
          </p:nvSpPr>
          <p:spPr bwMode="auto">
            <a:xfrm>
              <a:off x="7904203" y="5627603"/>
              <a:ext cx="111968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~1,300</a:t>
              </a:r>
            </a:p>
            <a:p>
              <a:r>
                <a:rPr lang="en-US" altLang="en-US" sz="2400" b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drugs</a:t>
              </a:r>
            </a:p>
          </p:txBody>
        </p:sp>
        <p:sp>
          <p:nvSpPr>
            <p:cNvPr id="24590" name="TextBox 20"/>
            <p:cNvSpPr txBox="1">
              <a:spLocks noChangeArrowheads="1"/>
            </p:cNvSpPr>
            <p:nvPr/>
          </p:nvSpPr>
          <p:spPr bwMode="auto">
            <a:xfrm>
              <a:off x="402077" y="1813215"/>
              <a:ext cx="1122362" cy="178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Target identification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Microarray profiling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Target validation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Assay development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Biochemistry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Clinical/Animal</a:t>
              </a:r>
              <a:b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disease models</a:t>
              </a:r>
            </a:p>
            <a:p>
              <a:pPr>
                <a:buFont typeface="Arial" panose="020B0604020202020204" pitchFamily="34" charset="0"/>
                <a:buChar char="•"/>
              </a:pPr>
              <a:endParaRPr lang="en-US" altLang="en-US" sz="900" b="0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591" name="TextBox 21"/>
            <p:cNvSpPr txBox="1">
              <a:spLocks noChangeArrowheads="1"/>
            </p:cNvSpPr>
            <p:nvPr/>
          </p:nvSpPr>
          <p:spPr bwMode="auto">
            <a:xfrm>
              <a:off x="1591595" y="1916440"/>
              <a:ext cx="11430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High-throughput</a:t>
              </a:r>
              <a:b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Screening (HTS)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Fragment-based</a:t>
              </a:r>
              <a:b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screening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Focused libraries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Screening collection</a:t>
              </a:r>
            </a:p>
            <a:p>
              <a:pPr>
                <a:buFont typeface="Arial" panose="020B0604020202020204" pitchFamily="34" charset="0"/>
                <a:buChar char="•"/>
              </a:pPr>
              <a:endParaRPr lang="en-US" altLang="en-US" sz="900" b="0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592" name="TextBox 22"/>
            <p:cNvSpPr txBox="1">
              <a:spLocks noChangeArrowheads="1"/>
            </p:cNvSpPr>
            <p:nvPr/>
          </p:nvSpPr>
          <p:spPr bwMode="auto">
            <a:xfrm>
              <a:off x="2884263" y="1873647"/>
              <a:ext cx="1122363" cy="1782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Medicinal Chemistry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Structure-based</a:t>
              </a:r>
              <a:b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drug design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Selectivity screens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ADMET screens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Cellular/Animal</a:t>
              </a:r>
              <a:b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</a:b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disease models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altLang="en-US" sz="900" dirty="0">
                  <a:solidFill>
                    <a:schemeClr val="tx1"/>
                  </a:solidFill>
                  <a:latin typeface="Tahoma" panose="020B0604030504040204" pitchFamily="34" charset="0"/>
                </a:rPr>
                <a:t>Pharmacokinetics</a:t>
              </a:r>
            </a:p>
            <a:p>
              <a:pPr>
                <a:buFont typeface="Arial" panose="020B0604020202020204" pitchFamily="34" charset="0"/>
                <a:buChar char="•"/>
              </a:pPr>
              <a:endParaRPr lang="en-US" altLang="en-US" sz="900" b="0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593" name="TextBox 23"/>
            <p:cNvSpPr txBox="1">
              <a:spLocks noChangeArrowheads="1"/>
            </p:cNvSpPr>
            <p:nvPr/>
          </p:nvSpPr>
          <p:spPr bwMode="auto">
            <a:xfrm>
              <a:off x="4105838" y="2879498"/>
              <a:ext cx="11430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endParaRPr lang="en-US" altLang="en-US" sz="900" dirty="0">
                <a:solidFill>
                  <a:schemeClr val="tx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5368737" y="2373050"/>
              <a:ext cx="89114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050" dirty="0">
                  <a:solidFill>
                    <a:schemeClr val="tx1"/>
                  </a:solidFill>
                  <a:latin typeface="Tahoma" panose="020B0604030504040204" pitchFamily="34" charset="0"/>
                </a:rPr>
                <a:t>PK</a:t>
              </a:r>
            </a:p>
            <a:p>
              <a:r>
                <a:rPr lang="en-US" altLang="en-US" sz="1050" dirty="0">
                  <a:solidFill>
                    <a:schemeClr val="tx1"/>
                  </a:solidFill>
                  <a:latin typeface="Tahoma" panose="020B0604030504040204" pitchFamily="34" charset="0"/>
                </a:rPr>
                <a:t>tolerability</a:t>
              </a:r>
            </a:p>
          </p:txBody>
        </p:sp>
        <p:sp>
          <p:nvSpPr>
            <p:cNvPr id="24595" name="TextBox 25"/>
            <p:cNvSpPr txBox="1">
              <a:spLocks noChangeArrowheads="1"/>
            </p:cNvSpPr>
            <p:nvPr/>
          </p:nvSpPr>
          <p:spPr bwMode="auto">
            <a:xfrm>
              <a:off x="6283723" y="2437191"/>
              <a:ext cx="7620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dirty="0">
                  <a:solidFill>
                    <a:schemeClr val="tx1"/>
                  </a:solidFill>
                  <a:latin typeface="Tahoma" panose="020B0604030504040204" pitchFamily="34" charset="0"/>
                </a:rPr>
                <a:t>Efficacy</a:t>
              </a:r>
            </a:p>
          </p:txBody>
        </p:sp>
        <p:sp>
          <p:nvSpPr>
            <p:cNvPr id="24596" name="TextBox 26"/>
            <p:cNvSpPr txBox="1">
              <a:spLocks noChangeArrowheads="1"/>
            </p:cNvSpPr>
            <p:nvPr/>
          </p:nvSpPr>
          <p:spPr bwMode="auto">
            <a:xfrm>
              <a:off x="7022431" y="2343568"/>
              <a:ext cx="762000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dirty="0">
                  <a:solidFill>
                    <a:schemeClr val="bg1"/>
                  </a:solidFill>
                  <a:latin typeface="Tahoma" panose="020B0604030504040204" pitchFamily="34" charset="0"/>
                </a:rPr>
                <a:t>Safety</a:t>
              </a:r>
            </a:p>
            <a:p>
              <a:r>
                <a:rPr lang="en-US" altLang="en-US" sz="1100" dirty="0">
                  <a:solidFill>
                    <a:schemeClr val="bg1"/>
                  </a:solidFill>
                  <a:latin typeface="Tahoma" panose="020B0604030504040204" pitchFamily="34" charset="0"/>
                </a:rPr>
                <a:t>&amp;</a:t>
              </a:r>
            </a:p>
            <a:p>
              <a:r>
                <a:rPr lang="en-US" altLang="en-US" sz="1100" dirty="0">
                  <a:solidFill>
                    <a:schemeClr val="bg1"/>
                  </a:solidFill>
                  <a:latin typeface="Tahoma" panose="020B0604030504040204" pitchFamily="34" charset="0"/>
                </a:rPr>
                <a:t>Efficacy</a:t>
              </a:r>
            </a:p>
          </p:txBody>
        </p:sp>
        <p:sp>
          <p:nvSpPr>
            <p:cNvPr id="24597" name="TextBox 27"/>
            <p:cNvSpPr txBox="1">
              <a:spLocks noChangeArrowheads="1"/>
            </p:cNvSpPr>
            <p:nvPr/>
          </p:nvSpPr>
          <p:spPr bwMode="auto">
            <a:xfrm>
              <a:off x="7862303" y="2314944"/>
              <a:ext cx="9144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100" dirty="0">
                  <a:solidFill>
                    <a:schemeClr val="bg1"/>
                  </a:solidFill>
                  <a:latin typeface="Tahoma" panose="020B0604030504040204" pitchFamily="34" charset="0"/>
                </a:rPr>
                <a:t>Indication</a:t>
              </a:r>
            </a:p>
            <a:p>
              <a:r>
                <a:rPr lang="en-US" altLang="en-US" sz="1100" dirty="0">
                  <a:solidFill>
                    <a:schemeClr val="bg1"/>
                  </a:solidFill>
                  <a:latin typeface="Tahoma" panose="020B0604030504040204" pitchFamily="34" charset="0"/>
                </a:rPr>
                <a:t>Discovery &amp; expansion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393031" y="4840705"/>
              <a:ext cx="4614552" cy="6858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rPr>
                <a:t>Med. Chem. ML, 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5136935" y="4840705"/>
              <a:ext cx="2647496" cy="685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CC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Clinical</a:t>
              </a:r>
              <a:r>
                <a:rPr lang="en-US" altLang="en-US" sz="28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  <a:r>
                <a:rPr lang="en-US" alt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Candidates</a:t>
              </a:r>
              <a:endParaRPr lang="en-US" altLang="en-US" sz="2800" b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7860630" y="4840705"/>
              <a:ext cx="1128103" cy="6858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rPr>
                <a:t>Drugs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393031" y="4002505"/>
              <a:ext cx="3581400" cy="685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 panose="020B0604030504040204" pitchFamily="34" charset="0"/>
                </a:rPr>
                <a:t>Discovery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4126831" y="4002505"/>
              <a:ext cx="3657600" cy="6858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rPr>
                <a:t>Development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7860631" y="4002505"/>
              <a:ext cx="914400" cy="685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r>
                <a:rPr lang="en-US" sz="2400" b="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charset="0"/>
                </a:rPr>
                <a:t>Use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680748" y="64500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Courtesy: John </a:t>
            </a:r>
            <a:r>
              <a:rPr lang="en-US" alt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Overington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424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956" y="842138"/>
            <a:ext cx="7660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Nobel Prizes in Physics: Theorists vs. Experimentalists (30%/70%)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93" t="14878" r="49676" b="11215"/>
          <a:stretch/>
        </p:blipFill>
        <p:spPr>
          <a:xfrm>
            <a:off x="0" y="0"/>
            <a:ext cx="9355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7" y="3609243"/>
            <a:ext cx="3468566" cy="290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AutoShape 4" descr="Image result for lena"/>
          <p:cNvSpPr>
            <a:spLocks noChangeAspect="1" noChangeArrowheads="1"/>
          </p:cNvSpPr>
          <p:nvPr/>
        </p:nvSpPr>
        <p:spPr bwMode="auto">
          <a:xfrm>
            <a:off x="276959" y="-2055935"/>
            <a:ext cx="2927838" cy="292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215">
              <a:solidFill>
                <a:schemeClr val="hlink"/>
              </a:solidFill>
            </a:endParaRPr>
          </a:p>
        </p:txBody>
      </p:sp>
      <p:pic>
        <p:nvPicPr>
          <p:cNvPr id="7" name="v3_4v4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20" y="3751385"/>
            <a:ext cx="3175488" cy="284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/>
              <p:cNvSpPr txBox="1">
                <a:spLocks noChangeArrowheads="1"/>
              </p:cNvSpPr>
              <p:nvPr/>
            </p:nvSpPr>
            <p:spPr bwMode="auto">
              <a:xfrm>
                <a:off x="157018" y="236584"/>
                <a:ext cx="8986982" cy="2815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MS PGothic" pitchFamily="34" charset="-128"/>
                    <a:cs typeface="MS PGothic" charset="0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  <a:ea typeface="MS PGothic" pitchFamily="34" charset="-128"/>
                    <a:cs typeface="MS PGothic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  <a:ea typeface="MS PGothic" pitchFamily="34" charset="-128"/>
                    <a:cs typeface="MS PGothic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  <a:ea typeface="MS PGothic" pitchFamily="34" charset="-128"/>
                    <a:cs typeface="MS PGothic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  <a:ea typeface="MS PGothic" pitchFamily="34" charset="-128"/>
                    <a:cs typeface="MS PGothic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GB" altLang="en-US" sz="2400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 Black" panose="020B0A04020102020204" pitchFamily="34" charset="0"/>
                  </a:rPr>
                  <a:t>Challenges of AI in </a:t>
                </a:r>
                <a:r>
                  <a:rPr lang="en-GB" altLang="en-US" sz="2400" b="1" kern="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 Black" panose="020B0A04020102020204" pitchFamily="34" charset="0"/>
                  </a:rPr>
                  <a:t>biomolecular</a:t>
                </a:r>
                <a:r>
                  <a:rPr lang="en-GB" altLang="en-US" sz="2400" b="1" kern="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 Black" panose="020B0A04020102020204" pitchFamily="34" charset="0"/>
                  </a:rPr>
                  <a:t> systems</a:t>
                </a:r>
              </a:p>
              <a:p>
                <a:pPr>
                  <a:defRPr/>
                </a:pPr>
                <a:r>
                  <a:rPr lang="en-GB" altLang="en-US" sz="1846" kern="0" dirty="0">
                    <a:solidFill>
                      <a:srgbClr val="00B05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Obstacles for deep learning of 3D biomolecules</a:t>
                </a:r>
                <a:r>
                  <a:rPr lang="en-GB" altLang="en-US" sz="1846" kern="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:</a:t>
                </a:r>
              </a:p>
              <a:p>
                <a:pPr marL="263776" indent="-263776">
                  <a:buFont typeface="Arial" charset="0"/>
                  <a:buChar char="•"/>
                  <a:defRPr/>
                </a:pPr>
                <a:r>
                  <a:rPr lang="en-GB" altLang="en-US" sz="1846" kern="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Geometric dimensionality: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altLang="en-US" sz="1846" kern="0" baseline="3000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 </a:t>
                </a:r>
                <a:r>
                  <a:rPr lang="en-GB" altLang="en-US" sz="1846" kern="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where </a:t>
                </a:r>
                <a:r>
                  <a:rPr lang="en-GB" altLang="en-US" sz="1846" i="1" kern="0" dirty="0">
                    <a:solidFill>
                      <a:srgbClr val="00B0F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N </a:t>
                </a:r>
                <a:r>
                  <a:rPr lang="en-GB" altLang="en-US" sz="1846" kern="0" dirty="0">
                    <a:solidFill>
                      <a:srgbClr val="00B0F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~5000 </a:t>
                </a:r>
                <a:r>
                  <a:rPr lang="en-GB" altLang="en-US" sz="1846" kern="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for a protein.</a:t>
                </a:r>
              </a:p>
              <a:p>
                <a:pPr marL="263776" indent="-263776">
                  <a:buFont typeface="Arial" charset="0"/>
                  <a:buChar char="•"/>
                  <a:defRPr/>
                </a:pPr>
                <a:r>
                  <a:rPr lang="en-GB" altLang="en-US" sz="1846" kern="0" dirty="0">
                    <a:solidFill>
                      <a:schemeClr val="tx1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Machine learning dimensionality:  &gt; 1024</a:t>
                </a:r>
                <a:r>
                  <a:rPr lang="en-GB" altLang="en-US" sz="1846" kern="0" baseline="30000" dirty="0">
                    <a:solidFill>
                      <a:schemeClr val="tx1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3</a:t>
                </a:r>
                <a:r>
                  <a:rPr lang="en-GB" altLang="en-US" sz="1846" i="1" kern="0" dirty="0">
                    <a:solidFill>
                      <a:srgbClr val="00B0F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</a:t>
                </a:r>
                <a:r>
                  <a:rPr lang="en-GB" altLang="en-US" sz="1846" kern="0" dirty="0">
                    <a:solidFill>
                      <a:schemeClr val="tx1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, where </a:t>
                </a:r>
                <a:r>
                  <a:rPr lang="en-GB" altLang="en-US" sz="1846" i="1" kern="0" dirty="0">
                    <a:solidFill>
                      <a:srgbClr val="00B0F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</a:t>
                </a:r>
                <a:r>
                  <a:rPr lang="en-GB" altLang="en-US" sz="1846" kern="0" dirty="0">
                    <a:solidFill>
                      <a:schemeClr val="tx1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 is the number of atom types in a protein.</a:t>
                </a:r>
              </a:p>
              <a:p>
                <a:pPr marL="263776" indent="-263776">
                  <a:buFont typeface="Arial" charset="0"/>
                  <a:buChar char="•"/>
                  <a:defRPr/>
                </a:pPr>
                <a:r>
                  <a:rPr lang="en-GB" altLang="en-US" sz="1846" kern="0" dirty="0">
                    <a:solidFill>
                      <a:srgbClr val="2501FD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Molecules have different sizes --- non-scalable.</a:t>
                </a:r>
              </a:p>
              <a:p>
                <a:pPr marL="263776" indent="-263776">
                  <a:buFont typeface="Arial" charset="0"/>
                  <a:buChar char="•"/>
                  <a:defRPr/>
                </a:pPr>
                <a:r>
                  <a:rPr lang="en-GB" altLang="en-US" sz="1846" kern="0" dirty="0">
                    <a:solidFill>
                      <a:schemeClr val="tx1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Complexity: intermolecular &amp; intramolecular interactions </a:t>
                </a:r>
              </a:p>
              <a:p>
                <a:pPr>
                  <a:defRPr/>
                </a:pPr>
                <a:r>
                  <a:rPr lang="en-GB" altLang="en-US" sz="1846" kern="0" dirty="0">
                    <a:solidFill>
                      <a:srgbClr val="00B05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Solution: </a:t>
                </a:r>
              </a:p>
              <a:p>
                <a:pPr marL="316531" indent="-316531">
                  <a:buFont typeface="Arial" charset="0"/>
                  <a:buChar char="•"/>
                  <a:defRPr/>
                </a:pPr>
                <a:r>
                  <a:rPr lang="en-GB" altLang="en-US" sz="1846" kern="0" dirty="0">
                    <a:solidFill>
                      <a:srgbClr val="0F25F9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Geometric simplification, dimension reduction &amp; scale unification </a:t>
                </a:r>
              </a:p>
            </p:txBody>
          </p:sp>
        </mc:Choice>
        <mc:Fallback xmlns="">
          <p:sp>
            <p:nvSpPr>
              <p:cNvPr id="13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018" y="236584"/>
                <a:ext cx="8986982" cy="2815348"/>
              </a:xfrm>
              <a:prstGeom prst="rect">
                <a:avLst/>
              </a:prstGeom>
              <a:blipFill>
                <a:blip r:embed="rId6"/>
                <a:stretch>
                  <a:fillRect l="-611" r="-1153" b="-34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558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160" y="734913"/>
            <a:ext cx="30263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b="1" kern="0" dirty="0"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Given a protein with </a:t>
            </a:r>
            <a:r>
              <a:rPr lang="en-GB" altLang="en-US" b="1" i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N</a:t>
            </a:r>
            <a:r>
              <a:rPr lang="en-GB" altLang="en-US" b="1" kern="0" dirty="0"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 atom and an average of </a:t>
            </a:r>
            <a:r>
              <a:rPr lang="en-GB" altLang="en-US" b="1" i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n</a:t>
            </a:r>
            <a:r>
              <a:rPr lang="en-GB" altLang="en-US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 </a:t>
            </a:r>
            <a:r>
              <a:rPr lang="en-GB" altLang="en-US" b="1" kern="0" dirty="0">
                <a:latin typeface="Arial" panose="020B0604020202020204" pitchFamily="34" charset="0"/>
                <a:cs typeface="Arial" panose="020B0604020202020204" pitchFamily="34" charset="0"/>
                <a:sym typeface="Arial Black" panose="020B0A04020102020204" pitchFamily="34" charset="0"/>
              </a:rPr>
              <a:t>electrons in each atom</a:t>
            </a:r>
          </a:p>
          <a:p>
            <a:pPr marL="316531" indent="-316531">
              <a:buFont typeface="Arial" charset="0"/>
              <a:buChar char="•"/>
              <a:defRPr/>
            </a:pPr>
            <a:endParaRPr lang="en-GB" altLang="en-US" b="1" kern="0" baseline="30000" dirty="0">
              <a:solidFill>
                <a:srgbClr val="0F25F9"/>
              </a:solidFill>
              <a:latin typeface="Arial" panose="020B0604020202020204" pitchFamily="34" charset="0"/>
              <a:cs typeface="Arial" panose="020B0604020202020204" pitchFamily="34" charset="0"/>
              <a:sym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60" y="5141165"/>
            <a:ext cx="319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Basic hypothesis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</a:p>
          <a:p>
            <a:pPr>
              <a:defRPr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 physics lies on low-dimensional manifolds in a high dimensional space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993" y="3096460"/>
            <a:ext cx="2914773" cy="1074517"/>
            <a:chOff x="67179" y="3347664"/>
            <a:chExt cx="3055365" cy="914400"/>
          </a:xfrm>
        </p:grpSpPr>
        <p:grpSp>
          <p:nvGrpSpPr>
            <p:cNvPr id="8" name="Group 7"/>
            <p:cNvGrpSpPr/>
            <p:nvPr/>
          </p:nvGrpSpPr>
          <p:grpSpPr>
            <a:xfrm>
              <a:off x="67179" y="3368029"/>
              <a:ext cx="2989039" cy="867250"/>
              <a:chOff x="67179" y="3368029"/>
              <a:chExt cx="2989039" cy="8672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Rectangle 2"/>
                  <p:cNvSpPr/>
                  <p:nvPr/>
                </p:nvSpPr>
                <p:spPr>
                  <a:xfrm>
                    <a:off x="67179" y="3368029"/>
                    <a:ext cx="1949195" cy="78574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GB" altLang="en-US" kern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sym typeface="Arial Black" panose="020B0A04020102020204" pitchFamily="34" charset="0"/>
                      </a:rPr>
                      <a:t>Poisson-Boltzmann, PNP, etc.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a14:m>
                    <a:r>
                      <a:rPr lang="en-GB" altLang="en-US" kern="0" dirty="0">
                        <a:latin typeface="Arial Black" panose="020B0A04020102020204" pitchFamily="34" charset="0"/>
                        <a:sym typeface="Arial Black" panose="020B0A040201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" name="Rectangle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179" y="3368029"/>
                    <a:ext cx="1949195" cy="78574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t="-3974" b="-993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21166">
                <a:off x="2113541" y="3292603"/>
                <a:ext cx="853525" cy="10318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ounded Rectangle 4"/>
            <p:cNvSpPr/>
            <p:nvPr/>
          </p:nvSpPr>
          <p:spPr>
            <a:xfrm>
              <a:off x="195981" y="3347664"/>
              <a:ext cx="2926563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57435" y="1090467"/>
            <a:ext cx="2538661" cy="792610"/>
            <a:chOff x="3585487" y="1114424"/>
            <a:chExt cx="262280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4000787" y="1114424"/>
              <a:ext cx="1847447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585487" y="1231139"/>
                  <a:ext cx="2622808" cy="7456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altLang="en-US" kern="0" dirty="0">
                      <a:solidFill>
                        <a:srgbClr val="FF0000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QM/MM </a:t>
                  </a:r>
                  <a:r>
                    <a:rPr lang="en-GB" altLang="en-US" kern="0" dirty="0"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</m:oMath>
                  </a14:m>
                  <a:endParaRPr lang="en-GB" altLang="en-US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  <a:p>
                  <a:pPr algn="ctr"/>
                  <a:r>
                    <a:rPr lang="en-GB" altLang="en-US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3</a:t>
                  </a:r>
                  <a:r>
                    <a:rPr lang="en-GB" altLang="en-US" i="1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N&lt; K &lt;</a:t>
                  </a:r>
                  <a:r>
                    <a:rPr lang="en-GB" altLang="en-US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3</a:t>
                  </a:r>
                  <a:r>
                    <a:rPr lang="en-GB" altLang="en-US" i="1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N</a:t>
                  </a:r>
                  <a:r>
                    <a:rPr lang="en-GB" altLang="en-US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(</a:t>
                  </a:r>
                  <a:r>
                    <a:rPr lang="en-GB" altLang="en-US" i="1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n</a:t>
                  </a:r>
                  <a:r>
                    <a:rPr lang="en-GB" altLang="en-US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 Black" panose="020B0A04020102020204" pitchFamily="34" charset="0"/>
                    </a:rPr>
                    <a:t>+1)</a:t>
                  </a:r>
                  <a:r>
                    <a:rPr lang="en-GB" altLang="en-US" kern="0" dirty="0"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5487" y="1231139"/>
                  <a:ext cx="2622808" cy="745644"/>
                </a:xfrm>
                <a:prstGeom prst="rect">
                  <a:avLst/>
                </a:prstGeom>
                <a:blipFill>
                  <a:blip r:embed="rId4"/>
                  <a:stretch>
                    <a:fillRect t="-4717" b="-13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3959144" y="1499035"/>
            <a:ext cx="1682317" cy="954380"/>
            <a:chOff x="2521052" y="678895"/>
            <a:chExt cx="1602040" cy="954380"/>
          </a:xfrm>
        </p:grpSpPr>
        <p:sp>
          <p:nvSpPr>
            <p:cNvPr id="16" name="Rounded Rectangle 15"/>
            <p:cNvSpPr/>
            <p:nvPr/>
          </p:nvSpPr>
          <p:spPr>
            <a:xfrm>
              <a:off x="2548141" y="678895"/>
              <a:ext cx="1463041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521052" y="709945"/>
                  <a:ext cx="1602040" cy="923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D46B02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Molecular </a:t>
                  </a:r>
                </a:p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D46B02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Mechanics</a:t>
                  </a:r>
                </a:p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GB" altLang="en-US" kern="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1052" y="709945"/>
                  <a:ext cx="1602040" cy="923330"/>
                </a:xfrm>
                <a:prstGeom prst="rect">
                  <a:avLst/>
                </a:prstGeom>
                <a:blipFill>
                  <a:blip r:embed="rId5"/>
                  <a:stretch>
                    <a:fillRect t="-32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2303293" y="4198871"/>
            <a:ext cx="1945834" cy="954380"/>
            <a:chOff x="2618363" y="678895"/>
            <a:chExt cx="1392818" cy="954380"/>
          </a:xfrm>
        </p:grpSpPr>
        <p:sp>
          <p:nvSpPr>
            <p:cNvPr id="29" name="Rounded Rectangle 28"/>
            <p:cNvSpPr/>
            <p:nvPr/>
          </p:nvSpPr>
          <p:spPr>
            <a:xfrm>
              <a:off x="2629437" y="678895"/>
              <a:ext cx="1381744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618363" y="709945"/>
                  <a:ext cx="1362218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B421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Differentiable</a:t>
                  </a:r>
                </a:p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B421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Manifold</a:t>
                  </a:r>
                </a:p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42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42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42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altLang="en-US" kern="0" baseline="30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8363" y="709945"/>
                  <a:ext cx="1362218" cy="923330"/>
                </a:xfrm>
                <a:prstGeom prst="rect">
                  <a:avLst/>
                </a:prstGeom>
                <a:blipFill>
                  <a:blip r:embed="rId6"/>
                  <a:stretch>
                    <a:fillRect l="-2885" t="-3974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4198357" y="4846861"/>
            <a:ext cx="1763775" cy="914400"/>
            <a:chOff x="2414078" y="576561"/>
            <a:chExt cx="1770684" cy="914400"/>
          </a:xfrm>
        </p:grpSpPr>
        <p:sp>
          <p:nvSpPr>
            <p:cNvPr id="32" name="Rounded Rectangle 31"/>
            <p:cNvSpPr/>
            <p:nvPr/>
          </p:nvSpPr>
          <p:spPr>
            <a:xfrm>
              <a:off x="2476272" y="576561"/>
              <a:ext cx="1611431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2414078" y="641446"/>
                  <a:ext cx="1770684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chemeClr val="accent6">
                          <a:lumMod val="75000"/>
                        </a:schemeClr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  </a:t>
                  </a:r>
                  <a:r>
                    <a:rPr lang="en-US" altLang="en-US" b="1" dirty="0">
                      <a:solidFill>
                        <a:srgbClr val="006940"/>
                      </a:solidFill>
                    </a:rPr>
                    <a:t> </a:t>
                  </a:r>
                  <a:r>
                    <a:rPr lang="en-US" altLang="en-US" b="1" dirty="0">
                      <a:solidFill>
                        <a:srgbClr val="009B64"/>
                      </a:solidFill>
                      <a:latin typeface="Arial Black" panose="020B0A04020102020204" pitchFamily="34" charset="0"/>
                    </a:rPr>
                    <a:t>Algebraic Topology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9B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9B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9B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009B64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a14:m>
                  <a:endParaRPr lang="en-GB" altLang="en-US" kern="0" baseline="30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4078" y="641446"/>
                  <a:ext cx="1770684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1384" t="-5660" r="-1384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5875003" y="5335500"/>
            <a:ext cx="1564419" cy="954380"/>
            <a:chOff x="2548141" y="678895"/>
            <a:chExt cx="1463041" cy="954380"/>
          </a:xfrm>
        </p:grpSpPr>
        <p:sp>
          <p:nvSpPr>
            <p:cNvPr id="35" name="Rounded Rectangle 34"/>
            <p:cNvSpPr/>
            <p:nvPr/>
          </p:nvSpPr>
          <p:spPr>
            <a:xfrm>
              <a:off x="2548141" y="678895"/>
              <a:ext cx="1463041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2805360" y="709945"/>
                  <a:ext cx="988223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9BB4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Graph </a:t>
                  </a:r>
                </a:p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9BB4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Theory</a:t>
                  </a:r>
                </a:p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9B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9B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9B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rgbClr val="009B6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GB" altLang="en-US" kern="0" baseline="300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360" y="709945"/>
                  <a:ext cx="988223" cy="923330"/>
                </a:xfrm>
                <a:prstGeom prst="rect">
                  <a:avLst/>
                </a:prstGeom>
                <a:blipFill>
                  <a:blip r:embed="rId8"/>
                  <a:stretch>
                    <a:fillRect l="-5202" t="-3289" r="-40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8971" y="2462597"/>
            <a:ext cx="4245503" cy="233389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7467446" y="5792700"/>
            <a:ext cx="1500350" cy="954380"/>
            <a:chOff x="2548141" y="678895"/>
            <a:chExt cx="1463041" cy="954380"/>
          </a:xfrm>
        </p:grpSpPr>
        <p:sp>
          <p:nvSpPr>
            <p:cNvPr id="42" name="Rounded Rectangle 41"/>
            <p:cNvSpPr/>
            <p:nvPr/>
          </p:nvSpPr>
          <p:spPr>
            <a:xfrm>
              <a:off x="2548141" y="678895"/>
              <a:ext cx="1463041" cy="914400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2696723" y="709945"/>
                  <a:ext cx="1205495" cy="92333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64BE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Geo-Top</a:t>
                  </a:r>
                </a:p>
                <a:p>
                  <a:pPr algn="ctr">
                    <a:defRPr/>
                  </a:pPr>
                  <a:r>
                    <a:rPr lang="en-GB" altLang="en-US" kern="0" dirty="0">
                      <a:solidFill>
                        <a:srgbClr val="0064BE"/>
                      </a:solidFill>
                      <a:latin typeface="Arial Black" panose="020B0A04020102020204" pitchFamily="34" charset="0"/>
                      <a:sym typeface="Arial Black" panose="020B0A04020102020204" pitchFamily="34" charset="0"/>
                    </a:rPr>
                    <a:t>Indices</a:t>
                  </a:r>
                </a:p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64B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64B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64B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rgbClr val="0064B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GB" altLang="en-US" kern="0" baseline="30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6723" y="709945"/>
                  <a:ext cx="1205495" cy="923330"/>
                </a:xfrm>
                <a:prstGeom prst="rect">
                  <a:avLst/>
                </a:prstGeom>
                <a:blipFill>
                  <a:blip r:embed="rId10"/>
                  <a:stretch>
                    <a:fillRect l="-4433" t="-3289"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ight Arrow 16"/>
          <p:cNvSpPr/>
          <p:nvPr/>
        </p:nvSpPr>
        <p:spPr>
          <a:xfrm rot="20336191">
            <a:off x="2817557" y="808757"/>
            <a:ext cx="3272972" cy="674340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Fundamentalism; Mechanistic</a:t>
            </a:r>
          </a:p>
        </p:txBody>
      </p:sp>
      <p:sp>
        <p:nvSpPr>
          <p:cNvPr id="44" name="Right Arrow 43"/>
          <p:cNvSpPr/>
          <p:nvPr/>
        </p:nvSpPr>
        <p:spPr>
          <a:xfrm rot="1185735">
            <a:off x="2859070" y="5677235"/>
            <a:ext cx="2958557" cy="683846"/>
          </a:xfrm>
          <a:prstGeom prst="rightArrow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b="1" dirty="0">
                <a:solidFill>
                  <a:srgbClr val="009B37"/>
                </a:solidFill>
              </a:rPr>
              <a:t>Reductionism; Data-driven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8076" y="8496"/>
            <a:ext cx="3852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Two schools of thinking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93416" y="2125538"/>
            <a:ext cx="1864613" cy="941632"/>
            <a:chOff x="2195154" y="2198451"/>
            <a:chExt cx="1864613" cy="941632"/>
          </a:xfrm>
        </p:grpSpPr>
        <p:grpSp>
          <p:nvGrpSpPr>
            <p:cNvPr id="14" name="Group 13"/>
            <p:cNvGrpSpPr/>
            <p:nvPr/>
          </p:nvGrpSpPr>
          <p:grpSpPr>
            <a:xfrm>
              <a:off x="2195154" y="2198451"/>
              <a:ext cx="1864613" cy="941632"/>
              <a:chOff x="2387238" y="2550059"/>
              <a:chExt cx="1604014" cy="91440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2443146" y="2550059"/>
                <a:ext cx="1463041" cy="914400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87238" y="2551631"/>
                <a:ext cx="1604014" cy="896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GB" altLang="en-US" kern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Multiscale</a:t>
                </a:r>
              </a:p>
              <a:p>
                <a:pPr algn="ctr">
                  <a:defRPr/>
                </a:pPr>
                <a:r>
                  <a:rPr lang="en-GB" altLang="en-US" kern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Coarse-grain </a:t>
                </a:r>
              </a:p>
              <a:p>
                <a:pPr algn="ctr">
                  <a:defRPr/>
                </a:pPr>
                <a:r>
                  <a:rPr lang="en-GB" altLang="en-US" kern="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Algerian" panose="04020705040A02060702" pitchFamily="82" charset="0"/>
                    <a:sym typeface="Arial Black" panose="020B0A04020102020204" pitchFamily="34" charset="0"/>
                  </a:rPr>
                  <a:t> </a:t>
                </a:r>
                <a:endParaRPr lang="en-GB" altLang="en-US" kern="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 Black" panose="020B0A040201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2327598" y="2760319"/>
                  <a:ext cx="16634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(3&lt;</a:t>
                  </a:r>
                  <a:r>
                    <a:rPr lang="en-US" i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M&lt;</a:t>
                  </a:r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3</a:t>
                  </a:r>
                  <a:r>
                    <a:rPr lang="en-US" i="1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N</a:t>
                  </a:r>
                  <a:r>
                    <a:rPr lang="en-US" dirty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rPr>
                    <a:t>)  </a:t>
                  </a: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598" y="2760319"/>
                  <a:ext cx="1663469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7381731" y="641075"/>
            <a:ext cx="1593732" cy="951375"/>
            <a:chOff x="7409662" y="391368"/>
            <a:chExt cx="1593732" cy="951375"/>
          </a:xfrm>
        </p:grpSpPr>
        <p:grpSp>
          <p:nvGrpSpPr>
            <p:cNvPr id="26" name="Group 25"/>
            <p:cNvGrpSpPr/>
            <p:nvPr/>
          </p:nvGrpSpPr>
          <p:grpSpPr>
            <a:xfrm>
              <a:off x="7409662" y="391368"/>
              <a:ext cx="1593732" cy="923330"/>
              <a:chOff x="6239537" y="411344"/>
              <a:chExt cx="1660281" cy="92333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239537" y="415809"/>
                <a:ext cx="1660281" cy="914400"/>
              </a:xfrm>
              <a:prstGeom prst="round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306086" y="411344"/>
                <a:ext cx="159373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altLang="en-US" kern="0" dirty="0">
                    <a:solidFill>
                      <a:srgbClr val="C0000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Quantum </a:t>
                </a:r>
              </a:p>
              <a:p>
                <a:pPr algn="ctr">
                  <a:defRPr/>
                </a:pPr>
                <a:r>
                  <a:rPr lang="en-GB" altLang="en-US" kern="0" dirty="0">
                    <a:solidFill>
                      <a:srgbClr val="C00000"/>
                    </a:solidFill>
                    <a:latin typeface="Arial Black" panose="020B0A04020102020204" pitchFamily="34" charset="0"/>
                    <a:sym typeface="Arial Black" panose="020B0A04020102020204" pitchFamily="34" charset="0"/>
                  </a:rPr>
                  <a:t>Mechanics  </a:t>
                </a:r>
              </a:p>
              <a:p>
                <a:pPr algn="ctr">
                  <a:defRPr/>
                </a:pPr>
                <a:r>
                  <a:rPr lang="en-GB" altLang="en-US" kern="0" dirty="0">
                    <a:solidFill>
                      <a:srgbClr val="FF0000"/>
                    </a:solidFill>
                    <a:latin typeface="Algerian" panose="04020705040A02060702" pitchFamily="82" charset="0"/>
                    <a:sym typeface="Arial Black" panose="020B0A04020102020204" pitchFamily="34" charset="0"/>
                  </a:rPr>
                  <a:t> </a:t>
                </a:r>
                <a:endParaRPr lang="en-GB" altLang="en-US" kern="0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 Black" panose="020B0A040201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670661" y="973411"/>
                  <a:ext cx="114197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𝑁𝑛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+3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0661" y="973411"/>
                  <a:ext cx="114197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23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430903" y="176412"/>
            <a:ext cx="4203823" cy="3881548"/>
          </a:xfrm>
          <a:custGeom>
            <a:avLst/>
            <a:gdLst>
              <a:gd name="connsiteX0" fmla="*/ 0 w 4203823"/>
              <a:gd name="connsiteY0" fmla="*/ 1940774 h 3881548"/>
              <a:gd name="connsiteX1" fmla="*/ 2101912 w 4203823"/>
              <a:gd name="connsiteY1" fmla="*/ 0 h 3881548"/>
              <a:gd name="connsiteX2" fmla="*/ 4203824 w 4203823"/>
              <a:gd name="connsiteY2" fmla="*/ 1940774 h 3881548"/>
              <a:gd name="connsiteX3" fmla="*/ 2101912 w 4203823"/>
              <a:gd name="connsiteY3" fmla="*/ 3881548 h 3881548"/>
              <a:gd name="connsiteX4" fmla="*/ 0 w 4203823"/>
              <a:gd name="connsiteY4" fmla="*/ 1940774 h 388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3823" h="3881548">
                <a:moveTo>
                  <a:pt x="0" y="1940774"/>
                </a:moveTo>
                <a:cubicBezTo>
                  <a:pt x="0" y="868914"/>
                  <a:pt x="941058" y="0"/>
                  <a:pt x="2101912" y="0"/>
                </a:cubicBezTo>
                <a:cubicBezTo>
                  <a:pt x="3262766" y="0"/>
                  <a:pt x="4203824" y="868914"/>
                  <a:pt x="4203824" y="1940774"/>
                </a:cubicBezTo>
                <a:cubicBezTo>
                  <a:pt x="4203824" y="3012634"/>
                  <a:pt x="3262766" y="3881548"/>
                  <a:pt x="2101912" y="3881548"/>
                </a:cubicBezTo>
                <a:cubicBezTo>
                  <a:pt x="941058" y="3881548"/>
                  <a:pt x="0" y="3012634"/>
                  <a:pt x="0" y="1940774"/>
                </a:cubicBezTo>
                <a:close/>
              </a:path>
            </a:pathLst>
          </a:custGeom>
          <a:solidFill>
            <a:srgbClr val="FF0066">
              <a:alpha val="49804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60510" tIns="679271" rIns="560509" bIns="1455581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Biophysics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E4FB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 data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E4FB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data</a:t>
            </a:r>
            <a:endParaRPr lang="en-US" sz="1800" b="1" kern="1200" dirty="0">
              <a:solidFill>
                <a:srgbClr val="E4FB0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E4FB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Bioinformatics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E4FB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 biology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E4FB0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 physiology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92623" y="2635631"/>
            <a:ext cx="4214185" cy="3880966"/>
          </a:xfrm>
          <a:custGeom>
            <a:avLst/>
            <a:gdLst>
              <a:gd name="connsiteX0" fmla="*/ 0 w 4214185"/>
              <a:gd name="connsiteY0" fmla="*/ 1940483 h 3880966"/>
              <a:gd name="connsiteX1" fmla="*/ 2107093 w 4214185"/>
              <a:gd name="connsiteY1" fmla="*/ 0 h 3880966"/>
              <a:gd name="connsiteX2" fmla="*/ 4214186 w 4214185"/>
              <a:gd name="connsiteY2" fmla="*/ 1940483 h 3880966"/>
              <a:gd name="connsiteX3" fmla="*/ 2107093 w 4214185"/>
              <a:gd name="connsiteY3" fmla="*/ 3880966 h 3880966"/>
              <a:gd name="connsiteX4" fmla="*/ 0 w 4214185"/>
              <a:gd name="connsiteY4" fmla="*/ 1940483 h 388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4185" h="3880966">
                <a:moveTo>
                  <a:pt x="0" y="1940483"/>
                </a:moveTo>
                <a:cubicBezTo>
                  <a:pt x="0" y="868784"/>
                  <a:pt x="943378" y="0"/>
                  <a:pt x="2107093" y="0"/>
                </a:cubicBezTo>
                <a:cubicBezTo>
                  <a:pt x="3270808" y="0"/>
                  <a:pt x="4214186" y="868784"/>
                  <a:pt x="4214186" y="1940483"/>
                </a:cubicBezTo>
                <a:cubicBezTo>
                  <a:pt x="4214186" y="3012182"/>
                  <a:pt x="3270808" y="3880966"/>
                  <a:pt x="2107093" y="3880966"/>
                </a:cubicBezTo>
                <a:cubicBezTo>
                  <a:pt x="943378" y="3880966"/>
                  <a:pt x="0" y="3012182"/>
                  <a:pt x="0" y="1940483"/>
                </a:cubicBezTo>
                <a:close/>
              </a:path>
            </a:pathLst>
          </a:custGeom>
          <a:solidFill>
            <a:srgbClr val="0099FF">
              <a:alpha val="49804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288839" tIns="1002583" rIns="396835" bIns="743852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learning 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learning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Manifold learning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learning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</a:t>
            </a:r>
            <a:endParaRPr lang="en-US" sz="1800" b="1" kern="1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31091" y="2613329"/>
            <a:ext cx="4270421" cy="3880966"/>
          </a:xfrm>
          <a:custGeom>
            <a:avLst/>
            <a:gdLst>
              <a:gd name="connsiteX0" fmla="*/ 0 w 4270421"/>
              <a:gd name="connsiteY0" fmla="*/ 1940483 h 3880966"/>
              <a:gd name="connsiteX1" fmla="*/ 2135211 w 4270421"/>
              <a:gd name="connsiteY1" fmla="*/ 0 h 3880966"/>
              <a:gd name="connsiteX2" fmla="*/ 4270422 w 4270421"/>
              <a:gd name="connsiteY2" fmla="*/ 1940483 h 3880966"/>
              <a:gd name="connsiteX3" fmla="*/ 2135211 w 4270421"/>
              <a:gd name="connsiteY3" fmla="*/ 3880966 h 3880966"/>
              <a:gd name="connsiteX4" fmla="*/ 0 w 4270421"/>
              <a:gd name="connsiteY4" fmla="*/ 1940483 h 388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0421" h="3880966">
                <a:moveTo>
                  <a:pt x="0" y="1940483"/>
                </a:moveTo>
                <a:cubicBezTo>
                  <a:pt x="0" y="868784"/>
                  <a:pt x="955967" y="0"/>
                  <a:pt x="2135211" y="0"/>
                </a:cubicBezTo>
                <a:cubicBezTo>
                  <a:pt x="3314455" y="0"/>
                  <a:pt x="4270422" y="868784"/>
                  <a:pt x="4270422" y="1940483"/>
                </a:cubicBezTo>
                <a:cubicBezTo>
                  <a:pt x="4270422" y="3012182"/>
                  <a:pt x="3314455" y="3880966"/>
                  <a:pt x="2135211" y="3880966"/>
                </a:cubicBezTo>
                <a:cubicBezTo>
                  <a:pt x="955967" y="3880966"/>
                  <a:pt x="0" y="3012182"/>
                  <a:pt x="0" y="1940483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02131" tIns="1002583" rIns="1306038" bIns="743852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Algebraic topology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Differential geometry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 theory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Multiscale PDEs</a:t>
            </a:r>
            <a:endParaRPr lang="en-US" sz="18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Rham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-Hodge</a:t>
            </a:r>
            <a:r>
              <a:rPr lang="en-US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624550" y="2743200"/>
            <a:ext cx="1872868" cy="1762699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anose="02010600030101010101" pitchFamily="2" charset="-122"/>
              </a:rPr>
              <a:t>Drug Design &amp; Discovery </a:t>
            </a:r>
            <a:r>
              <a:rPr lang="en-US" altLang="en-US" sz="1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25364" y="3814964"/>
            <a:ext cx="1271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Wei Lab</a:t>
            </a:r>
            <a:endParaRPr lang="en-US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ChangeArrowheads="1"/>
          </p:cNvSpPr>
          <p:nvPr/>
        </p:nvSpPr>
        <p:spPr bwMode="auto">
          <a:xfrm>
            <a:off x="0" y="604988"/>
            <a:ext cx="2891204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sz="2215" dirty="0" err="1">
                <a:solidFill>
                  <a:srgbClr val="2002FC"/>
                </a:solidFill>
              </a:rPr>
              <a:t>Möbius</a:t>
            </a:r>
            <a:r>
              <a:rPr lang="en-GB" altLang="en-US" sz="2215" dirty="0">
                <a:solidFill>
                  <a:srgbClr val="2002FC"/>
                </a:solidFill>
              </a:rPr>
              <a:t> Strips (1858)</a:t>
            </a:r>
            <a:endParaRPr lang="en-GB" altLang="en-US" sz="2215" dirty="0">
              <a:solidFill>
                <a:srgbClr val="2002FC"/>
              </a:solidFill>
              <a:ea typeface="SimSun" charset="-122"/>
            </a:endParaRPr>
          </a:p>
        </p:txBody>
      </p:sp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28" y="1027822"/>
            <a:ext cx="1755574" cy="161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3" y="1169232"/>
            <a:ext cx="2120411" cy="173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200574" y="604988"/>
            <a:ext cx="2586404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sz="2215" dirty="0">
                <a:solidFill>
                  <a:srgbClr val="2002FC"/>
                </a:solidFill>
              </a:rPr>
              <a:t>Klein Bottle (1882)</a:t>
            </a:r>
            <a:endParaRPr lang="en-GB" altLang="en-US" sz="2215" dirty="0">
              <a:solidFill>
                <a:srgbClr val="2002FC"/>
              </a:solidFill>
              <a:ea typeface="SimSun" charset="-122"/>
            </a:endParaRPr>
          </a:p>
        </p:txBody>
      </p:sp>
      <p:sp>
        <p:nvSpPr>
          <p:cNvPr id="27653" name="TextBox 10"/>
          <p:cNvSpPr>
            <a:spLocks noChangeArrowheads="1"/>
          </p:cNvSpPr>
          <p:nvPr/>
        </p:nvSpPr>
        <p:spPr bwMode="auto">
          <a:xfrm>
            <a:off x="1161317" y="158740"/>
            <a:ext cx="6151685" cy="4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10" tIns="44405" rIns="88810" bIns="44405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charset="0"/>
              </a:rPr>
              <a:t>Classical Topology</a:t>
            </a:r>
          </a:p>
        </p:txBody>
      </p:sp>
      <p:pic>
        <p:nvPicPr>
          <p:cNvPr id="27655" name="Picture 9" descr="http://upload.wikimedia.org/wikipedia/commons/9/9f/Torus_illustr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11" y="3392085"/>
            <a:ext cx="1617785" cy="131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4"/>
          <p:cNvSpPr>
            <a:spLocks noChangeArrowheads="1"/>
          </p:cNvSpPr>
          <p:nvPr/>
        </p:nvSpPr>
        <p:spPr bwMode="auto">
          <a:xfrm>
            <a:off x="3200574" y="2899851"/>
            <a:ext cx="1359877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sz="2215" dirty="0">
                <a:solidFill>
                  <a:srgbClr val="2002FC"/>
                </a:solidFill>
              </a:rPr>
              <a:t>Torus</a:t>
            </a:r>
            <a:endParaRPr lang="en-GB" altLang="en-US" sz="2215" dirty="0">
              <a:solidFill>
                <a:srgbClr val="2002FC"/>
              </a:solidFill>
              <a:ea typeface="SimSun" charset="-122"/>
            </a:endParaRPr>
          </a:p>
        </p:txBody>
      </p:sp>
      <p:pic>
        <p:nvPicPr>
          <p:cNvPr id="27657" name="Picture 11" descr="http://upload.wikimedia.org/wikipedia/commons/thumb/b/bc/Double_torus_illustration.png/800px-Double_torus_illustr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96" y="3376695"/>
            <a:ext cx="1569075" cy="13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Rectangle 4"/>
          <p:cNvSpPr>
            <a:spLocks noChangeArrowheads="1"/>
          </p:cNvSpPr>
          <p:nvPr/>
        </p:nvSpPr>
        <p:spPr bwMode="auto">
          <a:xfrm>
            <a:off x="4567236" y="2848735"/>
            <a:ext cx="1866900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eaLnBrk="1" hangingPunct="1">
              <a:buFont typeface="Wingdings" charset="2"/>
              <a:buNone/>
            </a:pPr>
            <a:r>
              <a:rPr lang="en-GB" altLang="en-US" sz="2215" dirty="0">
                <a:solidFill>
                  <a:srgbClr val="2002FC"/>
                </a:solidFill>
              </a:rPr>
              <a:t>Double Torus</a:t>
            </a:r>
            <a:endParaRPr lang="en-GB" altLang="en-US" sz="2215" dirty="0">
              <a:solidFill>
                <a:srgbClr val="2002FC"/>
              </a:solidFill>
              <a:ea typeface="SimSun" charset="-122"/>
            </a:endParaRPr>
          </a:p>
        </p:txBody>
      </p:sp>
      <p:pic>
        <p:nvPicPr>
          <p:cNvPr id="27662" name="Picture 11" descr="http://upload.wikimedia.org/wikipedia/commons/5/5d/Konigsberg_bridg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764" y="3857708"/>
            <a:ext cx="2637692" cy="270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2" descr="File:Leonhard Euler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6" y="498485"/>
            <a:ext cx="2619010" cy="327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7" name="Rectangle 3"/>
          <p:cNvSpPr>
            <a:spLocks noChangeArrowheads="1"/>
          </p:cNvSpPr>
          <p:nvPr/>
        </p:nvSpPr>
        <p:spPr bwMode="auto">
          <a:xfrm>
            <a:off x="6434136" y="2708079"/>
            <a:ext cx="2775438" cy="9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GB" altLang="en-US" sz="1662" b="1" dirty="0">
                <a:solidFill>
                  <a:srgbClr val="FF0000"/>
                </a:solidFill>
                <a:ea typeface="SimSun" panose="02010600030101010101" pitchFamily="2" charset="-122"/>
              </a:rPr>
              <a:t>Leonhard Paul Euler</a:t>
            </a:r>
            <a:r>
              <a:rPr lang="en-GB" altLang="en-US" sz="1662" dirty="0">
                <a:solidFill>
                  <a:srgbClr val="FF0000"/>
                </a:solidFill>
                <a:ea typeface="SimSun" panose="02010600030101010101" pitchFamily="2" charset="-122"/>
              </a:rPr>
              <a:t> 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en-GB" altLang="en-US" sz="1477" dirty="0">
                <a:solidFill>
                  <a:srgbClr val="FF0000"/>
                </a:solidFill>
                <a:ea typeface="SimSun" panose="02010600030101010101" pitchFamily="2" charset="-122"/>
              </a:rPr>
              <a:t>(Swiss Mathematician,       April 15, 1707 – Sept 18 1783)</a:t>
            </a:r>
            <a:r>
              <a:rPr lang="en-GB" altLang="en-US" sz="1662" dirty="0">
                <a:solidFill>
                  <a:srgbClr val="FFFFFF"/>
                </a:solidFill>
                <a:ea typeface="SimSun" panose="02010600030101010101" pitchFamily="2" charset="-122"/>
              </a:rPr>
              <a:t> </a:t>
            </a:r>
            <a:r>
              <a:rPr lang="en-GB" altLang="en-US" sz="2585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20" name="TextBox 10"/>
          <p:cNvSpPr>
            <a:spLocks noChangeArrowheads="1"/>
          </p:cNvSpPr>
          <p:nvPr/>
        </p:nvSpPr>
        <p:spPr bwMode="auto">
          <a:xfrm>
            <a:off x="6198920" y="3787041"/>
            <a:ext cx="1958488" cy="5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810" tIns="44405" rIns="88810" bIns="44405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charset="0"/>
              <a:buNone/>
            </a:pPr>
            <a:r>
              <a:rPr lang="en-US" altLang="en-US" sz="1600" dirty="0">
                <a:solidFill>
                  <a:srgbClr val="0000FF"/>
                </a:solidFill>
                <a:latin typeface="Arial Black" charset="0"/>
                <a:sym typeface="Arial Black" charset="0"/>
              </a:rPr>
              <a:t>Seven Bridges of Konigsberg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" y="3654972"/>
            <a:ext cx="2794680" cy="3078614"/>
          </a:xfrm>
          <a:prstGeom prst="rect">
            <a:avLst/>
          </a:prstGeom>
        </p:spPr>
      </p:pic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6514268" y="6449847"/>
            <a:ext cx="3018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charset="0"/>
              <a:buNone/>
            </a:pPr>
            <a:r>
              <a:rPr lang="en-US" altLang="en-US" sz="2000" dirty="0">
                <a:solidFill>
                  <a:schemeClr val="hlink"/>
                </a:solidFill>
              </a:rPr>
              <a:t>Leonhard Euler (1735)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64977" y="4896305"/>
            <a:ext cx="3041668" cy="1868052"/>
            <a:chOff x="3004456" y="4874271"/>
            <a:chExt cx="3041668" cy="1868052"/>
          </a:xfrm>
        </p:grpSpPr>
        <p:sp>
          <p:nvSpPr>
            <p:cNvPr id="3" name="Rounded Rectangle 2"/>
            <p:cNvSpPr/>
            <p:nvPr/>
          </p:nvSpPr>
          <p:spPr>
            <a:xfrm>
              <a:off x="3004456" y="4874271"/>
              <a:ext cx="3041668" cy="18680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197872" y="4985338"/>
              <a:ext cx="2848251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Augustin-Louis Cauchy, </a:t>
              </a:r>
            </a:p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Ludwig </a:t>
              </a:r>
              <a:r>
                <a:rPr lang="en-US" sz="20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Schläfli</a:t>
              </a:r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 </a:t>
              </a:r>
            </a:p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Johann Benedict Listing, </a:t>
              </a:r>
            </a:p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Bernhard Riemann, and </a:t>
              </a:r>
            </a:p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Enrico </a:t>
              </a:r>
              <a:r>
                <a:rPr lang="en-US" sz="2000" b="1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Betti</a:t>
              </a:r>
              <a:endParaRPr lang="en-US" sz="2000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3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6">
        <p14:ferris dir="l"/>
      </p:transition>
    </mc:Choice>
    <mc:Fallback xmlns="">
      <p:transition spd="slow" advTm="18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27652" grpId="0"/>
      <p:bldP spid="27656" grpId="0"/>
      <p:bldP spid="276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6280" y="-35295"/>
            <a:ext cx="9049407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D3R Grand Challenge 3 (2017-2018)</a:t>
            </a:r>
          </a:p>
          <a:p>
            <a:pPr>
              <a:defRPr/>
            </a:pPr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 Prediction</a:t>
            </a:r>
          </a:p>
          <a:p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1A          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1B</a:t>
            </a:r>
          </a:p>
          <a:p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Pose Predictions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Pose Prediction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Affinity Rankings excluding </a:t>
            </a:r>
            <a:r>
              <a:rPr lang="en-US" sz="2000" b="1" dirty="0" err="1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Kds</a:t>
            </a:r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10 µM</a:t>
            </a:r>
          </a:p>
          <a:p>
            <a:pPr>
              <a:defRPr/>
            </a:pP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1            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2   </a:t>
            </a:r>
          </a:p>
          <a:p>
            <a:pPr>
              <a:defRPr/>
            </a:pP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defRPr/>
            </a:pP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VEGFR2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JAK2 SC2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p38-</a:t>
            </a:r>
            <a:r>
              <a:rPr lang="el-G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6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JAK2 SC3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ABL1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7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8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9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0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1"/>
              </a:rPr>
              <a:t>Free Energy Set 2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/ Inactive Classification</a:t>
            </a: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VEGFR2                               JAK2 SC2                       p38-</a:t>
            </a:r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2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3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4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5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6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7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</a:t>
            </a: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JAK2 SC3                            TIE2                                ABL1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8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9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0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Scoring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1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2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3"/>
              </a:rPr>
              <a:t>Free Energy Set 1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Affinity Rankings for </a:t>
            </a:r>
            <a:r>
              <a:rPr lang="en-US" sz="2000" b="1" dirty="0" err="1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Cocrystalized</a:t>
            </a:r>
            <a:r>
              <a:rPr lang="en-US" sz="2000" b="1" dirty="0">
                <a:solidFill>
                  <a:srgbClr val="0F25F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Ligands</a:t>
            </a:r>
          </a:p>
          <a:p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1            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Cathepsin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 2      </a:t>
            </a:r>
          </a:p>
          <a:p>
            <a:pPr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4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5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6"/>
              </a:rPr>
              <a:t>Scoring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7"/>
              </a:rPr>
              <a:t>partials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>
              <a:defRPr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8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9"/>
              </a:rPr>
              <a:t>Free Energy Set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8375" name="Picture 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t="4805" r="13036" b="3526"/>
          <a:stretch>
            <a:fillRect/>
          </a:stretch>
        </p:blipFill>
        <p:spPr bwMode="auto">
          <a:xfrm>
            <a:off x="6383368" y="683490"/>
            <a:ext cx="2760632" cy="169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Image result for gold medal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46" y="5970363"/>
            <a:ext cx="425604" cy="425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99" y="6303780"/>
            <a:ext cx="425604" cy="4256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29" y="6321709"/>
            <a:ext cx="425604" cy="42560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15" y="5125844"/>
            <a:ext cx="425604" cy="4256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84" y="5165249"/>
            <a:ext cx="425604" cy="4256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80" y="4822023"/>
            <a:ext cx="425604" cy="4256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15" y="3379729"/>
            <a:ext cx="425604" cy="4256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82" y="3416732"/>
            <a:ext cx="425604" cy="4256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6" y="3126732"/>
            <a:ext cx="425604" cy="4256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93" y="3114671"/>
            <a:ext cx="425604" cy="425604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4652"/>
          <a:stretch>
            <a:fillRect/>
          </a:stretch>
        </p:blipFill>
        <p:spPr bwMode="auto">
          <a:xfrm>
            <a:off x="7990086" y="5424582"/>
            <a:ext cx="884846" cy="10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8679" b="15228"/>
          <a:stretch>
            <a:fillRect/>
          </a:stretch>
        </p:blipFill>
        <p:spPr bwMode="auto">
          <a:xfrm>
            <a:off x="6454473" y="5424582"/>
            <a:ext cx="979462" cy="110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38111" y="6483173"/>
            <a:ext cx="21246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600" dirty="0" err="1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Dr</a:t>
            </a:r>
            <a:r>
              <a:rPr lang="en-US" altLang="en-US" sz="1600" dirty="0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D Nguyen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5856" y="6483173"/>
            <a:ext cx="17751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600" dirty="0" err="1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Zixuan</a:t>
            </a:r>
            <a:r>
              <a:rPr lang="en-US" altLang="en-US" sz="1600" dirty="0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</a:t>
            </a:r>
            <a:r>
              <a:rPr lang="en-US" altLang="en-US" sz="1600" dirty="0" err="1">
                <a:solidFill>
                  <a:srgbClr val="2501F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Cang</a:t>
            </a:r>
            <a:endParaRPr lang="en-US" altLang="en-US" sz="1600" dirty="0">
              <a:solidFill>
                <a:srgbClr val="2501FD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anose="02010600030101010101" pitchFamily="2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0"/>
            <a:ext cx="646152" cy="7303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931184" y="263968"/>
            <a:ext cx="2556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(Nguyen et al, JCAMD, 2018)</a:t>
            </a:r>
            <a:endParaRPr lang="en-US" sz="1600" baseline="-25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1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4354" y="-103807"/>
            <a:ext cx="8229600" cy="1046286"/>
          </a:xfrm>
        </p:spPr>
        <p:txBody>
          <a:bodyPr>
            <a:normAutofit/>
          </a:bodyPr>
          <a:lstStyle/>
          <a:p>
            <a:r>
              <a:rPr lang="en-GB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Topological invariants: </a:t>
            </a:r>
            <a:r>
              <a:rPr lang="en-GB" alt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Betti</a:t>
            </a:r>
            <a:r>
              <a:rPr lang="en-GB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 numbers</a:t>
            </a:r>
          </a:p>
        </p:txBody>
      </p:sp>
      <p:graphicFrame>
        <p:nvGraphicFramePr>
          <p:cNvPr id="29699" name="Object 6"/>
          <p:cNvGraphicFramePr>
            <a:graphicFrameLocks/>
          </p:cNvGraphicFramePr>
          <p:nvPr/>
        </p:nvGraphicFramePr>
        <p:xfrm>
          <a:off x="2351943" y="3235570"/>
          <a:ext cx="128807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2" name="Bitmap Image" r:id="rId3" imgW="3219899" imgH="3219899" progId="Paint.Picture">
                  <p:embed/>
                </p:oleObj>
              </mc:Choice>
              <mc:Fallback>
                <p:oleObj name="Bitmap Image" r:id="rId3" imgW="3219899" imgH="3219899" progId="Paint.Picture">
                  <p:embed/>
                  <p:pic>
                    <p:nvPicPr>
                      <p:cNvPr id="29699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943" y="3235570"/>
                        <a:ext cx="128807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7"/>
          <p:cNvGraphicFramePr>
            <a:graphicFrameLocks/>
          </p:cNvGraphicFramePr>
          <p:nvPr/>
        </p:nvGraphicFramePr>
        <p:xfrm>
          <a:off x="1055077" y="3836377"/>
          <a:ext cx="139212" cy="131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3" name="Bitmap Image" r:id="rId5" imgW="2295238" imgH="2133898" progId="Paint.Picture">
                  <p:embed/>
                </p:oleObj>
              </mc:Choice>
              <mc:Fallback>
                <p:oleObj name="Bitmap Image" r:id="rId5" imgW="2295238" imgH="2133898" progId="Paint.Picture">
                  <p:embed/>
                  <p:pic>
                    <p:nvPicPr>
                      <p:cNvPr id="2970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077" y="3836377"/>
                        <a:ext cx="139212" cy="1318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825012" y="949073"/>
            <a:ext cx="7373815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 dirty="0">
                <a:solidFill>
                  <a:schemeClr val="hlink"/>
                </a:solidFill>
              </a:rPr>
              <a:t> </a:t>
            </a:r>
            <a:r>
              <a:rPr lang="en-GB" altLang="en-US" sz="1846" dirty="0">
                <a:solidFill>
                  <a:schemeClr val="hlink"/>
                </a:solidFill>
              </a:rPr>
              <a:t> </a:t>
            </a:r>
            <a:r>
              <a:rPr lang="en-GB" altLang="en-US" sz="2215" i="1" dirty="0">
                <a:solidFill>
                  <a:srgbClr val="2002F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</a:t>
            </a:r>
            <a:r>
              <a:rPr lang="en-GB" altLang="en-US" sz="2215" baseline="-25000" dirty="0">
                <a:solidFill>
                  <a:srgbClr val="2002F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GB" altLang="en-US" sz="2215" dirty="0">
                <a:solidFill>
                  <a:srgbClr val="2002FC"/>
                </a:solidFill>
              </a:rPr>
              <a:t> </a:t>
            </a:r>
            <a:r>
              <a:rPr lang="en-GB" altLang="en-US" sz="2215" dirty="0">
                <a:solidFill>
                  <a:srgbClr val="2002FC"/>
                </a:solidFill>
                <a:latin typeface="Arial Black" panose="020B0A04020102020204" pitchFamily="34" charset="0"/>
              </a:rPr>
              <a:t>is the number of connected components.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 dirty="0">
                <a:solidFill>
                  <a:srgbClr val="2002FC"/>
                </a:solidFill>
              </a:rPr>
              <a:t>  </a:t>
            </a:r>
            <a:r>
              <a:rPr lang="en-GB" altLang="en-US" sz="2215" i="1" dirty="0">
                <a:solidFill>
                  <a:srgbClr val="2002F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</a:t>
            </a:r>
            <a:r>
              <a:rPr lang="en-GB" altLang="en-US" sz="2215" baseline="-25000" dirty="0">
                <a:solidFill>
                  <a:srgbClr val="2002FC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GB" altLang="en-US" sz="2215" dirty="0">
                <a:solidFill>
                  <a:srgbClr val="2002FC"/>
                </a:solidFill>
              </a:rPr>
              <a:t> </a:t>
            </a:r>
            <a:r>
              <a:rPr lang="en-GB" altLang="en-US" sz="2215" dirty="0">
                <a:solidFill>
                  <a:srgbClr val="2002FC"/>
                </a:solidFill>
                <a:latin typeface="Arial Black" panose="020B0A04020102020204" pitchFamily="34" charset="0"/>
              </a:rPr>
              <a:t>is the number of tunnels or circles.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 dirty="0">
                <a:solidFill>
                  <a:srgbClr val="2002FC"/>
                </a:solidFill>
              </a:rPr>
              <a:t>  </a:t>
            </a:r>
            <a:r>
              <a:rPr lang="en-GB" altLang="en-US" sz="2215" i="1" dirty="0">
                <a:solidFill>
                  <a:srgbClr val="2002F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</a:t>
            </a:r>
            <a:r>
              <a:rPr lang="en-GB" altLang="en-US" sz="2215" i="1" baseline="-25000" dirty="0">
                <a:solidFill>
                  <a:srgbClr val="2002F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2</a:t>
            </a:r>
            <a:r>
              <a:rPr lang="en-GB" altLang="en-US" sz="2215" i="1" dirty="0">
                <a:solidFill>
                  <a:srgbClr val="2002FC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 </a:t>
            </a:r>
            <a:r>
              <a:rPr lang="en-GB" altLang="en-US" sz="2215" dirty="0">
                <a:solidFill>
                  <a:srgbClr val="2002FC"/>
                </a:solidFill>
                <a:latin typeface="Arial Black" panose="020B0A04020102020204" pitchFamily="34" charset="0"/>
                <a:sym typeface="Arial" panose="020B0604020202020204" pitchFamily="34" charset="0"/>
              </a:rPr>
              <a:t>is the number of cavities or voids.</a:t>
            </a:r>
            <a:endParaRPr lang="en-GB" altLang="en-US" sz="2215" dirty="0">
              <a:solidFill>
                <a:srgbClr val="2002FC"/>
              </a:solidFill>
            </a:endParaRP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2475035" y="2589335"/>
            <a:ext cx="1112226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>
                <a:latin typeface="Arial Black" panose="020B0A04020102020204" pitchFamily="34" charset="0"/>
              </a:rPr>
              <a:t>Circle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7017728" y="2587869"/>
            <a:ext cx="1254369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 dirty="0">
                <a:latin typeface="Arial Black" panose="020B0A040201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Torus</a:t>
            </a: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633046" y="2593731"/>
            <a:ext cx="984738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 dirty="0">
                <a:latin typeface="Arial Black" panose="020B0A04020102020204" pitchFamily="34" charset="0"/>
              </a:rPr>
              <a:t>Point</a:t>
            </a:r>
          </a:p>
        </p:txBody>
      </p:sp>
      <p:sp>
        <p:nvSpPr>
          <p:cNvPr id="29705" name="Text Box 13"/>
          <p:cNvSpPr txBox="1">
            <a:spLocks noChangeArrowheads="1"/>
          </p:cNvSpPr>
          <p:nvPr/>
        </p:nvSpPr>
        <p:spPr bwMode="auto">
          <a:xfrm>
            <a:off x="4554415" y="2587869"/>
            <a:ext cx="1273420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215">
                <a:latin typeface="Arial Black" panose="020B0A04020102020204" pitchFamily="34" charset="0"/>
                <a:ea typeface="SimSun" panose="02010600030101010101" pitchFamily="2" charset="-122"/>
                <a:sym typeface="Arial" panose="020B0604020202020204" pitchFamily="34" charset="0"/>
              </a:rPr>
              <a:t>Sphere</a:t>
            </a:r>
          </a:p>
        </p:txBody>
      </p:sp>
      <p:graphicFrame>
        <p:nvGraphicFramePr>
          <p:cNvPr id="29706" name="Object 11"/>
          <p:cNvGraphicFramePr>
            <a:graphicFrameLocks noChangeAspect="1"/>
          </p:cNvGraphicFramePr>
          <p:nvPr/>
        </p:nvGraphicFramePr>
        <p:xfrm>
          <a:off x="864577" y="4725866"/>
          <a:ext cx="889489" cy="1317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4" name="Equation" r:id="rId7" imgW="433004" imgH="687967" progId="Equation.3">
                  <p:embed/>
                </p:oleObj>
              </mc:Choice>
              <mc:Fallback>
                <p:oleObj name="Equation" r:id="rId7" imgW="433004" imgH="687967" progId="Equation.3">
                  <p:embed/>
                  <p:pic>
                    <p:nvPicPr>
                      <p:cNvPr id="2970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577" y="4725866"/>
                        <a:ext cx="889489" cy="1317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7" name="Object 12"/>
          <p:cNvGraphicFramePr>
            <a:graphicFrameLocks noChangeAspect="1"/>
          </p:cNvGraphicFramePr>
          <p:nvPr/>
        </p:nvGraphicFramePr>
        <p:xfrm>
          <a:off x="2590800" y="4728797"/>
          <a:ext cx="810358" cy="1315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5" name="Equation" r:id="rId9" imgW="433004" imgH="687967" progId="Equation.3">
                  <p:embed/>
                </p:oleObj>
              </mc:Choice>
              <mc:Fallback>
                <p:oleObj name="Equation" r:id="rId9" imgW="433004" imgH="687967" progId="Equation.3">
                  <p:embed/>
                  <p:pic>
                    <p:nvPicPr>
                      <p:cNvPr id="2970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728797"/>
                        <a:ext cx="810358" cy="1315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8" name="Object 13"/>
          <p:cNvGraphicFramePr>
            <a:graphicFrameLocks noChangeAspect="1"/>
          </p:cNvGraphicFramePr>
          <p:nvPr/>
        </p:nvGraphicFramePr>
        <p:xfrm>
          <a:off x="4761035" y="4725866"/>
          <a:ext cx="778119" cy="1307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6" name="Equation" r:id="rId11" imgW="420364" imgH="687967" progId="Equation.3">
                  <p:embed/>
                </p:oleObj>
              </mc:Choice>
              <mc:Fallback>
                <p:oleObj name="Equation" r:id="rId11" imgW="420364" imgH="687967" progId="Equation.3">
                  <p:embed/>
                  <p:pic>
                    <p:nvPicPr>
                      <p:cNvPr id="2970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1035" y="4725866"/>
                        <a:ext cx="778119" cy="1307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9" name="Object 14"/>
          <p:cNvGraphicFramePr>
            <a:graphicFrameLocks noChangeAspect="1"/>
          </p:cNvGraphicFramePr>
          <p:nvPr/>
        </p:nvGraphicFramePr>
        <p:xfrm>
          <a:off x="7118839" y="4725866"/>
          <a:ext cx="781050" cy="1307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87" name="Equation" r:id="rId13" imgW="420364" imgH="687967" progId="Equation.3">
                  <p:embed/>
                </p:oleObj>
              </mc:Choice>
              <mc:Fallback>
                <p:oleObj name="Equation" r:id="rId13" imgW="420364" imgH="687967" progId="Equation.3">
                  <p:embed/>
                  <p:pic>
                    <p:nvPicPr>
                      <p:cNvPr id="2970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839" y="4725866"/>
                        <a:ext cx="781050" cy="1307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14" y="3235570"/>
            <a:ext cx="1352498" cy="13524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10" y="3266201"/>
            <a:ext cx="1504439" cy="12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2" grpId="0"/>
      <p:bldP spid="29703" grpId="0"/>
      <p:bldP spid="29704" grpId="0"/>
      <p:bldP spid="2970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3864" y="263805"/>
            <a:ext cx="9495692" cy="40884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altLang="en-US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itchFamily="34" charset="0"/>
              </a:rPr>
              <a:t>Vietoris</a:t>
            </a:r>
            <a:r>
              <a:rPr lang="en-GB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itchFamily="34" charset="0"/>
              </a:rPr>
              <a:t>-Rips complexes of planar point sets</a:t>
            </a:r>
          </a:p>
        </p:txBody>
      </p:sp>
      <p:grpSp>
        <p:nvGrpSpPr>
          <p:cNvPr id="30737" name="Group 3"/>
          <p:cNvGrpSpPr>
            <a:grpSpLocks/>
          </p:cNvGrpSpPr>
          <p:nvPr/>
        </p:nvGrpSpPr>
        <p:grpSpPr bwMode="auto">
          <a:xfrm>
            <a:off x="3363790" y="3249850"/>
            <a:ext cx="2132816" cy="3276600"/>
            <a:chOff x="0" y="0"/>
            <a:chExt cx="5877" cy="9725"/>
          </a:xfrm>
        </p:grpSpPr>
        <p:sp>
          <p:nvSpPr>
            <p:cNvPr id="30750" name="Oval 4"/>
            <p:cNvSpPr>
              <a:spLocks noChangeArrowheads="1"/>
            </p:cNvSpPr>
            <p:nvPr/>
          </p:nvSpPr>
          <p:spPr bwMode="auto">
            <a:xfrm>
              <a:off x="199" y="0"/>
              <a:ext cx="2308" cy="2378"/>
            </a:xfrm>
            <a:prstGeom prst="ellipse">
              <a:avLst/>
            </a:prstGeom>
            <a:solidFill>
              <a:srgbClr val="D1D1F0">
                <a:alpha val="70195"/>
              </a:srgbClr>
            </a:solidFill>
            <a:ln w="25400">
              <a:solidFill>
                <a:srgbClr val="2002FC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charset="2"/>
                <a:buNone/>
              </a:pPr>
              <a:endParaRPr lang="en-US" altLang="en-US" sz="2585">
                <a:solidFill>
                  <a:schemeClr val="hlink"/>
                </a:solidFill>
              </a:endParaRPr>
            </a:p>
          </p:txBody>
        </p:sp>
        <p:sp>
          <p:nvSpPr>
            <p:cNvPr id="30751" name="Oval 5"/>
            <p:cNvSpPr>
              <a:spLocks noChangeArrowheads="1"/>
            </p:cNvSpPr>
            <p:nvPr/>
          </p:nvSpPr>
          <p:spPr bwMode="auto">
            <a:xfrm>
              <a:off x="3561" y="7347"/>
              <a:ext cx="2315" cy="2374"/>
            </a:xfrm>
            <a:prstGeom prst="ellipse">
              <a:avLst/>
            </a:prstGeom>
            <a:solidFill>
              <a:srgbClr val="D1D1F0">
                <a:alpha val="70195"/>
              </a:srgbClr>
            </a:solidFill>
            <a:ln w="25400">
              <a:solidFill>
                <a:srgbClr val="2002FC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charset="2"/>
                <a:buNone/>
              </a:pPr>
              <a:endParaRPr lang="en-US" altLang="en-US" sz="2585">
                <a:solidFill>
                  <a:schemeClr val="hlink"/>
                </a:solidFill>
              </a:endParaRPr>
            </a:p>
          </p:txBody>
        </p:sp>
        <p:grpSp>
          <p:nvGrpSpPr>
            <p:cNvPr id="30752" name="Group 6"/>
            <p:cNvGrpSpPr>
              <a:grpSpLocks/>
            </p:cNvGrpSpPr>
            <p:nvPr/>
          </p:nvGrpSpPr>
          <p:grpSpPr bwMode="auto">
            <a:xfrm>
              <a:off x="0" y="1034"/>
              <a:ext cx="4724" cy="8484"/>
              <a:chOff x="0" y="0"/>
              <a:chExt cx="4724" cy="8484"/>
            </a:xfrm>
          </p:grpSpPr>
          <p:sp>
            <p:nvSpPr>
              <p:cNvPr id="30753" name="Oval 7"/>
              <p:cNvSpPr>
                <a:spLocks noChangeArrowheads="1"/>
              </p:cNvSpPr>
              <p:nvPr/>
            </p:nvSpPr>
            <p:spPr bwMode="auto">
              <a:xfrm>
                <a:off x="1670" y="6103"/>
                <a:ext cx="2315" cy="2381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4" name="Oval 8"/>
              <p:cNvSpPr>
                <a:spLocks noChangeArrowheads="1"/>
              </p:cNvSpPr>
              <p:nvPr/>
            </p:nvSpPr>
            <p:spPr bwMode="auto">
              <a:xfrm>
                <a:off x="933" y="5896"/>
                <a:ext cx="2311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5" name="Oval 9"/>
              <p:cNvSpPr>
                <a:spLocks noChangeArrowheads="1"/>
              </p:cNvSpPr>
              <p:nvPr/>
            </p:nvSpPr>
            <p:spPr bwMode="auto">
              <a:xfrm>
                <a:off x="199" y="5896"/>
                <a:ext cx="2308" cy="2381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6" name="Oval 10"/>
              <p:cNvSpPr>
                <a:spLocks noChangeArrowheads="1"/>
              </p:cNvSpPr>
              <p:nvPr/>
            </p:nvSpPr>
            <p:spPr bwMode="auto">
              <a:xfrm>
                <a:off x="1250" y="0"/>
                <a:ext cx="114" cy="10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7" name="Oval 11"/>
              <p:cNvSpPr>
                <a:spLocks noChangeArrowheads="1"/>
              </p:cNvSpPr>
              <p:nvPr/>
            </p:nvSpPr>
            <p:spPr bwMode="auto">
              <a:xfrm>
                <a:off x="0" y="1539"/>
                <a:ext cx="2311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8" name="Oval 12"/>
              <p:cNvSpPr>
                <a:spLocks noChangeArrowheads="1"/>
              </p:cNvSpPr>
              <p:nvPr/>
            </p:nvSpPr>
            <p:spPr bwMode="auto">
              <a:xfrm>
                <a:off x="1773" y="4654"/>
                <a:ext cx="2308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59" name="Oval 13"/>
              <p:cNvSpPr>
                <a:spLocks noChangeArrowheads="1"/>
              </p:cNvSpPr>
              <p:nvPr/>
            </p:nvSpPr>
            <p:spPr bwMode="auto">
              <a:xfrm>
                <a:off x="1039" y="207"/>
                <a:ext cx="2304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0" name="Oval 14"/>
              <p:cNvSpPr>
                <a:spLocks noChangeArrowheads="1"/>
              </p:cNvSpPr>
              <p:nvPr/>
            </p:nvSpPr>
            <p:spPr bwMode="auto">
              <a:xfrm>
                <a:off x="2193" y="3101"/>
                <a:ext cx="2304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1" name="Oval 15"/>
              <p:cNvSpPr>
                <a:spLocks noChangeArrowheads="1"/>
              </p:cNvSpPr>
              <p:nvPr/>
            </p:nvSpPr>
            <p:spPr bwMode="auto">
              <a:xfrm>
                <a:off x="1670" y="1551"/>
                <a:ext cx="2308" cy="2378"/>
              </a:xfrm>
              <a:prstGeom prst="ellipse">
                <a:avLst/>
              </a:prstGeom>
              <a:solidFill>
                <a:srgbClr val="D1D1F0">
                  <a:alpha val="70195"/>
                </a:srgbClr>
              </a:solidFill>
              <a:ln w="25400">
                <a:solidFill>
                  <a:srgbClr val="2002FC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2" name="Oval 16"/>
              <p:cNvSpPr>
                <a:spLocks noChangeArrowheads="1"/>
              </p:cNvSpPr>
              <p:nvPr/>
            </p:nvSpPr>
            <p:spPr bwMode="auto">
              <a:xfrm>
                <a:off x="2193" y="1238"/>
                <a:ext cx="110" cy="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3" name="Oval 17"/>
              <p:cNvSpPr>
                <a:spLocks noChangeArrowheads="1"/>
              </p:cNvSpPr>
              <p:nvPr/>
            </p:nvSpPr>
            <p:spPr bwMode="auto">
              <a:xfrm>
                <a:off x="2713" y="2686"/>
                <a:ext cx="110" cy="10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4" name="Oval 18"/>
              <p:cNvSpPr>
                <a:spLocks noChangeArrowheads="1"/>
              </p:cNvSpPr>
              <p:nvPr/>
            </p:nvSpPr>
            <p:spPr bwMode="auto">
              <a:xfrm>
                <a:off x="1143" y="2690"/>
                <a:ext cx="110" cy="10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5" name="Oval 19"/>
              <p:cNvSpPr>
                <a:spLocks noChangeArrowheads="1"/>
              </p:cNvSpPr>
              <p:nvPr/>
            </p:nvSpPr>
            <p:spPr bwMode="auto">
              <a:xfrm>
                <a:off x="3351" y="4240"/>
                <a:ext cx="110" cy="109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6" name="Oval 20"/>
              <p:cNvSpPr>
                <a:spLocks noChangeArrowheads="1"/>
              </p:cNvSpPr>
              <p:nvPr/>
            </p:nvSpPr>
            <p:spPr bwMode="auto">
              <a:xfrm>
                <a:off x="1246" y="7136"/>
                <a:ext cx="114" cy="109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7" name="Oval 21"/>
              <p:cNvSpPr>
                <a:spLocks noChangeArrowheads="1"/>
              </p:cNvSpPr>
              <p:nvPr/>
            </p:nvSpPr>
            <p:spPr bwMode="auto">
              <a:xfrm>
                <a:off x="2930" y="5789"/>
                <a:ext cx="110" cy="109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8" name="Oval 22"/>
              <p:cNvSpPr>
                <a:spLocks noChangeArrowheads="1"/>
              </p:cNvSpPr>
              <p:nvPr/>
            </p:nvSpPr>
            <p:spPr bwMode="auto">
              <a:xfrm>
                <a:off x="2090" y="6929"/>
                <a:ext cx="110" cy="109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69" name="Oval 23"/>
              <p:cNvSpPr>
                <a:spLocks noChangeArrowheads="1"/>
              </p:cNvSpPr>
              <p:nvPr/>
            </p:nvSpPr>
            <p:spPr bwMode="auto">
              <a:xfrm>
                <a:off x="2824" y="7343"/>
                <a:ext cx="114" cy="105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70" name="Oval 24"/>
              <p:cNvSpPr>
                <a:spLocks noChangeArrowheads="1"/>
              </p:cNvSpPr>
              <p:nvPr/>
            </p:nvSpPr>
            <p:spPr bwMode="auto">
              <a:xfrm>
                <a:off x="4611" y="7550"/>
                <a:ext cx="110" cy="113"/>
              </a:xfrm>
              <a:prstGeom prst="ellipse">
                <a:avLst/>
              </a:prstGeom>
              <a:solidFill>
                <a:schemeClr val="bg1">
                  <a:alpha val="36078"/>
                </a:schemeClr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32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MS PGothic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charset="2"/>
                  <a:buNone/>
                </a:pPr>
                <a:endParaRPr lang="en-US" altLang="en-US" sz="2585">
                  <a:solidFill>
                    <a:schemeClr val="hlink"/>
                  </a:solidFill>
                </a:endParaRPr>
              </a:p>
            </p:txBody>
          </p:sp>
          <p:sp>
            <p:nvSpPr>
              <p:cNvPr id="30771" name="Line 25"/>
              <p:cNvSpPr>
                <a:spLocks noChangeShapeType="1"/>
              </p:cNvSpPr>
              <p:nvPr/>
            </p:nvSpPr>
            <p:spPr bwMode="auto">
              <a:xfrm>
                <a:off x="1353" y="102"/>
                <a:ext cx="840" cy="113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2" name="Line 26"/>
              <p:cNvSpPr>
                <a:spLocks noChangeShapeType="1"/>
              </p:cNvSpPr>
              <p:nvPr/>
            </p:nvSpPr>
            <p:spPr bwMode="auto">
              <a:xfrm flipH="1">
                <a:off x="1246" y="1343"/>
                <a:ext cx="944" cy="1347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3" name="Line 27"/>
              <p:cNvSpPr>
                <a:spLocks noChangeShapeType="1"/>
              </p:cNvSpPr>
              <p:nvPr/>
            </p:nvSpPr>
            <p:spPr bwMode="auto">
              <a:xfrm>
                <a:off x="1246" y="2690"/>
                <a:ext cx="147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4" name="Line 28"/>
              <p:cNvSpPr>
                <a:spLocks noChangeShapeType="1"/>
              </p:cNvSpPr>
              <p:nvPr/>
            </p:nvSpPr>
            <p:spPr bwMode="auto">
              <a:xfrm>
                <a:off x="2304" y="1343"/>
                <a:ext cx="420" cy="1347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5" name="Line 29"/>
              <p:cNvSpPr>
                <a:spLocks noChangeShapeType="1"/>
              </p:cNvSpPr>
              <p:nvPr/>
            </p:nvSpPr>
            <p:spPr bwMode="auto">
              <a:xfrm>
                <a:off x="2824" y="2791"/>
                <a:ext cx="527" cy="144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6" name="Line 30"/>
              <p:cNvSpPr>
                <a:spLocks noChangeShapeType="1"/>
              </p:cNvSpPr>
              <p:nvPr/>
            </p:nvSpPr>
            <p:spPr bwMode="auto">
              <a:xfrm flipH="1">
                <a:off x="2930" y="4341"/>
                <a:ext cx="420" cy="145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7" name="Line 31"/>
              <p:cNvSpPr>
                <a:spLocks noChangeShapeType="1"/>
              </p:cNvSpPr>
              <p:nvPr/>
            </p:nvSpPr>
            <p:spPr bwMode="auto">
              <a:xfrm>
                <a:off x="2930" y="7343"/>
                <a:ext cx="1681" cy="207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8" name="Line 32"/>
              <p:cNvSpPr>
                <a:spLocks noChangeShapeType="1"/>
              </p:cNvSpPr>
              <p:nvPr/>
            </p:nvSpPr>
            <p:spPr bwMode="auto">
              <a:xfrm flipH="1">
                <a:off x="2193" y="5895"/>
                <a:ext cx="737" cy="103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79" name="Line 33"/>
              <p:cNvSpPr>
                <a:spLocks noChangeShapeType="1"/>
              </p:cNvSpPr>
              <p:nvPr/>
            </p:nvSpPr>
            <p:spPr bwMode="auto">
              <a:xfrm flipH="1">
                <a:off x="1353" y="5895"/>
                <a:ext cx="1578" cy="124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80" name="Line 34"/>
              <p:cNvSpPr>
                <a:spLocks noChangeShapeType="1"/>
              </p:cNvSpPr>
              <p:nvPr/>
            </p:nvSpPr>
            <p:spPr bwMode="auto">
              <a:xfrm flipH="1">
                <a:off x="2824" y="5895"/>
                <a:ext cx="107" cy="144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81" name="Line 35"/>
              <p:cNvSpPr>
                <a:spLocks noChangeShapeType="1"/>
              </p:cNvSpPr>
              <p:nvPr/>
            </p:nvSpPr>
            <p:spPr bwMode="auto">
              <a:xfrm flipV="1">
                <a:off x="1353" y="7031"/>
                <a:ext cx="734" cy="105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82" name="Line 36"/>
              <p:cNvSpPr>
                <a:spLocks noChangeShapeType="1"/>
              </p:cNvSpPr>
              <p:nvPr/>
            </p:nvSpPr>
            <p:spPr bwMode="auto">
              <a:xfrm>
                <a:off x="2193" y="7031"/>
                <a:ext cx="630" cy="31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  <p:sp>
            <p:nvSpPr>
              <p:cNvPr id="30783" name="Line 37"/>
              <p:cNvSpPr>
                <a:spLocks noChangeShapeType="1"/>
              </p:cNvSpPr>
              <p:nvPr/>
            </p:nvSpPr>
            <p:spPr bwMode="auto">
              <a:xfrm>
                <a:off x="1353" y="7136"/>
                <a:ext cx="1471" cy="207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62"/>
              </a:p>
            </p:txBody>
          </p:sp>
        </p:grpSp>
      </p:grpSp>
      <p:sp>
        <p:nvSpPr>
          <p:cNvPr id="30740" name="Oval 39"/>
          <p:cNvSpPr>
            <a:spLocks noChangeArrowheads="1"/>
          </p:cNvSpPr>
          <p:nvPr/>
        </p:nvSpPr>
        <p:spPr bwMode="auto">
          <a:xfrm>
            <a:off x="808073" y="3557859"/>
            <a:ext cx="54873" cy="3808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1" name="Oval 40"/>
          <p:cNvSpPr>
            <a:spLocks noChangeArrowheads="1"/>
          </p:cNvSpPr>
          <p:nvPr/>
        </p:nvSpPr>
        <p:spPr bwMode="auto">
          <a:xfrm>
            <a:off x="1271558" y="3974734"/>
            <a:ext cx="53404" cy="3808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2" name="Oval 41"/>
          <p:cNvSpPr>
            <a:spLocks noChangeArrowheads="1"/>
          </p:cNvSpPr>
          <p:nvPr/>
        </p:nvSpPr>
        <p:spPr bwMode="auto">
          <a:xfrm>
            <a:off x="1525347" y="4462718"/>
            <a:ext cx="53404" cy="367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3" name="Oval 42"/>
          <p:cNvSpPr>
            <a:spLocks noChangeArrowheads="1"/>
          </p:cNvSpPr>
          <p:nvPr/>
        </p:nvSpPr>
        <p:spPr bwMode="auto">
          <a:xfrm>
            <a:off x="756139" y="4464065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4" name="Oval 43"/>
          <p:cNvSpPr>
            <a:spLocks noChangeArrowheads="1"/>
          </p:cNvSpPr>
          <p:nvPr/>
        </p:nvSpPr>
        <p:spPr bwMode="auto">
          <a:xfrm>
            <a:off x="1836950" y="4986087"/>
            <a:ext cx="56343" cy="38082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5" name="Oval 44"/>
          <p:cNvSpPr>
            <a:spLocks noChangeArrowheads="1"/>
          </p:cNvSpPr>
          <p:nvPr/>
        </p:nvSpPr>
        <p:spPr bwMode="auto">
          <a:xfrm>
            <a:off x="808073" y="5963402"/>
            <a:ext cx="53404" cy="36734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6" name="Oval 45"/>
          <p:cNvSpPr>
            <a:spLocks noChangeArrowheads="1"/>
          </p:cNvSpPr>
          <p:nvPr/>
        </p:nvSpPr>
        <p:spPr bwMode="auto">
          <a:xfrm>
            <a:off x="1631665" y="5509793"/>
            <a:ext cx="53404" cy="36734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7" name="Oval 46"/>
          <p:cNvSpPr>
            <a:spLocks noChangeArrowheads="1"/>
          </p:cNvSpPr>
          <p:nvPr/>
        </p:nvSpPr>
        <p:spPr bwMode="auto">
          <a:xfrm>
            <a:off x="1218154" y="5893642"/>
            <a:ext cx="56343" cy="36734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8" name="Oval 47"/>
          <p:cNvSpPr>
            <a:spLocks noChangeArrowheads="1"/>
          </p:cNvSpPr>
          <p:nvPr/>
        </p:nvSpPr>
        <p:spPr bwMode="auto">
          <a:xfrm>
            <a:off x="1581691" y="6031814"/>
            <a:ext cx="53404" cy="38082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30749" name="Oval 48"/>
          <p:cNvSpPr>
            <a:spLocks noChangeArrowheads="1"/>
          </p:cNvSpPr>
          <p:nvPr/>
        </p:nvSpPr>
        <p:spPr bwMode="auto">
          <a:xfrm>
            <a:off x="2457706" y="6101574"/>
            <a:ext cx="53404" cy="38082"/>
          </a:xfrm>
          <a:prstGeom prst="ellipse">
            <a:avLst/>
          </a:prstGeom>
          <a:solidFill>
            <a:schemeClr val="bg1">
              <a:alpha val="36078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graphicFrame>
        <p:nvGraphicFramePr>
          <p:cNvPr id="30739" name="Object 49"/>
          <p:cNvGraphicFramePr>
            <a:graphicFrameLocks/>
          </p:cNvGraphicFramePr>
          <p:nvPr>
            <p:extLst/>
          </p:nvPr>
        </p:nvGraphicFramePr>
        <p:xfrm>
          <a:off x="6558732" y="3642967"/>
          <a:ext cx="1514192" cy="26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7" name="Bitmap Image" r:id="rId3" imgW="0" imgH="0" progId="Paint.Picture">
                  <p:embed/>
                </p:oleObj>
              </mc:Choice>
              <mc:Fallback>
                <p:oleObj name="Bitmap Image" r:id="rId3" imgW="0" imgH="0" progId="Paint.Picture">
                  <p:embed/>
                  <p:pic>
                    <p:nvPicPr>
                      <p:cNvPr id="30739" name="Object 4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8732" y="3642967"/>
                        <a:ext cx="1514192" cy="260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111369" y="791308"/>
            <a:ext cx="4226169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3" tIns="48371" rIns="96743" bIns="48371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r>
              <a:rPr lang="en-GB" altLang="en-US" sz="2123" dirty="0">
                <a:solidFill>
                  <a:srgbClr val="0000FF"/>
                </a:solidFill>
                <a:latin typeface="Arial Black" charset="0"/>
              </a:rPr>
              <a:t>Simplexes</a:t>
            </a:r>
            <a:r>
              <a:rPr lang="en-GB" altLang="en-US" sz="1939" dirty="0">
                <a:solidFill>
                  <a:srgbClr val="0000FF"/>
                </a:solidFill>
                <a:latin typeface="Arial Black" charset="0"/>
              </a:rPr>
              <a:t>:</a:t>
            </a:r>
          </a:p>
        </p:txBody>
      </p:sp>
      <p:sp>
        <p:nvSpPr>
          <p:cNvPr id="30729" name="Text Box 5"/>
          <p:cNvSpPr txBox="1">
            <a:spLocks noChangeArrowheads="1"/>
          </p:cNvSpPr>
          <p:nvPr/>
        </p:nvSpPr>
        <p:spPr bwMode="auto">
          <a:xfrm>
            <a:off x="756139" y="2307793"/>
            <a:ext cx="7951177" cy="4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 typeface="Wingdings" charset="2"/>
              <a:buNone/>
            </a:pPr>
            <a:r>
              <a:rPr lang="en-GB" altLang="en-US" sz="2123" b="1" i="1" dirty="0">
                <a:latin typeface="Times New Roman" charset="0"/>
              </a:rPr>
              <a:t>0-</a:t>
            </a:r>
            <a:r>
              <a:rPr lang="en-GB" altLang="en-US" sz="2123" b="1" dirty="0">
                <a:latin typeface="Times New Roman" charset="0"/>
              </a:rPr>
              <a:t>simplex</a:t>
            </a:r>
            <a:r>
              <a:rPr lang="en-GB" altLang="en-US" sz="2123" b="1" i="1" dirty="0">
                <a:latin typeface="Times New Roman" charset="0"/>
              </a:rPr>
              <a:t>      1-</a:t>
            </a:r>
            <a:r>
              <a:rPr lang="en-GB" altLang="en-US" sz="2123" b="1" dirty="0">
                <a:latin typeface="Times New Roman" charset="0"/>
              </a:rPr>
              <a:t>simplex</a:t>
            </a:r>
            <a:r>
              <a:rPr lang="en-GB" altLang="en-US" sz="2123" b="1" i="1" dirty="0">
                <a:latin typeface="Times New Roman" charset="0"/>
              </a:rPr>
              <a:t>              2-</a:t>
            </a:r>
            <a:r>
              <a:rPr lang="en-GB" altLang="en-US" sz="2123" b="1" dirty="0">
                <a:latin typeface="Times New Roman" charset="0"/>
              </a:rPr>
              <a:t>simplex</a:t>
            </a:r>
            <a:r>
              <a:rPr lang="en-GB" altLang="en-US" sz="2123" b="1" i="1" dirty="0">
                <a:latin typeface="Times New Roman" charset="0"/>
              </a:rPr>
              <a:t>                        3-</a:t>
            </a:r>
            <a:r>
              <a:rPr lang="en-GB" altLang="en-US" sz="2123" b="1" dirty="0">
                <a:latin typeface="Times New Roman" charset="0"/>
              </a:rPr>
              <a:t>simplex</a:t>
            </a:r>
          </a:p>
        </p:txBody>
      </p:sp>
      <p:sp>
        <p:nvSpPr>
          <p:cNvPr id="30726" name="AutoShape 20"/>
          <p:cNvSpPr>
            <a:spLocks noChangeArrowheads="1"/>
          </p:cNvSpPr>
          <p:nvPr/>
        </p:nvSpPr>
        <p:spPr bwMode="auto">
          <a:xfrm rot="20676741" flipH="1">
            <a:off x="7535007" y="1104900"/>
            <a:ext cx="716574" cy="1068266"/>
          </a:xfrm>
          <a:prstGeom prst="triangle">
            <a:avLst>
              <a:gd name="adj" fmla="val 100000"/>
            </a:avLst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96743" tIns="48371" rIns="96743" bIns="48371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r>
              <a:rPr lang="en-GB" altLang="en-US" sz="2585">
                <a:solidFill>
                  <a:schemeClr val="hlink"/>
                </a:solidFill>
              </a:rPr>
              <a:t>                                   </a:t>
            </a: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130420" y="2719754"/>
            <a:ext cx="6282103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743" tIns="48371" rIns="96743" bIns="48371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r>
              <a:rPr lang="en-GB" altLang="en-US" sz="2123" dirty="0">
                <a:solidFill>
                  <a:srgbClr val="0000FF"/>
                </a:solidFill>
                <a:latin typeface="Arial Black" charset="0"/>
              </a:rPr>
              <a:t>Simplicial complexes of ten points: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2286324" y="4552676"/>
            <a:ext cx="680279" cy="577345"/>
          </a:xfrm>
          <a:prstGeom prst="notch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Notched Right Arrow 69"/>
          <p:cNvSpPr/>
          <p:nvPr/>
        </p:nvSpPr>
        <p:spPr>
          <a:xfrm>
            <a:off x="5660090" y="4593034"/>
            <a:ext cx="680279" cy="577345"/>
          </a:xfrm>
          <a:prstGeom prst="notched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83348" y="1129800"/>
            <a:ext cx="7382025" cy="1169653"/>
            <a:chOff x="1083348" y="1129800"/>
            <a:chExt cx="7382025" cy="1169653"/>
          </a:xfrm>
        </p:grpSpPr>
        <p:cxnSp>
          <p:nvCxnSpPr>
            <p:cNvPr id="30731" name="AutoShape 12"/>
            <p:cNvCxnSpPr>
              <a:cxnSpLocks noChangeShapeType="1"/>
            </p:cNvCxnSpPr>
            <p:nvPr/>
          </p:nvCxnSpPr>
          <p:spPr bwMode="auto">
            <a:xfrm flipV="1">
              <a:off x="2674984" y="1418278"/>
              <a:ext cx="810582" cy="6432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32" name="Oval 13"/>
            <p:cNvSpPr>
              <a:spLocks noChangeArrowheads="1"/>
            </p:cNvSpPr>
            <p:nvPr/>
          </p:nvSpPr>
          <p:spPr bwMode="auto">
            <a:xfrm>
              <a:off x="1083348" y="1719433"/>
              <a:ext cx="83403" cy="8561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charset="2"/>
                <a:buNone/>
              </a:pPr>
              <a:endParaRPr lang="en-US" altLang="en-US" sz="2585">
                <a:solidFill>
                  <a:schemeClr val="hlink"/>
                </a:solidFill>
              </a:endParaRPr>
            </a:p>
          </p:txBody>
        </p:sp>
        <p:sp>
          <p:nvSpPr>
            <p:cNvPr id="30734" name="AutoShape 15"/>
            <p:cNvSpPr>
              <a:spLocks noChangeArrowheads="1"/>
            </p:cNvSpPr>
            <p:nvPr/>
          </p:nvSpPr>
          <p:spPr bwMode="auto">
            <a:xfrm flipH="1">
              <a:off x="4559183" y="1237878"/>
              <a:ext cx="1263039" cy="862524"/>
            </a:xfrm>
            <a:prstGeom prst="triangle">
              <a:avLst>
                <a:gd name="adj" fmla="val 50000"/>
              </a:avLst>
            </a:prstGeom>
            <a:solidFill>
              <a:srgbClr val="FEDF59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charset="2"/>
                <a:buNone/>
              </a:pPr>
              <a:endParaRPr lang="en-US" altLang="en-US" sz="2585">
                <a:solidFill>
                  <a:schemeClr val="hlink"/>
                </a:solidFill>
              </a:endParaRPr>
            </a:p>
          </p:txBody>
        </p:sp>
        <p:cxnSp>
          <p:nvCxnSpPr>
            <p:cNvPr id="30735" name="AutoShape 16"/>
            <p:cNvCxnSpPr>
              <a:cxnSpLocks noChangeShapeType="1"/>
              <a:stCxn id="30734" idx="0"/>
            </p:cNvCxnSpPr>
            <p:nvPr/>
          </p:nvCxnSpPr>
          <p:spPr bwMode="auto">
            <a:xfrm flipH="1">
              <a:off x="4559183" y="1237878"/>
              <a:ext cx="631043" cy="862524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736" name="AutoShape 17"/>
            <p:cNvCxnSpPr>
              <a:cxnSpLocks noChangeShapeType="1"/>
            </p:cNvCxnSpPr>
            <p:nvPr/>
          </p:nvCxnSpPr>
          <p:spPr bwMode="auto">
            <a:xfrm flipH="1">
              <a:off x="4559183" y="2096125"/>
              <a:ext cx="1265894" cy="0"/>
            </a:xfrm>
            <a:prstGeom prst="straightConnector1">
              <a:avLst/>
            </a:prstGeom>
            <a:noFill/>
            <a:ln w="27940">
              <a:solidFill>
                <a:schemeClr val="tx1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725" name="AutoShape 19"/>
            <p:cNvSpPr>
              <a:spLocks noChangeArrowheads="1"/>
            </p:cNvSpPr>
            <p:nvPr/>
          </p:nvSpPr>
          <p:spPr bwMode="auto">
            <a:xfrm rot="510609" flipH="1">
              <a:off x="6812573" y="1189892"/>
              <a:ext cx="943708" cy="996462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6743" tIns="48371" rIns="96743" bIns="48371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32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charset="2"/>
                <a:buNone/>
              </a:pPr>
              <a:endParaRPr lang="en-US" altLang="en-US" sz="2585">
                <a:solidFill>
                  <a:schemeClr val="hlink"/>
                </a:solidFill>
              </a:endParaRPr>
            </a:p>
          </p:txBody>
        </p:sp>
        <p:cxnSp>
          <p:nvCxnSpPr>
            <p:cNvPr id="30727" name="AutoShape 21"/>
            <p:cNvCxnSpPr>
              <a:cxnSpLocks noChangeShapeType="1"/>
              <a:stCxn id="30725" idx="4"/>
              <a:endCxn id="30726" idx="2"/>
            </p:cNvCxnSpPr>
            <p:nvPr/>
          </p:nvCxnSpPr>
          <p:spPr bwMode="auto">
            <a:xfrm flipV="1">
              <a:off x="6745166" y="2058866"/>
              <a:ext cx="1635369" cy="512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" name="Flowchart: Connector 1"/>
            <p:cNvSpPr/>
            <p:nvPr/>
          </p:nvSpPr>
          <p:spPr>
            <a:xfrm>
              <a:off x="7629139" y="2198727"/>
              <a:ext cx="116542" cy="100726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Connector 70"/>
            <p:cNvSpPr/>
            <p:nvPr/>
          </p:nvSpPr>
          <p:spPr>
            <a:xfrm>
              <a:off x="8348831" y="2000074"/>
              <a:ext cx="116542" cy="100726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6682911" y="2066525"/>
              <a:ext cx="116542" cy="100726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Connector 72"/>
            <p:cNvSpPr/>
            <p:nvPr/>
          </p:nvSpPr>
          <p:spPr>
            <a:xfrm>
              <a:off x="7315828" y="1129800"/>
              <a:ext cx="116542" cy="100726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Oval 42"/>
          <p:cNvSpPr>
            <a:spLocks noChangeArrowheads="1"/>
          </p:cNvSpPr>
          <p:nvPr/>
        </p:nvSpPr>
        <p:spPr bwMode="auto">
          <a:xfrm>
            <a:off x="1529189" y="4459400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79" name="Oval 42"/>
          <p:cNvSpPr>
            <a:spLocks noChangeArrowheads="1"/>
          </p:cNvSpPr>
          <p:nvPr/>
        </p:nvSpPr>
        <p:spPr bwMode="auto">
          <a:xfrm>
            <a:off x="1842261" y="4982268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80" name="Oval 42"/>
          <p:cNvSpPr>
            <a:spLocks noChangeArrowheads="1"/>
          </p:cNvSpPr>
          <p:nvPr/>
        </p:nvSpPr>
        <p:spPr bwMode="auto">
          <a:xfrm>
            <a:off x="1635507" y="5505300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81" name="Oval 42"/>
          <p:cNvSpPr>
            <a:spLocks noChangeArrowheads="1"/>
          </p:cNvSpPr>
          <p:nvPr/>
        </p:nvSpPr>
        <p:spPr bwMode="auto">
          <a:xfrm>
            <a:off x="1223465" y="5889149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82" name="Oval 42"/>
          <p:cNvSpPr>
            <a:spLocks noChangeArrowheads="1"/>
          </p:cNvSpPr>
          <p:nvPr/>
        </p:nvSpPr>
        <p:spPr bwMode="auto">
          <a:xfrm>
            <a:off x="811915" y="5954417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83" name="Oval 42"/>
          <p:cNvSpPr>
            <a:spLocks noChangeArrowheads="1"/>
          </p:cNvSpPr>
          <p:nvPr/>
        </p:nvSpPr>
        <p:spPr bwMode="auto">
          <a:xfrm>
            <a:off x="1585533" y="6027995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  <p:sp>
        <p:nvSpPr>
          <p:cNvPr id="84" name="Oval 42"/>
          <p:cNvSpPr>
            <a:spLocks noChangeArrowheads="1"/>
          </p:cNvSpPr>
          <p:nvPr/>
        </p:nvSpPr>
        <p:spPr bwMode="auto">
          <a:xfrm>
            <a:off x="2461548" y="6097755"/>
            <a:ext cx="45719" cy="4571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US" altLang="en-US" sz="2585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3" grpId="0" animBg="1"/>
      <p:bldP spid="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6" name="TextBox 10"/>
          <p:cNvSpPr>
            <a:spLocks noChangeArrowheads="1"/>
          </p:cNvSpPr>
          <p:nvPr/>
        </p:nvSpPr>
        <p:spPr bwMode="auto">
          <a:xfrm>
            <a:off x="4944184" y="473929"/>
            <a:ext cx="4109307" cy="18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810" tIns="44405" rIns="88810" bIns="44405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Frosini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and Nandi (1999), Robins (1999),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Edelsbrunner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,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Letscher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and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Zomorodian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(2002), 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Zomorodian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and Carlsson (2005), 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Edelsbrunner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and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Harer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, (2007) Kaczynski,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Mischaikow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and </a:t>
            </a:r>
            <a:r>
              <a:rPr lang="en-GB" altLang="en-US" sz="1600" dirty="0" err="1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Mrozek</a:t>
            </a: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 (2004),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Ghrist (2008),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600" dirty="0">
                <a:solidFill>
                  <a:srgbClr val="2002FC"/>
                </a:solidFill>
                <a:ea typeface="SimSun" panose="02010600030101010101" pitchFamily="2" charset="-122"/>
                <a:sym typeface="Arial Black" panose="020B0A04020102020204" pitchFamily="34" charset="0"/>
              </a:rPr>
              <a:t>……</a:t>
            </a:r>
          </a:p>
        </p:txBody>
      </p:sp>
      <p:sp>
        <p:nvSpPr>
          <p:cNvPr id="55313" name="Rectangle 1"/>
          <p:cNvSpPr>
            <a:spLocks noChangeArrowheads="1"/>
          </p:cNvSpPr>
          <p:nvPr/>
        </p:nvSpPr>
        <p:spPr bwMode="auto">
          <a:xfrm>
            <a:off x="171486" y="-54402"/>
            <a:ext cx="8285285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Persistent homology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98679" y="4226870"/>
            <a:ext cx="5159159" cy="2368629"/>
            <a:chOff x="3894332" y="4434461"/>
            <a:chExt cx="5159159" cy="23686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4332" y="4434461"/>
              <a:ext cx="5159159" cy="231153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314129" y="6402980"/>
              <a:ext cx="11966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ambria Math" panose="02040503050406030204" pitchFamily="18" charset="0"/>
                  <a:ea typeface="Cambria Math" panose="02040503050406030204" pitchFamily="18" charset="0"/>
                  <a:cs typeface="Tahoma" charset="0"/>
                </a:rPr>
                <a:t>Filtration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4086" y="6217144"/>
            <a:ext cx="34418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8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Xia, Wei, IJNMBE, 2014;            Xia, Feng, Tong, Wei, JCC, 2015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06" y="2216471"/>
            <a:ext cx="5203611" cy="155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0" y="513848"/>
            <a:ext cx="4884592" cy="1640701"/>
            <a:chOff x="0" y="513848"/>
            <a:chExt cx="4884592" cy="1640701"/>
          </a:xfrm>
        </p:grpSpPr>
        <p:sp>
          <p:nvSpPr>
            <p:cNvPr id="34823" name="Text Box 10"/>
            <p:cNvSpPr txBox="1">
              <a:spLocks noChangeArrowheads="1"/>
            </p:cNvSpPr>
            <p:nvPr/>
          </p:nvSpPr>
          <p:spPr bwMode="auto">
            <a:xfrm>
              <a:off x="179427" y="513848"/>
              <a:ext cx="26816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en-GB" altLang="en-US" sz="1800" dirty="0">
                  <a:latin typeface="Arial Black" panose="020B0A04020102020204" pitchFamily="34" charset="0"/>
                </a:rPr>
                <a:t>Simplexes:</a:t>
              </a:r>
            </a:p>
          </p:txBody>
        </p:sp>
        <p:sp>
          <p:nvSpPr>
            <p:cNvPr id="34832" name="Text Box 5"/>
            <p:cNvSpPr txBox="1">
              <a:spLocks noChangeArrowheads="1"/>
            </p:cNvSpPr>
            <p:nvPr/>
          </p:nvSpPr>
          <p:spPr bwMode="auto">
            <a:xfrm>
              <a:off x="0" y="1446663"/>
              <a:ext cx="482987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en-GB" altLang="en-US" sz="2000" b="1" i="1" dirty="0">
                  <a:latin typeface="Arial Narrow" panose="020B0606020202030204" pitchFamily="34" charset="0"/>
                </a:rPr>
                <a:t>0-</a:t>
              </a:r>
              <a:r>
                <a:rPr lang="en-GB" altLang="en-US" sz="2000" b="1" dirty="0">
                  <a:latin typeface="Arial Narrow" panose="020B0606020202030204" pitchFamily="34" charset="0"/>
                </a:rPr>
                <a:t>simplex</a:t>
              </a:r>
              <a:r>
                <a:rPr lang="en-GB" altLang="en-US" sz="1662" b="1" i="1" dirty="0">
                  <a:latin typeface="Times New Roman" panose="02020603050405020304" pitchFamily="18" charset="0"/>
                </a:rPr>
                <a:t>   </a:t>
              </a:r>
              <a:r>
                <a:rPr lang="en-GB" altLang="en-US" sz="2000" b="1" i="1" dirty="0">
                  <a:latin typeface="Arial Narrow" panose="020B0606020202030204" pitchFamily="34" charset="0"/>
                </a:rPr>
                <a:t>1-</a:t>
              </a:r>
              <a:r>
                <a:rPr lang="en-GB" altLang="en-US" sz="2000" b="1" dirty="0">
                  <a:latin typeface="Arial Narrow" panose="020B0606020202030204" pitchFamily="34" charset="0"/>
                </a:rPr>
                <a:t>simplex</a:t>
              </a:r>
              <a:r>
                <a:rPr lang="en-GB" altLang="en-US" sz="2000" b="1" i="1" dirty="0">
                  <a:latin typeface="Arial Narrow" panose="020B0606020202030204" pitchFamily="34" charset="0"/>
                </a:rPr>
                <a:t>     2-</a:t>
              </a:r>
              <a:r>
                <a:rPr lang="en-GB" altLang="en-US" sz="2000" b="1" dirty="0">
                  <a:latin typeface="Arial Narrow" panose="020B0606020202030204" pitchFamily="34" charset="0"/>
                </a:rPr>
                <a:t>simplex</a:t>
              </a:r>
              <a:r>
                <a:rPr lang="en-GB" altLang="en-US" sz="2000" b="1" i="1" dirty="0">
                  <a:latin typeface="Arial Narrow" panose="020B0606020202030204" pitchFamily="34" charset="0"/>
                </a:rPr>
                <a:t>     3-</a:t>
              </a:r>
              <a:r>
                <a:rPr lang="en-GB" altLang="en-US" sz="2000" b="1" dirty="0">
                  <a:latin typeface="Arial Narrow" panose="020B0606020202030204" pitchFamily="34" charset="0"/>
                </a:rPr>
                <a:t>simplex</a:t>
              </a:r>
            </a:p>
          </p:txBody>
        </p:sp>
        <p:cxnSp>
          <p:nvCxnSpPr>
            <p:cNvPr id="34834" name="AutoShape 12"/>
            <p:cNvCxnSpPr>
              <a:cxnSpLocks noChangeShapeType="1"/>
            </p:cNvCxnSpPr>
            <p:nvPr/>
          </p:nvCxnSpPr>
          <p:spPr bwMode="auto">
            <a:xfrm flipV="1">
              <a:off x="1551090" y="972485"/>
              <a:ext cx="441850" cy="3076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835" name="Oval 13"/>
            <p:cNvSpPr>
              <a:spLocks noChangeArrowheads="1"/>
            </p:cNvSpPr>
            <p:nvPr/>
          </p:nvSpPr>
          <p:spPr bwMode="auto">
            <a:xfrm>
              <a:off x="666090" y="1123308"/>
              <a:ext cx="77324" cy="79066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2215">
                <a:solidFill>
                  <a:schemeClr val="hlink"/>
                </a:solidFill>
              </a:endParaRPr>
            </a:p>
          </p:txBody>
        </p:sp>
        <p:grpSp>
          <p:nvGrpSpPr>
            <p:cNvPr id="34836" name="Group 14"/>
            <p:cNvGrpSpPr>
              <a:grpSpLocks/>
            </p:cNvGrpSpPr>
            <p:nvPr/>
          </p:nvGrpSpPr>
          <p:grpSpPr bwMode="auto">
            <a:xfrm>
              <a:off x="2581640" y="746581"/>
              <a:ext cx="736200" cy="677710"/>
              <a:chOff x="0" y="0"/>
              <a:chExt cx="1134" cy="1020"/>
            </a:xfrm>
          </p:grpSpPr>
          <p:sp>
            <p:nvSpPr>
              <p:cNvPr id="34841" name="AutoShape 15"/>
              <p:cNvSpPr>
                <a:spLocks noChangeArrowheads="1"/>
              </p:cNvSpPr>
              <p:nvPr/>
            </p:nvSpPr>
            <p:spPr bwMode="auto">
              <a:xfrm flipH="1">
                <a:off x="1" y="0"/>
                <a:ext cx="1134" cy="1021"/>
              </a:xfrm>
              <a:prstGeom prst="triangle">
                <a:avLst>
                  <a:gd name="adj" fmla="val 50000"/>
                </a:avLst>
              </a:prstGeom>
              <a:solidFill>
                <a:srgbClr val="FFE267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2215">
                  <a:solidFill>
                    <a:schemeClr val="hlink"/>
                  </a:solidFill>
                </a:endParaRPr>
              </a:p>
            </p:txBody>
          </p:sp>
          <p:cxnSp>
            <p:nvCxnSpPr>
              <p:cNvPr id="34842" name="AutoShape 16"/>
              <p:cNvCxnSpPr>
                <a:cxnSpLocks noChangeShapeType="1"/>
                <a:stCxn id="34841" idx="0"/>
                <a:endCxn id="34841" idx="4"/>
              </p:cNvCxnSpPr>
              <p:nvPr/>
            </p:nvCxnSpPr>
            <p:spPr bwMode="auto">
              <a:xfrm flipH="1">
                <a:off x="1" y="1"/>
                <a:ext cx="568" cy="101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843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" y="1019"/>
                <a:ext cx="1134" cy="0"/>
              </a:xfrm>
              <a:prstGeom prst="straightConnector1">
                <a:avLst/>
              </a:prstGeom>
              <a:noFill/>
              <a:ln w="27940">
                <a:solidFill>
                  <a:schemeClr val="tx1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3811654" y="648247"/>
              <a:ext cx="1072938" cy="790864"/>
              <a:chOff x="3811654" y="648247"/>
              <a:chExt cx="1072938" cy="790864"/>
            </a:xfrm>
          </p:grpSpPr>
          <p:cxnSp>
            <p:nvCxnSpPr>
              <p:cNvPr id="34819" name="AutoShape 6"/>
              <p:cNvCxnSpPr>
                <a:cxnSpLocks noChangeShapeType="1"/>
              </p:cNvCxnSpPr>
              <p:nvPr/>
            </p:nvCxnSpPr>
            <p:spPr bwMode="auto">
              <a:xfrm>
                <a:off x="4572000" y="1302727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838" name="AutoShape 19"/>
              <p:cNvSpPr>
                <a:spLocks noChangeArrowheads="1"/>
              </p:cNvSpPr>
              <p:nvPr/>
            </p:nvSpPr>
            <p:spPr bwMode="auto">
              <a:xfrm flipH="1">
                <a:off x="3857157" y="725183"/>
                <a:ext cx="579603" cy="667880"/>
              </a:xfrm>
              <a:prstGeom prst="triangle">
                <a:avLst>
                  <a:gd name="adj" fmla="val 50000"/>
                </a:avLst>
              </a:prstGeom>
              <a:solidFill>
                <a:srgbClr val="00FF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endParaRPr lang="en-US" altLang="en-US" sz="2215">
                  <a:solidFill>
                    <a:schemeClr val="hlink"/>
                  </a:solidFill>
                </a:endParaRPr>
              </a:p>
            </p:txBody>
          </p:sp>
          <p:sp>
            <p:nvSpPr>
              <p:cNvPr id="34839" name="AutoShape 20"/>
              <p:cNvSpPr>
                <a:spLocks noChangeArrowheads="1"/>
              </p:cNvSpPr>
              <p:nvPr/>
            </p:nvSpPr>
            <p:spPr bwMode="auto">
              <a:xfrm rot="20162155" flipH="1">
                <a:off x="4268467" y="648247"/>
                <a:ext cx="435352" cy="689104"/>
              </a:xfrm>
              <a:prstGeom prst="triangle">
                <a:avLst>
                  <a:gd name="adj" fmla="val 91396"/>
                </a:avLst>
              </a:prstGeom>
              <a:solidFill>
                <a:srgbClr val="00FFFF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GB" altLang="en-US" sz="2215">
                    <a:solidFill>
                      <a:schemeClr val="hlink"/>
                    </a:solidFill>
                  </a:rPr>
                  <a:t>                                   </a:t>
                </a:r>
              </a:p>
            </p:txBody>
          </p:sp>
          <p:cxnSp>
            <p:nvCxnSpPr>
              <p:cNvPr id="34840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3857157" y="1218631"/>
                <a:ext cx="972720" cy="174432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" name="Flowchart: Connector 56"/>
              <p:cNvSpPr/>
              <p:nvPr/>
            </p:nvSpPr>
            <p:spPr>
              <a:xfrm>
                <a:off x="4102413" y="669670"/>
                <a:ext cx="79992" cy="76911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lowchart: Connector 58"/>
              <p:cNvSpPr/>
              <p:nvPr/>
            </p:nvSpPr>
            <p:spPr>
              <a:xfrm>
                <a:off x="4396764" y="1362200"/>
                <a:ext cx="79992" cy="76911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lowchart: Connector 59"/>
              <p:cNvSpPr/>
              <p:nvPr/>
            </p:nvSpPr>
            <p:spPr>
              <a:xfrm>
                <a:off x="4804600" y="1168031"/>
                <a:ext cx="79992" cy="76911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lowchart: Connector 60"/>
              <p:cNvSpPr/>
              <p:nvPr/>
            </p:nvSpPr>
            <p:spPr>
              <a:xfrm>
                <a:off x="3811654" y="1356870"/>
                <a:ext cx="79992" cy="76911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-789" y="1847942"/>
            <a:ext cx="5080132" cy="4315645"/>
            <a:chOff x="-789" y="1847942"/>
            <a:chExt cx="5080132" cy="4315645"/>
          </a:xfrm>
        </p:grpSpPr>
        <p:sp>
          <p:nvSpPr>
            <p:cNvPr id="5" name="Rectangle 4"/>
            <p:cNvSpPr/>
            <p:nvPr/>
          </p:nvSpPr>
          <p:spPr>
            <a:xfrm>
              <a:off x="-789" y="4344045"/>
              <a:ext cx="20664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altLang="en-US" sz="1600" dirty="0">
                  <a:latin typeface="Arial Black" panose="020B0A04020102020204" pitchFamily="34" charset="0"/>
                </a:rPr>
                <a:t>Cycle        group: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1231733" y="1847942"/>
                  <a:ext cx="1841145" cy="8917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733" y="1847942"/>
                  <a:ext cx="1841145" cy="8917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Group 1"/>
            <p:cNvGrpSpPr/>
            <p:nvPr/>
          </p:nvGrpSpPr>
          <p:grpSpPr>
            <a:xfrm>
              <a:off x="22627" y="2081845"/>
              <a:ext cx="5056716" cy="4081742"/>
              <a:chOff x="22627" y="2081845"/>
              <a:chExt cx="5056716" cy="4081742"/>
            </a:xfrm>
          </p:grpSpPr>
          <p:sp>
            <p:nvSpPr>
              <p:cNvPr id="34825" name="Text Box 10"/>
              <p:cNvSpPr txBox="1">
                <a:spLocks noChangeArrowheads="1"/>
              </p:cNvSpPr>
              <p:nvPr/>
            </p:nvSpPr>
            <p:spPr bwMode="auto">
              <a:xfrm>
                <a:off x="57451" y="3152998"/>
                <a:ext cx="2458915" cy="348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GB" altLang="en-US" sz="1662" dirty="0">
                    <a:latin typeface="Arial Black" panose="020B0A04020102020204" pitchFamily="34" charset="0"/>
                  </a:rPr>
                  <a:t>Boundary operator:</a:t>
                </a:r>
              </a:p>
            </p:txBody>
          </p:sp>
          <p:sp>
            <p:nvSpPr>
              <p:cNvPr id="34827" name="Text Box 10"/>
              <p:cNvSpPr txBox="1">
                <a:spLocks noChangeArrowheads="1"/>
              </p:cNvSpPr>
              <p:nvPr/>
            </p:nvSpPr>
            <p:spPr bwMode="auto">
              <a:xfrm>
                <a:off x="66536" y="2081845"/>
                <a:ext cx="1582194" cy="348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662" dirty="0">
                    <a:latin typeface="Arial Black" panose="020B0A04020102020204" pitchFamily="34" charset="0"/>
                  </a:rPr>
                  <a:t>k-chain:</a:t>
                </a:r>
              </a:p>
            </p:txBody>
          </p:sp>
          <p:sp>
            <p:nvSpPr>
              <p:cNvPr id="34828" name="Text Box 10"/>
              <p:cNvSpPr txBox="1">
                <a:spLocks noChangeArrowheads="1"/>
              </p:cNvSpPr>
              <p:nvPr/>
            </p:nvSpPr>
            <p:spPr bwMode="auto">
              <a:xfrm>
                <a:off x="66536" y="2722425"/>
                <a:ext cx="1808767" cy="348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 typeface="Wingdings" panose="05000000000000000000" pitchFamily="2" charset="2"/>
                  <a:buNone/>
                </a:pPr>
                <a:r>
                  <a:rPr lang="en-US" altLang="en-US" sz="1662" dirty="0">
                    <a:latin typeface="Arial Black" panose="020B0A04020102020204" pitchFamily="34" charset="0"/>
                  </a:rPr>
                  <a:t>Chain group:</a:t>
                </a:r>
                <a:endParaRPr lang="en-US" altLang="en-US" sz="2954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2627" y="4802489"/>
                <a:ext cx="210480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latin typeface="Arial Black" panose="020B0A04020102020204" pitchFamily="34" charset="0"/>
                  </a:rPr>
                  <a:t>Boundary group: </a:t>
                </a:r>
                <a:endParaRPr lang="en-US" sz="16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4648" y="5312689"/>
                <a:ext cx="215411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latin typeface="Arial Black" panose="020B0A04020102020204" pitchFamily="34" charset="0"/>
                  </a:rPr>
                  <a:t>Homology group: </a:t>
                </a:r>
                <a:endParaRPr lang="en-US" sz="1600" dirty="0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1766195" y="4322390"/>
                <a:ext cx="2337050" cy="1841197"/>
                <a:chOff x="3424634" y="4610128"/>
                <a:chExt cx="2337050" cy="184119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3574299" y="4610128"/>
                      <a:ext cx="1838003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Ker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Rectangle 47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74299" y="4610128"/>
                      <a:ext cx="1838003" cy="46166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26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3594318" y="5009586"/>
                      <a:ext cx="2030684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Im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9" name="Rectangle 4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4318" y="5009586"/>
                      <a:ext cx="2030684" cy="46166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2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3739134" y="5311231"/>
                      <a:ext cx="1427186" cy="84619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0" name="Rectangle 49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39134" y="5311231"/>
                      <a:ext cx="1427186" cy="84619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Rectangle 50"/>
                    <p:cNvSpPr/>
                    <p:nvPr/>
                  </p:nvSpPr>
                  <p:spPr>
                    <a:xfrm>
                      <a:off x="3424634" y="5989660"/>
                      <a:ext cx="2337050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Rank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oMath>
                      </a14:m>
                      <a:r>
                        <a:rPr lang="en-US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</a:t>
                      </a:r>
                    </a:p>
                  </p:txBody>
                </p:sp>
              </mc:Choice>
              <mc:Fallback xmlns="">
                <p:sp>
                  <p:nvSpPr>
                    <p:cNvPr id="51" name="Rectangle 5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24634" y="5989660"/>
                      <a:ext cx="2337050" cy="46166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50" b="-1973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/>
                  <p:cNvSpPr/>
                  <p:nvPr/>
                </p:nvSpPr>
                <p:spPr>
                  <a:xfrm>
                    <a:off x="356768" y="3333994"/>
                    <a:ext cx="4722575" cy="108940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</m:e>
                          </m:nary>
                          <m:d>
                            <m:dPr>
                              <m:begChr m:val="{"/>
                              <m:endChr m:val="}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52" name="Rectangle 5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768" y="3333994"/>
                    <a:ext cx="4722575" cy="108940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/>
                  <p:cNvSpPr/>
                  <p:nvPr/>
                </p:nvSpPr>
                <p:spPr>
                  <a:xfrm>
                    <a:off x="1648730" y="2665098"/>
                    <a:ext cx="1497461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Rectangle 5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8730" y="2665098"/>
                    <a:ext cx="1497461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Rectangle 41"/>
              <p:cNvSpPr/>
              <p:nvPr/>
            </p:nvSpPr>
            <p:spPr>
              <a:xfrm>
                <a:off x="22627" y="5786125"/>
                <a:ext cx="17898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 err="1">
                    <a:latin typeface="Arial Black" panose="020B0A04020102020204" pitchFamily="34" charset="0"/>
                  </a:rPr>
                  <a:t>Betti</a:t>
                </a:r>
                <a:r>
                  <a:rPr lang="en-GB" sz="1600" dirty="0">
                    <a:latin typeface="Arial Black" panose="020B0A04020102020204" pitchFamily="34" charset="0"/>
                  </a:rPr>
                  <a:t> number: 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73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 txBox="1">
            <a:spLocks noChangeArrowheads="1"/>
          </p:cNvSpPr>
          <p:nvPr/>
        </p:nvSpPr>
        <p:spPr bwMode="auto">
          <a:xfrm>
            <a:off x="402934" y="552507"/>
            <a:ext cx="8169824" cy="85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32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0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endParaRPr lang="en-GB" altLang="en-US" sz="2400" dirty="0">
              <a:solidFill>
                <a:srgbClr val="C00000"/>
              </a:solidFill>
              <a:latin typeface="Arial Black" charset="0"/>
              <a:sym typeface="Arial Black" charset="0"/>
            </a:endParaRPr>
          </a:p>
          <a:p>
            <a:pPr algn="ctr">
              <a:spcBef>
                <a:spcPct val="0"/>
              </a:spcBef>
              <a:buClrTx/>
              <a:buSzTx/>
              <a:buFont typeface="Wingdings" charset="2"/>
              <a:buNone/>
            </a:pPr>
            <a:r>
              <a:rPr lang="en-GB" altLang="en-US" sz="2400" b="1" dirty="0" err="1"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Vietoris</a:t>
            </a:r>
            <a:r>
              <a:rPr lang="en-GB" altLang="en-US" sz="2400" b="1" dirty="0"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-Rips complexes</a:t>
            </a:r>
            <a:r>
              <a:rPr lang="en-GB" alt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, </a:t>
            </a:r>
            <a:r>
              <a:rPr lang="en-GB" altLang="en-US" sz="2400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persistent homology </a:t>
            </a:r>
            <a:r>
              <a:rPr lang="en-GB" alt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and </a:t>
            </a:r>
            <a:r>
              <a:rPr lang="en-GB" altLang="en-US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Arial Black" charset="0"/>
              </a:rPr>
              <a:t>topological fingerprint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3836" y="1219235"/>
            <a:ext cx="1792166" cy="34810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62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(Xia, Wei, 2014)</a:t>
            </a:r>
          </a:p>
        </p:txBody>
      </p:sp>
      <p:pic>
        <p:nvPicPr>
          <p:cNvPr id="2" name="persistence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81" y="1495168"/>
            <a:ext cx="7389934" cy="52841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7249" y="46671"/>
            <a:ext cx="314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 typeface="Arial" charset="0"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charset="0"/>
              </a:rPr>
              <a:t>Algebraic Topology</a:t>
            </a:r>
          </a:p>
        </p:txBody>
      </p:sp>
    </p:spTree>
    <p:extLst>
      <p:ext uri="{BB962C8B-B14F-4D97-AF65-F5344CB8AC3E}">
        <p14:creationId xmlns:p14="http://schemas.microsoft.com/office/powerpoint/2010/main" val="38800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8" name="Object 4"/>
          <p:cNvGraphicFramePr>
            <a:graphicFrameLocks/>
          </p:cNvGraphicFramePr>
          <p:nvPr/>
        </p:nvGraphicFramePr>
        <p:xfrm>
          <a:off x="3620966" y="990600"/>
          <a:ext cx="1283677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7" name="Bitmap Image" r:id="rId3" imgW="5238095" imgH="7438095" progId="Paint.Picture">
                  <p:embed/>
                </p:oleObj>
              </mc:Choice>
              <mc:Fallback>
                <p:oleObj name="Bitmap Image" r:id="rId3" imgW="5238095" imgH="7438095" progId="Paint.Picture">
                  <p:embed/>
                  <p:pic>
                    <p:nvPicPr>
                      <p:cNvPr id="5222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0966" y="990600"/>
                        <a:ext cx="1283677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9" name="Picture 5" descr="C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6" y="2495551"/>
            <a:ext cx="1828800" cy="15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0" name="Object 6"/>
          <p:cNvGraphicFramePr>
            <a:graphicFrameLocks/>
          </p:cNvGraphicFramePr>
          <p:nvPr/>
        </p:nvGraphicFramePr>
        <p:xfrm>
          <a:off x="5395547" y="1003789"/>
          <a:ext cx="1317381" cy="1458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8" name="Bitmap Image" r:id="rId6" imgW="5866667" imgH="7628571" progId="Paint.Picture">
                  <p:embed/>
                </p:oleObj>
              </mc:Choice>
              <mc:Fallback>
                <p:oleObj name="Bitmap Image" r:id="rId6" imgW="5866667" imgH="7628571" progId="Paint.Picture">
                  <p:embed/>
                  <p:pic>
                    <p:nvPicPr>
                      <p:cNvPr id="5223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47" y="1003789"/>
                        <a:ext cx="1317381" cy="1458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12" descr="CA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0204"/>
            <a:ext cx="175406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3" descr="C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15" y="2533650"/>
            <a:ext cx="1783374" cy="155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4" descr="CA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12" y="2533651"/>
            <a:ext cx="1919654" cy="149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4" name="Object 15"/>
          <p:cNvGraphicFramePr>
            <a:graphicFrameLocks/>
          </p:cNvGraphicFramePr>
          <p:nvPr/>
        </p:nvGraphicFramePr>
        <p:xfrm>
          <a:off x="150935" y="1150328"/>
          <a:ext cx="1135673" cy="127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9" name="Bitmap Image" r:id="rId11" imgW="5439534" imgH="6219048" progId="Paint.Picture">
                  <p:embed/>
                </p:oleObj>
              </mc:Choice>
              <mc:Fallback>
                <p:oleObj name="Bitmap Image" r:id="rId11" imgW="5439534" imgH="6219048" progId="Paint.Picture">
                  <p:embed/>
                  <p:pic>
                    <p:nvPicPr>
                      <p:cNvPr id="52234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35" y="1150328"/>
                        <a:ext cx="1135673" cy="1279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5" name="Object 16"/>
          <p:cNvGraphicFramePr>
            <a:graphicFrameLocks/>
          </p:cNvGraphicFramePr>
          <p:nvPr/>
        </p:nvGraphicFramePr>
        <p:xfrm>
          <a:off x="1925516" y="1254370"/>
          <a:ext cx="1227992" cy="122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0" name="Bitmap Image" r:id="rId13" imgW="5257143" imgH="5219048" progId="Paint.Picture">
                  <p:embed/>
                </p:oleObj>
              </mc:Choice>
              <mc:Fallback>
                <p:oleObj name="Bitmap Image" r:id="rId13" imgW="5257143" imgH="5219048" progId="Paint.Picture">
                  <p:embed/>
                  <p:pic>
                    <p:nvPicPr>
                      <p:cNvPr id="52235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516" y="1254370"/>
                        <a:ext cx="1227992" cy="1222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6" name="Picture 3" descr="CAhelix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0" y="2543908"/>
            <a:ext cx="1814146" cy="153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7" name="Object 2"/>
          <p:cNvGraphicFramePr>
            <a:graphicFrameLocks/>
          </p:cNvGraphicFramePr>
          <p:nvPr/>
        </p:nvGraphicFramePr>
        <p:xfrm>
          <a:off x="7321062" y="959828"/>
          <a:ext cx="1547446" cy="1509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1" name="Bitmap Image" r:id="rId16" imgW="6866667" imgH="6171429" progId="Paint.Picture">
                  <p:embed/>
                </p:oleObj>
              </mc:Choice>
              <mc:Fallback>
                <p:oleObj name="Bitmap Image" r:id="rId16" imgW="6866667" imgH="6171429" progId="Paint.Picture">
                  <p:embed/>
                  <p:pic>
                    <p:nvPicPr>
                      <p:cNvPr id="52237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1062" y="959828"/>
                        <a:ext cx="1547446" cy="1509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8" name="TextBox 10"/>
          <p:cNvSpPr>
            <a:spLocks noChangeArrowheads="1"/>
          </p:cNvSpPr>
          <p:nvPr/>
        </p:nvSpPr>
        <p:spPr bwMode="auto">
          <a:xfrm>
            <a:off x="1159120" y="123310"/>
            <a:ext cx="8352692" cy="45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10" tIns="44405" rIns="88810" bIns="44405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Topological fingerprints of an alpha helix</a:t>
            </a:r>
          </a:p>
        </p:txBody>
      </p:sp>
      <p:sp>
        <p:nvSpPr>
          <p:cNvPr id="18" name="TextBox 10"/>
          <p:cNvSpPr>
            <a:spLocks noChangeArrowheads="1"/>
          </p:cNvSpPr>
          <p:nvPr/>
        </p:nvSpPr>
        <p:spPr bwMode="auto">
          <a:xfrm>
            <a:off x="7803174" y="5745773"/>
            <a:ext cx="1340826" cy="6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10" tIns="44405" rIns="88810" bIns="44405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GB" altLang="en-US" sz="1200" dirty="0">
                <a:solidFill>
                  <a:srgbClr val="0000FF"/>
                </a:solidFill>
                <a:latin typeface="Arial Black" panose="020B0A04020102020204" pitchFamily="34" charset="0"/>
                <a:ea typeface="SimSun" panose="02010600030101010101" pitchFamily="2" charset="-122"/>
                <a:sym typeface="Arial Black" panose="020B0A04020102020204" pitchFamily="34" charset="0"/>
              </a:rPr>
              <a:t>(Xia &amp; Wei, IJNMBE, 2014, 2015)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43" y="4353658"/>
            <a:ext cx="1157654" cy="123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2"/>
          <p:cNvGraphicFramePr>
            <a:graphicFrameLocks/>
          </p:cNvGraphicFramePr>
          <p:nvPr/>
        </p:nvGraphicFramePr>
        <p:xfrm>
          <a:off x="150935" y="4353658"/>
          <a:ext cx="1774580" cy="2073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2" name="Bitmap Image" r:id="rId19" imgW="10161905" imgH="7895238" progId="Paint.Picture">
                  <p:embed/>
                </p:oleObj>
              </mc:Choice>
              <mc:Fallback>
                <p:oleObj name="Bitmap Image" r:id="rId19" imgW="10161905" imgH="7895238" progId="Paint.Picture">
                  <p:embed/>
                  <p:pic>
                    <p:nvPicPr>
                      <p:cNvPr id="2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35" y="4353658"/>
                        <a:ext cx="1774580" cy="2073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4" descr="2GR8_half_sheet_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04" y="4484077"/>
            <a:ext cx="1815611" cy="195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Object 4"/>
          <p:cNvGraphicFramePr>
            <a:graphicFrameLocks/>
          </p:cNvGraphicFramePr>
          <p:nvPr/>
        </p:nvGraphicFramePr>
        <p:xfrm>
          <a:off x="3969728" y="4484077"/>
          <a:ext cx="1557703" cy="1863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53" name="Bitmap Image" r:id="rId22" imgW="7000000" imgH="8228571" progId="Paint.Picture">
                  <p:embed/>
                </p:oleObj>
              </mc:Choice>
              <mc:Fallback>
                <p:oleObj name="Bitmap Image" r:id="rId22" imgW="7000000" imgH="8228571" progId="Paint.Picture">
                  <p:embed/>
                  <p:pic>
                    <p:nvPicPr>
                      <p:cNvPr id="22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9728" y="4484077"/>
                        <a:ext cx="1557703" cy="1863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8" descr="1129_polish20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31" y="4437185"/>
            <a:ext cx="1855177" cy="198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8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tein_foldi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515" y="925602"/>
            <a:ext cx="6688033" cy="1981157"/>
          </a:xfrm>
          <a:prstGeom prst="rect">
            <a:avLst/>
          </a:prstGeom>
        </p:spPr>
      </p:pic>
      <p:sp>
        <p:nvSpPr>
          <p:cNvPr id="54275" name="Rectangle 9"/>
          <p:cNvSpPr>
            <a:spLocks noChangeArrowheads="1"/>
          </p:cNvSpPr>
          <p:nvPr/>
        </p:nvSpPr>
        <p:spPr bwMode="auto">
          <a:xfrm>
            <a:off x="4243439" y="5766982"/>
            <a:ext cx="10846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Time</a:t>
            </a:r>
          </a:p>
        </p:txBody>
      </p:sp>
      <p:sp>
        <p:nvSpPr>
          <p:cNvPr id="24579" name="Rectangle 9"/>
          <p:cNvSpPr>
            <a:spLocks noChangeArrowheads="1"/>
          </p:cNvSpPr>
          <p:nvPr/>
        </p:nvSpPr>
        <p:spPr bwMode="auto">
          <a:xfrm>
            <a:off x="153752" y="159137"/>
            <a:ext cx="8585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 b="1" dirty="0"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Algebraic Topology 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2D persistent homology of protein 1UBQ unfolding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6187" y="6141983"/>
            <a:ext cx="192873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35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(Xia &amp; Wei, JCC, 2015)</a:t>
            </a:r>
          </a:p>
        </p:txBody>
      </p:sp>
      <p:sp>
        <p:nvSpPr>
          <p:cNvPr id="54282" name="Rectangle 9"/>
          <p:cNvSpPr>
            <a:spLocks noChangeArrowheads="1"/>
          </p:cNvSpPr>
          <p:nvPr/>
        </p:nvSpPr>
        <p:spPr bwMode="auto">
          <a:xfrm rot="16200000">
            <a:off x="481217" y="3846070"/>
            <a:ext cx="240744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rgbClr val="000000"/>
                </a:solidFill>
                <a:latin typeface="Arial Black" panose="020B0A04020102020204" pitchFamily="34" charset="0"/>
                <a:sym typeface="Arial Black" panose="020B0A04020102020204" pitchFamily="34" charset="0"/>
              </a:rPr>
              <a:t>Radius</a:t>
            </a:r>
          </a:p>
        </p:txBody>
      </p:sp>
      <p:graphicFrame>
        <p:nvGraphicFramePr>
          <p:cNvPr id="54283" name="对象 32771"/>
          <p:cNvGraphicFramePr>
            <a:graphicFrameLocks noChangeAspect="1"/>
          </p:cNvGraphicFramePr>
          <p:nvPr>
            <p:extLst/>
          </p:nvPr>
        </p:nvGraphicFramePr>
        <p:xfrm>
          <a:off x="7615548" y="2866767"/>
          <a:ext cx="528638" cy="511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59" name="Equation" r:id="rId9" imgW="164814" imgH="177492" progId="Equation.3">
                  <p:embed/>
                </p:oleObj>
              </mc:Choice>
              <mc:Fallback>
                <p:oleObj name="Equation" r:id="rId9" imgW="164814" imgH="177492" progId="Equation.3">
                  <p:embed/>
                  <p:pic>
                    <p:nvPicPr>
                      <p:cNvPr id="54283" name="对象 32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5548" y="2866767"/>
                        <a:ext cx="528638" cy="5119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4" name="对象 32771"/>
          <p:cNvGraphicFramePr>
            <a:graphicFrameLocks noChangeAspect="1"/>
          </p:cNvGraphicFramePr>
          <p:nvPr>
            <p:extLst/>
          </p:nvPr>
        </p:nvGraphicFramePr>
        <p:xfrm>
          <a:off x="7625074" y="5139669"/>
          <a:ext cx="527447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0" name="Equation" r:id="rId11" imgW="164885" imgH="164885" progId="Equation.3">
                  <p:embed/>
                </p:oleObj>
              </mc:Choice>
              <mc:Fallback>
                <p:oleObj name="Equation" r:id="rId11" imgW="164885" imgH="164885" progId="Equation.3">
                  <p:embed/>
                  <p:pic>
                    <p:nvPicPr>
                      <p:cNvPr id="54284" name="对象 32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5074" y="5139669"/>
                        <a:ext cx="527447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85" name="对象 32771"/>
          <p:cNvGraphicFramePr>
            <a:graphicFrameLocks noChangeAspect="1"/>
          </p:cNvGraphicFramePr>
          <p:nvPr>
            <p:extLst/>
          </p:nvPr>
        </p:nvGraphicFramePr>
        <p:xfrm>
          <a:off x="7663173" y="4053819"/>
          <a:ext cx="4476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1" name="Equation" r:id="rId13" imgW="139579" imgH="164957" progId="Equation.3">
                  <p:embed/>
                </p:oleObj>
              </mc:Choice>
              <mc:Fallback>
                <p:oleObj name="Equation" r:id="rId13" imgW="139579" imgH="164957" progId="Equation.3">
                  <p:embed/>
                  <p:pic>
                    <p:nvPicPr>
                      <p:cNvPr id="54285" name="对象 327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3173" y="4053819"/>
                        <a:ext cx="4476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1ubq_barcodes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954" y="2853173"/>
            <a:ext cx="5639630" cy="2913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3" y="5276355"/>
            <a:ext cx="1080299" cy="123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655" y="6511675"/>
            <a:ext cx="980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Kelin</a:t>
            </a: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Xia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64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4275" grpId="0"/>
      <p:bldP spid="15" grpId="0"/>
      <p:bldP spid="542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3325" y="25557"/>
            <a:ext cx="8922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400" b="1" dirty="0">
                <a:latin typeface="Tahoma" charset="0"/>
                <a:ea typeface="Tahoma" charset="0"/>
                <a:cs typeface="Tahoma" charset="0"/>
              </a:rPr>
              <a:t>Persistent </a:t>
            </a:r>
            <a:r>
              <a:rPr lang="en-GB" altLang="en-US" sz="2400" b="1" dirty="0" err="1">
                <a:latin typeface="Tahoma" charset="0"/>
                <a:ea typeface="Tahoma" charset="0"/>
                <a:cs typeface="Tahoma" charset="0"/>
              </a:rPr>
              <a:t>cohomology</a:t>
            </a:r>
            <a:endParaRPr lang="en-US" sz="2400" b="1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86" y="4849564"/>
            <a:ext cx="955431" cy="103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04951" y="6247834"/>
            <a:ext cx="197239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(</a:t>
            </a:r>
            <a:r>
              <a:rPr lang="en-US" altLang="en-US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Cang</a:t>
            </a:r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&amp; Wei, 2018)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43167" y="5869292"/>
            <a:ext cx="1314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Zixuan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Cang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99640" y="626308"/>
            <a:ext cx="2936651" cy="3152478"/>
            <a:chOff x="611230" y="4206194"/>
            <a:chExt cx="4624739" cy="26431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30" y="4206194"/>
              <a:ext cx="4624739" cy="264317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49527" y="5536462"/>
              <a:ext cx="23889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Wasserstein curves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3" y="3846265"/>
            <a:ext cx="3971392" cy="301173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03049" y="499445"/>
            <a:ext cx="3746238" cy="3279341"/>
            <a:chOff x="203049" y="499445"/>
            <a:chExt cx="4060944" cy="35307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49" y="499445"/>
              <a:ext cx="4060944" cy="3530702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20847" y="636033"/>
              <a:ext cx="2454801" cy="307778"/>
              <a:chOff x="420847" y="636033"/>
              <a:chExt cx="2454801" cy="30777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20847" y="636034"/>
                <a:ext cx="434734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SimSun" panose="02010600030101010101" pitchFamily="2" charset="-122"/>
                  </a:rPr>
                  <a:t>D1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40914" y="636033"/>
                <a:ext cx="434734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4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SimSun" panose="02010600030101010101" pitchFamily="2" charset="-122"/>
                  </a:rPr>
                  <a:t>D2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3949287" y="616684"/>
            <a:ext cx="1831746" cy="3222921"/>
            <a:chOff x="4263993" y="564850"/>
            <a:chExt cx="1848051" cy="35355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DBF3D5-7435-4F4F-9419-337F594C3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2" t="8114"/>
            <a:stretch/>
          </p:blipFill>
          <p:spPr>
            <a:xfrm>
              <a:off x="4263993" y="564850"/>
              <a:ext cx="1848051" cy="17307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8B8E9D-6BA5-40C8-B766-CB88D6473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5" t="8063" r="1958"/>
            <a:stretch/>
          </p:blipFill>
          <p:spPr>
            <a:xfrm>
              <a:off x="4354781" y="2369618"/>
              <a:ext cx="1728388" cy="173074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83656" y="604284"/>
              <a:ext cx="434734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sz="14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anose="02010600030101010101" pitchFamily="2" charset="-122"/>
                </a:rPr>
                <a:t>D3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84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4323" y="99384"/>
            <a:ext cx="866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b="1" dirty="0">
                <a:latin typeface="Tahoma" charset="0"/>
                <a:ea typeface="Tahoma" charset="0"/>
                <a:cs typeface="Tahoma" charset="0"/>
              </a:rPr>
              <a:t>de </a:t>
            </a:r>
            <a:r>
              <a:rPr lang="en-GB" altLang="en-US" sz="2400" b="1" dirty="0" err="1">
                <a:latin typeface="Tahoma" charset="0"/>
                <a:ea typeface="Tahoma" charset="0"/>
                <a:cs typeface="Tahoma" charset="0"/>
              </a:rPr>
              <a:t>Rham</a:t>
            </a:r>
            <a:r>
              <a:rPr lang="en-GB" altLang="en-US" sz="2400" b="1" dirty="0">
                <a:latin typeface="Tahoma" charset="0"/>
                <a:ea typeface="Tahoma" charset="0"/>
                <a:cs typeface="Tahoma" charset="0"/>
              </a:rPr>
              <a:t>-Hodge theory and discrete exterior calculus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475"/>
          <a:stretch/>
        </p:blipFill>
        <p:spPr>
          <a:xfrm>
            <a:off x="2857080" y="496334"/>
            <a:ext cx="5813794" cy="1291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903" y="842462"/>
            <a:ext cx="2856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Hodge decomposition: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35192" y="1658524"/>
            <a:ext cx="6708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latin typeface="Tahoma" charset="0"/>
                <a:ea typeface="Tahoma" charset="0"/>
                <a:cs typeface="Tahoma" charset="0"/>
              </a:rPr>
              <a:t>A vector field =  Harmonic  +  curl-free  + divergent-free 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58484" y="1294494"/>
            <a:ext cx="16251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anose="02010600030101010101" pitchFamily="2" charset="-122"/>
              </a:rPr>
              <a:t>(Zhao, Wang, Tong &amp; Wei, 2018)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1" t="3895" r="30800" b="68821"/>
          <a:stretch/>
        </p:blipFill>
        <p:spPr>
          <a:xfrm>
            <a:off x="214683" y="1211794"/>
            <a:ext cx="796146" cy="8809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00579" y="2351088"/>
            <a:ext cx="5634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0000FF"/>
                </a:solidFill>
                <a:latin typeface="Tahoma" charset="0"/>
                <a:ea typeface="Tahoma" charset="0"/>
                <a:cs typeface="Tahoma" charset="0"/>
              </a:rPr>
              <a:t>Maxwell theory</a:t>
            </a:r>
          </a:p>
          <a:p>
            <a:r>
              <a:rPr lang="en-GB" altLang="en-US" b="1" dirty="0">
                <a:latin typeface="Tahoma" charset="0"/>
                <a:ea typeface="Tahoma" charset="0"/>
                <a:cs typeface="Tahoma" charset="0"/>
              </a:rPr>
              <a:t>Quantum mechanics/Solid state theory </a:t>
            </a:r>
          </a:p>
          <a:p>
            <a:r>
              <a:rPr lang="en-GB" b="1" dirty="0">
                <a:solidFill>
                  <a:srgbClr val="09B9F7"/>
                </a:solidFill>
                <a:latin typeface="Tahoma" charset="0"/>
                <a:ea typeface="Tahoma" charset="0"/>
                <a:cs typeface="Tahoma" charset="0"/>
              </a:rPr>
              <a:t>Quantum field theory/Yang-Mills theory</a:t>
            </a:r>
            <a:endParaRPr lang="en-US" dirty="0">
              <a:solidFill>
                <a:srgbClr val="09B9F7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919" y="4031210"/>
            <a:ext cx="8962751" cy="2780610"/>
            <a:chOff x="71919" y="4031210"/>
            <a:chExt cx="8962751" cy="27806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646" y="5387141"/>
              <a:ext cx="8547601" cy="142467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19" y="4031210"/>
              <a:ext cx="8962751" cy="12819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9092" y="2095942"/>
            <a:ext cx="8695571" cy="1839131"/>
            <a:chOff x="69092" y="2095942"/>
            <a:chExt cx="8695571" cy="1839131"/>
          </a:xfrm>
        </p:grpSpPr>
        <p:sp>
          <p:nvSpPr>
            <p:cNvPr id="14" name="Rectangle 13"/>
            <p:cNvSpPr/>
            <p:nvPr/>
          </p:nvSpPr>
          <p:spPr>
            <a:xfrm>
              <a:off x="69092" y="2546558"/>
              <a:ext cx="18834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b="1" dirty="0" err="1">
                  <a:solidFill>
                    <a:srgbClr val="0000FF"/>
                  </a:solidFill>
                  <a:latin typeface="Tahoma" charset="0"/>
                  <a:ea typeface="Tahoma" charset="0"/>
                  <a:cs typeface="Tahoma" charset="0"/>
                </a:rPr>
                <a:t>Cryo</a:t>
              </a:r>
              <a:r>
                <a:rPr lang="en-GB" altLang="en-US" b="1" dirty="0">
                  <a:solidFill>
                    <a:srgbClr val="0000FF"/>
                  </a:solidFill>
                  <a:latin typeface="Tahoma" charset="0"/>
                  <a:ea typeface="Tahoma" charset="0"/>
                  <a:cs typeface="Tahoma" charset="0"/>
                </a:rPr>
                <a:t>-EM data:  </a:t>
              </a:r>
              <a:endParaRPr lang="en-US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2566" y="2095942"/>
              <a:ext cx="6812097" cy="1839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8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" y="947851"/>
            <a:ext cx="3152078" cy="2364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66" y="909588"/>
            <a:ext cx="3152078" cy="2364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66" y="947851"/>
            <a:ext cx="2824977" cy="2174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7892"/>
            <a:ext cx="3211552" cy="2341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31" y="4082883"/>
            <a:ext cx="2906748" cy="2408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00" y="4047892"/>
            <a:ext cx="2899576" cy="24436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27" y="146469"/>
            <a:ext cx="9242181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Mathematical learning architecture in the Wei lab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582088" y="3311910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00FF"/>
                </a:solidFill>
              </a:rPr>
              <a:t>Wu and Wei, JCC,2018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410776" y="6417545"/>
            <a:ext cx="2435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err="1">
                <a:solidFill>
                  <a:srgbClr val="0000FF"/>
                </a:solidFill>
              </a:rPr>
              <a:t>Cang</a:t>
            </a:r>
            <a:r>
              <a:rPr lang="en-US" altLang="en-US" sz="1200" b="1" dirty="0">
                <a:solidFill>
                  <a:srgbClr val="0000FF"/>
                </a:solidFill>
              </a:rPr>
              <a:t> and Wei, PLOS CB,2017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86218" y="3318620"/>
            <a:ext cx="2435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err="1">
                <a:solidFill>
                  <a:srgbClr val="0000FF"/>
                </a:solidFill>
              </a:rPr>
              <a:t>Cang</a:t>
            </a:r>
            <a:r>
              <a:rPr lang="en-US" altLang="en-US" sz="1200" b="1" dirty="0">
                <a:solidFill>
                  <a:srgbClr val="0000FF"/>
                </a:solidFill>
              </a:rPr>
              <a:t> and Wei, PLOS CB,2017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555299" y="6417546"/>
            <a:ext cx="20361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00FF"/>
                </a:solidFill>
              </a:rPr>
              <a:t>Wu and Wei, JCIM,2018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3179142" y="3304322"/>
            <a:ext cx="2898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err="1">
                <a:solidFill>
                  <a:srgbClr val="0000FF"/>
                </a:solidFill>
              </a:rPr>
              <a:t>Cang</a:t>
            </a:r>
            <a:r>
              <a:rPr lang="en-US" altLang="en-US" sz="1200" b="1" dirty="0">
                <a:solidFill>
                  <a:srgbClr val="0000FF"/>
                </a:solidFill>
              </a:rPr>
              <a:t> and Wei, Bioinformatics,2017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6751204" y="6400836"/>
            <a:ext cx="15888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rgbClr val="0000FF"/>
                </a:solidFill>
              </a:rPr>
              <a:t>Wang et al. , 2019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16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32442"/>
            <a:ext cx="9129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Topological learning based predictions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7443" y="494447"/>
            <a:ext cx="3809958" cy="3233049"/>
            <a:chOff x="497443" y="494447"/>
            <a:chExt cx="3809958" cy="3233049"/>
          </a:xfrm>
        </p:grpSpPr>
        <p:pic>
          <p:nvPicPr>
            <p:cNvPr id="54279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" t="8043" r="8696" b="15019"/>
            <a:stretch>
              <a:fillRect/>
            </a:stretch>
          </p:blipFill>
          <p:spPr bwMode="auto">
            <a:xfrm>
              <a:off x="688896" y="1302523"/>
              <a:ext cx="3342921" cy="2424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0" name="Rectangle 2"/>
            <p:cNvSpPr>
              <a:spLocks noChangeArrowheads="1"/>
            </p:cNvSpPr>
            <p:nvPr/>
          </p:nvSpPr>
          <p:spPr bwMode="auto">
            <a:xfrm>
              <a:off x="497443" y="494447"/>
              <a:ext cx="3809958" cy="1029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2501FD"/>
                  </a:solidFill>
                </a:rPr>
                <a:t>  </a:t>
              </a:r>
              <a:r>
                <a:rPr lang="en-US" altLang="en-US" sz="1600" b="1" dirty="0"/>
                <a:t>Classification of ligands &amp; decoys</a:t>
              </a:r>
            </a:p>
            <a:p>
              <a:pPr algn="ctr"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solidFill>
                    <a:srgbClr val="0000FF"/>
                  </a:solidFill>
                </a:rPr>
                <a:t>DUD database  </a:t>
              </a:r>
              <a:r>
                <a:rPr lang="en-US" altLang="en-US" sz="1600" b="1" dirty="0">
                  <a:solidFill>
                    <a:srgbClr val="00B0F0"/>
                  </a:solidFill>
                </a:rPr>
                <a:t>128,374</a:t>
              </a:r>
              <a:r>
                <a:rPr lang="en-US" altLang="en-US" sz="1600" b="1" dirty="0">
                  <a:solidFill>
                    <a:srgbClr val="2501FD"/>
                  </a:solidFill>
                </a:rPr>
                <a:t> protein-ligand/decoy pairs </a:t>
              </a:r>
              <a:endParaRPr lang="en-US" altLang="en-US" sz="1600" dirty="0">
                <a:solidFill>
                  <a:srgbClr val="2501FD"/>
                </a:solidFill>
              </a:endParaRP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292" b="1" dirty="0">
                <a:solidFill>
                  <a:srgbClr val="2501FD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62624" y="3788111"/>
            <a:ext cx="2841751" cy="3102078"/>
            <a:chOff x="2662624" y="3788111"/>
            <a:chExt cx="2841751" cy="3102078"/>
          </a:xfrm>
        </p:grpSpPr>
        <p:sp>
          <p:nvSpPr>
            <p:cNvPr id="12" name="Rectangle 11"/>
            <p:cNvSpPr/>
            <p:nvPr/>
          </p:nvSpPr>
          <p:spPr>
            <a:xfrm>
              <a:off x="2726362" y="3788111"/>
              <a:ext cx="27780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Predicting </a:t>
              </a:r>
              <a:r>
                <a:rPr lang="en-US" sz="1600" b="1" dirty="0">
                  <a:solidFill>
                    <a:srgbClr val="2501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mutations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on </a:t>
              </a:r>
              <a:r>
                <a:rPr lang="en-US" sz="1600" b="1" dirty="0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223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membrane proteins  </a:t>
              </a:r>
            </a:p>
          </p:txBody>
        </p:sp>
        <p:pic>
          <p:nvPicPr>
            <p:cNvPr id="54284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62" r="9045" b="11143"/>
            <a:stretch>
              <a:fillRect/>
            </a:stretch>
          </p:blipFill>
          <p:spPr bwMode="auto">
            <a:xfrm>
              <a:off x="2662624" y="4611516"/>
              <a:ext cx="2599592" cy="227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504375" y="3780519"/>
            <a:ext cx="3661996" cy="3025810"/>
            <a:chOff x="5504375" y="3780519"/>
            <a:chExt cx="3661996" cy="3025810"/>
          </a:xfrm>
        </p:grpSpPr>
        <p:pic>
          <p:nvPicPr>
            <p:cNvPr id="54281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3314" y="4625804"/>
              <a:ext cx="3064119" cy="218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504375" y="3780519"/>
              <a:ext cx="3661996" cy="1229335"/>
              <a:chOff x="5504375" y="3780519"/>
              <a:chExt cx="3661996" cy="1229335"/>
            </a:xfrm>
          </p:grpSpPr>
          <p:sp>
            <p:nvSpPr>
              <p:cNvPr id="54282" name="Rectangle 2"/>
              <p:cNvSpPr>
                <a:spLocks noChangeArrowheads="1"/>
              </p:cNvSpPr>
              <p:nvPr/>
            </p:nvSpPr>
            <p:spPr bwMode="auto">
              <a:xfrm>
                <a:off x="5504375" y="3780519"/>
                <a:ext cx="3661996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b="1" dirty="0"/>
                  <a:t>Binding affinity prediction of </a:t>
                </a:r>
                <a:r>
                  <a:rPr lang="en-US" altLang="en-US" sz="1600" b="1" dirty="0" err="1">
                    <a:solidFill>
                      <a:srgbClr val="238321"/>
                    </a:solidFill>
                  </a:rPr>
                  <a:t>PDBBind</a:t>
                </a:r>
                <a:r>
                  <a:rPr lang="en-US" altLang="en-US" sz="1600" b="1" dirty="0"/>
                  <a:t> </a:t>
                </a:r>
                <a:r>
                  <a:rPr lang="en-US" altLang="en-US" sz="1600" b="1" dirty="0">
                    <a:solidFill>
                      <a:srgbClr val="2501FD"/>
                    </a:solidFill>
                  </a:rPr>
                  <a:t>v2013 core set of </a:t>
                </a:r>
                <a:r>
                  <a:rPr lang="en-US" altLang="en-US" sz="1600" b="1" dirty="0">
                    <a:solidFill>
                      <a:srgbClr val="00B0F0"/>
                    </a:solidFill>
                  </a:rPr>
                  <a:t>195</a:t>
                </a:r>
                <a:r>
                  <a:rPr lang="en-US" altLang="en-US" sz="1600" b="1" dirty="0">
                    <a:solidFill>
                      <a:srgbClr val="FF0000"/>
                    </a:solidFill>
                  </a:rPr>
                  <a:t>  </a:t>
                </a:r>
                <a:r>
                  <a:rPr lang="en-US" altLang="en-US" sz="1600" b="1" dirty="0">
                    <a:solidFill>
                      <a:srgbClr val="0F25F9"/>
                    </a:solidFill>
                  </a:rPr>
                  <a:t>protein-ligand </a:t>
                </a:r>
                <a:r>
                  <a:rPr lang="en-US" altLang="en-US" sz="1600" b="1" dirty="0">
                    <a:solidFill>
                      <a:srgbClr val="2501FD"/>
                    </a:solidFill>
                  </a:rPr>
                  <a:t>complexes</a:t>
                </a:r>
                <a:endParaRPr lang="en-US" altLang="en-US" sz="1600" dirty="0">
                  <a:solidFill>
                    <a:srgbClr val="2501FD"/>
                  </a:solidFill>
                </a:endParaRPr>
              </a:p>
            </p:txBody>
          </p:sp>
          <p:sp>
            <p:nvSpPr>
              <p:cNvPr id="54285" name="Rectangle 1"/>
              <p:cNvSpPr>
                <a:spLocks noChangeArrowheads="1"/>
              </p:cNvSpPr>
              <p:nvPr/>
            </p:nvSpPr>
            <p:spPr bwMode="auto">
              <a:xfrm>
                <a:off x="6432151" y="4732855"/>
                <a:ext cx="24352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200" b="1" dirty="0" err="1">
                    <a:solidFill>
                      <a:srgbClr val="0000FF"/>
                    </a:solidFill>
                  </a:rPr>
                  <a:t>Cang</a:t>
                </a:r>
                <a:r>
                  <a:rPr lang="en-US" altLang="en-US" sz="1200" b="1" dirty="0">
                    <a:solidFill>
                      <a:srgbClr val="0000FF"/>
                    </a:solidFill>
                  </a:rPr>
                  <a:t> and Wei, PLOS CB,2017</a:t>
                </a:r>
                <a:endParaRPr lang="en-US" altLang="en-US" sz="1200" dirty="0">
                  <a:solidFill>
                    <a:srgbClr val="0000FF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9216" y="3755367"/>
            <a:ext cx="4920193" cy="3149110"/>
            <a:chOff x="39216" y="3755367"/>
            <a:chExt cx="4920193" cy="3149110"/>
          </a:xfrm>
        </p:grpSpPr>
        <p:sp>
          <p:nvSpPr>
            <p:cNvPr id="11" name="Rectangle 10"/>
            <p:cNvSpPr/>
            <p:nvPr/>
          </p:nvSpPr>
          <p:spPr>
            <a:xfrm>
              <a:off x="39216" y="3755367"/>
              <a:ext cx="26871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Predicting </a:t>
              </a:r>
              <a:r>
                <a:rPr lang="en-US" sz="1600" b="1" dirty="0">
                  <a:solidFill>
                    <a:srgbClr val="2501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mutations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on </a:t>
              </a:r>
              <a:r>
                <a:rPr lang="en-US" sz="1600" b="1" dirty="0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2648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globular  proteins  </a:t>
              </a:r>
            </a:p>
          </p:txBody>
        </p:sp>
        <p:pic>
          <p:nvPicPr>
            <p:cNvPr id="54283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0"/>
            <a:stretch>
              <a:fillRect/>
            </a:stretch>
          </p:blipFill>
          <p:spPr bwMode="auto">
            <a:xfrm>
              <a:off x="62295" y="4625804"/>
              <a:ext cx="2457450" cy="2278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6" name="Rectangle 15"/>
            <p:cNvSpPr>
              <a:spLocks noChangeArrowheads="1"/>
            </p:cNvSpPr>
            <p:nvPr/>
          </p:nvSpPr>
          <p:spPr bwMode="auto">
            <a:xfrm>
              <a:off x="1382789" y="4298018"/>
              <a:ext cx="35766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solidFill>
                    <a:srgbClr val="0000FF"/>
                  </a:solidFill>
                </a:rPr>
                <a:t>(</a:t>
              </a:r>
              <a:r>
                <a:rPr lang="en-US" altLang="en-US" sz="1400" b="1" dirty="0" err="1">
                  <a:solidFill>
                    <a:srgbClr val="0000FF"/>
                  </a:solidFill>
                </a:rPr>
                <a:t>Cang</a:t>
              </a:r>
              <a:r>
                <a:rPr lang="en-US" altLang="en-US" sz="1400" b="1" dirty="0">
                  <a:solidFill>
                    <a:srgbClr val="0000FF"/>
                  </a:solidFill>
                </a:rPr>
                <a:t> and Wei, Bioinformatics, 2017)</a:t>
              </a:r>
              <a:endParaRPr lang="en-US" alt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54287" name="Rectangle 16"/>
          <p:cNvSpPr>
            <a:spLocks noChangeArrowheads="1"/>
          </p:cNvSpPr>
          <p:nvPr/>
        </p:nvSpPr>
        <p:spPr bwMode="auto">
          <a:xfrm>
            <a:off x="1137796" y="1425622"/>
            <a:ext cx="2763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 err="1">
                <a:solidFill>
                  <a:srgbClr val="0000FF"/>
                </a:solidFill>
              </a:rPr>
              <a:t>Cang</a:t>
            </a:r>
            <a:r>
              <a:rPr lang="en-US" altLang="en-US" sz="1200" b="1" dirty="0">
                <a:solidFill>
                  <a:srgbClr val="0000FF"/>
                </a:solidFill>
              </a:rPr>
              <a:t>, Mu and Wei, PLOS CB,2018</a:t>
            </a:r>
            <a:endParaRPr lang="en-US" altLang="en-US" sz="1200" dirty="0">
              <a:solidFill>
                <a:srgbClr val="0000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94402" y="551469"/>
            <a:ext cx="3807727" cy="3107711"/>
            <a:chOff x="5094402" y="551469"/>
            <a:chExt cx="3807727" cy="3107711"/>
          </a:xfrm>
        </p:grpSpPr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7" t="3276" r="8295" b="7106"/>
            <a:stretch>
              <a:fillRect/>
            </a:stretch>
          </p:blipFill>
          <p:spPr bwMode="auto">
            <a:xfrm>
              <a:off x="5094402" y="1100988"/>
              <a:ext cx="3647343" cy="255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094402" y="551469"/>
              <a:ext cx="38077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Prediction RMSD of </a:t>
              </a:r>
              <a:r>
                <a:rPr lang="en-US" sz="1600" b="1" dirty="0" err="1">
                  <a:solidFill>
                    <a:srgbClr val="2501F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LogP</a:t>
              </a:r>
              <a:r>
                <a:rPr lang="en-US" sz="1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(Star set)  </a:t>
              </a:r>
            </a:p>
          </p:txBody>
        </p:sp>
        <p:sp>
          <p:nvSpPr>
            <p:cNvPr id="54288" name="Rectangle 17"/>
            <p:cNvSpPr>
              <a:spLocks noChangeArrowheads="1"/>
            </p:cNvSpPr>
            <p:nvPr/>
          </p:nvSpPr>
          <p:spPr bwMode="auto">
            <a:xfrm>
              <a:off x="6043246" y="1326174"/>
              <a:ext cx="19271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 dirty="0">
                  <a:solidFill>
                    <a:srgbClr val="0000FF"/>
                  </a:solidFill>
                </a:rPr>
                <a:t>Wu and Wei, JCC,2018</a:t>
              </a:r>
              <a:endParaRPr lang="en-US" alt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119352" y="10562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004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A6291A71-4898-402D-A017-EEF082D346A9}"/>
              </a:ext>
            </a:extLst>
          </p:cNvPr>
          <p:cNvSpPr/>
          <p:nvPr/>
        </p:nvSpPr>
        <p:spPr>
          <a:xfrm>
            <a:off x="19337" y="568553"/>
            <a:ext cx="614893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Open Sans"/>
              </a:rPr>
              <a:t>Pose Predictions</a:t>
            </a:r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352383B-F036-41FB-A883-E8B1D879756F}"/>
              </a:ext>
            </a:extLst>
          </p:cNvPr>
          <p:cNvSpPr/>
          <p:nvPr/>
        </p:nvSpPr>
        <p:spPr>
          <a:xfrm>
            <a:off x="48121" y="937148"/>
            <a:ext cx="3068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BACE Stage 1A</a:t>
            </a:r>
          </a:p>
          <a:p>
            <a:r>
              <a:rPr lang="en-US" dirty="0">
                <a:solidFill>
                  <a:srgbClr val="72C02C"/>
                </a:solidFill>
                <a:latin typeface="Helvetica Neue"/>
                <a:hlinkClick r:id="rId2"/>
              </a:rPr>
              <a:t>Pose Predictions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 (</a:t>
            </a:r>
            <a:r>
              <a:rPr lang="en-US" dirty="0">
                <a:solidFill>
                  <a:srgbClr val="72C02C"/>
                </a:solidFill>
                <a:latin typeface="Helvetica Neue"/>
                <a:hlinkClick r:id="rId3"/>
              </a:rPr>
              <a:t>Partials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)</a:t>
            </a:r>
            <a:r>
              <a:rPr lang="en-US" b="1" dirty="0">
                <a:solidFill>
                  <a:srgbClr val="333333"/>
                </a:solidFill>
                <a:latin typeface="Helvetica Neue"/>
              </a:rPr>
              <a:t>	</a:t>
            </a:r>
            <a:endParaRPr lang="en-US" dirty="0">
              <a:solidFill>
                <a:srgbClr val="555555"/>
              </a:solidFill>
              <a:latin typeface="Helvetica Neue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273F858-DF44-4581-B2B3-83E80830D320}"/>
              </a:ext>
            </a:extLst>
          </p:cNvPr>
          <p:cNvSpPr/>
          <p:nvPr/>
        </p:nvSpPr>
        <p:spPr>
          <a:xfrm>
            <a:off x="5022001" y="931969"/>
            <a:ext cx="27879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BACE Stage 1B</a:t>
            </a:r>
          </a:p>
          <a:p>
            <a:r>
              <a:rPr lang="en-US" dirty="0">
                <a:solidFill>
                  <a:srgbClr val="72C02C"/>
                </a:solidFill>
                <a:latin typeface="Helvetica Neue"/>
                <a:hlinkClick r:id="rId4"/>
              </a:rPr>
              <a:t>Pose Prediction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 (</a:t>
            </a:r>
            <a:r>
              <a:rPr lang="en-US" dirty="0">
                <a:solidFill>
                  <a:srgbClr val="72C02C"/>
                </a:solidFill>
                <a:latin typeface="Helvetica Neue"/>
                <a:hlinkClick r:id="rId5"/>
              </a:rPr>
              <a:t>Partials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)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A78E90E-E6AC-480F-A671-0C74B5DF9343}"/>
              </a:ext>
            </a:extLst>
          </p:cNvPr>
          <p:cNvSpPr/>
          <p:nvPr/>
        </p:nvSpPr>
        <p:spPr>
          <a:xfrm>
            <a:off x="0" y="1805868"/>
            <a:ext cx="25330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Open Sans"/>
              </a:rPr>
              <a:t>Affinity Predictions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1D51F28-816C-4CD9-95A8-8355A9364495}"/>
              </a:ext>
            </a:extLst>
          </p:cNvPr>
          <p:cNvSpPr/>
          <p:nvPr/>
        </p:nvSpPr>
        <p:spPr>
          <a:xfrm>
            <a:off x="7444" y="2186150"/>
            <a:ext cx="6148933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Cathepsin Stage 1</a:t>
            </a:r>
          </a:p>
          <a:p>
            <a:r>
              <a:rPr lang="en-US" u="sng" dirty="0">
                <a:latin typeface="Helvetica Neue"/>
                <a:hlinkClick r:id="rId6"/>
              </a:rPr>
              <a:t>Combined Ligand and Structure Based Scoring</a:t>
            </a:r>
            <a:endParaRPr lang="en-US" b="1" dirty="0">
              <a:solidFill>
                <a:srgbClr val="333333"/>
              </a:solidFill>
              <a:latin typeface="Helvetica Neue"/>
            </a:endParaRPr>
          </a:p>
          <a:p>
            <a:pPr>
              <a:lnSpc>
                <a:spcPts val="3999"/>
              </a:lnSpc>
            </a:pPr>
            <a:r>
              <a:rPr lang="en-US" dirty="0">
                <a:solidFill>
                  <a:srgbClr val="72C02C"/>
                </a:solidFill>
                <a:latin typeface="Helvetica Neue"/>
                <a:hlinkClick r:id="rId7"/>
              </a:rPr>
              <a:t>Ligand Based Scoring</a:t>
            </a:r>
            <a:r>
              <a:rPr lang="en-US" dirty="0">
                <a:solidFill>
                  <a:srgbClr val="72C02C"/>
                </a:solidFill>
                <a:latin typeface="Helvetica Neue"/>
              </a:rPr>
              <a:t> 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participation)</a:t>
            </a:r>
            <a:br>
              <a:rPr lang="en-US" sz="1600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8"/>
              </a:rPr>
              <a:t>Structure Based Scoring</a:t>
            </a:r>
            <a:br>
              <a:rPr lang="en-US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9"/>
              </a:rPr>
              <a:t>Free Energy Set</a:t>
            </a:r>
            <a:endParaRPr lang="en-US" dirty="0">
              <a:solidFill>
                <a:srgbClr val="555555"/>
              </a:solidFill>
              <a:latin typeface="Helvetica Neue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2872981" y="1004637"/>
            <a:ext cx="913494" cy="644533"/>
            <a:chOff x="2846274" y="1496073"/>
            <a:chExt cx="913557" cy="644578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7577F344-409A-466A-93E7-01126471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697" y="1724061"/>
              <a:ext cx="411257" cy="41659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6C4219E2-B877-4F47-AD38-FC94C4CBD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851" y="1707291"/>
              <a:ext cx="415082" cy="420464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03C060D5-6876-4FDF-97C5-B52658C898BB}"/>
                </a:ext>
              </a:extLst>
            </p:cNvPr>
            <p:cNvSpPr txBox="1"/>
            <p:nvPr/>
          </p:nvSpPr>
          <p:spPr>
            <a:xfrm>
              <a:off x="2846274" y="1510906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1/2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93E0397-82F9-403E-B7E8-6F3AF8F1D645}"/>
                </a:ext>
              </a:extLst>
            </p:cNvPr>
            <p:cNvSpPr txBox="1"/>
            <p:nvPr/>
          </p:nvSpPr>
          <p:spPr>
            <a:xfrm>
              <a:off x="3278851" y="1496073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3/3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35088" y="960183"/>
            <a:ext cx="903071" cy="631638"/>
            <a:chOff x="7870826" y="1491803"/>
            <a:chExt cx="903134" cy="631682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35446D66-9CBD-43B1-99C6-C75F400B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26" y="1704958"/>
              <a:ext cx="411257" cy="416590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84832E7E-E648-44D4-9D66-0C3923A0C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980" y="1703021"/>
              <a:ext cx="415082" cy="420464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D68C424-7A87-453C-A234-46B0C3B8E81C}"/>
                </a:ext>
              </a:extLst>
            </p:cNvPr>
            <p:cNvSpPr txBox="1"/>
            <p:nvPr/>
          </p:nvSpPr>
          <p:spPr>
            <a:xfrm>
              <a:off x="7885342" y="1491803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 /2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094F608-EA50-464D-967C-3491407A7BDA}"/>
                </a:ext>
              </a:extLst>
            </p:cNvPr>
            <p:cNvSpPr txBox="1"/>
            <p:nvPr/>
          </p:nvSpPr>
          <p:spPr>
            <a:xfrm>
              <a:off x="8292980" y="1491803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1/2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506691A9-4949-46EA-959E-767D0FCC8AA3}"/>
              </a:ext>
            </a:extLst>
          </p:cNvPr>
          <p:cNvSpPr/>
          <p:nvPr/>
        </p:nvSpPr>
        <p:spPr>
          <a:xfrm>
            <a:off x="19337" y="4636889"/>
            <a:ext cx="6148933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BACE Stage 1</a:t>
            </a:r>
          </a:p>
          <a:p>
            <a:r>
              <a:rPr lang="en-US" u="sng" dirty="0">
                <a:latin typeface="Helvetica Neue"/>
                <a:hlinkClick r:id="rId14"/>
              </a:rPr>
              <a:t>Combined Ligand and Structure 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participation)</a:t>
            </a:r>
            <a:r>
              <a:rPr lang="en-US" sz="1600" dirty="0">
                <a:solidFill>
                  <a:srgbClr val="555555"/>
                </a:solidFill>
                <a:latin typeface="Helvetica Neue"/>
              </a:rPr>
              <a:t> </a:t>
            </a:r>
            <a:endParaRPr lang="en-US" b="1" dirty="0">
              <a:solidFill>
                <a:srgbClr val="333333"/>
              </a:solidFill>
              <a:latin typeface="Helvetica Neue"/>
            </a:endParaRPr>
          </a:p>
          <a:p>
            <a:pPr>
              <a:lnSpc>
                <a:spcPts val="3999"/>
              </a:lnSpc>
            </a:pPr>
            <a:r>
              <a:rPr lang="en-US" dirty="0">
                <a:solidFill>
                  <a:srgbClr val="72C02C"/>
                </a:solidFill>
                <a:latin typeface="Helvetica Neue"/>
                <a:hlinkClick r:id="rId15"/>
              </a:rPr>
              <a:t>Ligand Based Scoring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 (</a:t>
            </a:r>
            <a:r>
              <a:rPr lang="en-US" dirty="0">
                <a:solidFill>
                  <a:srgbClr val="72C02C"/>
                </a:solidFill>
                <a:latin typeface="Helvetica Neue"/>
                <a:hlinkClick r:id="rId16"/>
              </a:rPr>
              <a:t>Partials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) 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participation)</a:t>
            </a:r>
            <a:r>
              <a:rPr lang="en-US" sz="1600" dirty="0">
                <a:solidFill>
                  <a:srgbClr val="555555"/>
                </a:solidFill>
                <a:latin typeface="Helvetica Neue"/>
              </a:rPr>
              <a:t> </a:t>
            </a:r>
            <a:br>
              <a:rPr lang="en-US" sz="2000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17"/>
              </a:rPr>
              <a:t>Structure Based Scoring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 (</a:t>
            </a:r>
            <a:r>
              <a:rPr lang="en-US" dirty="0">
                <a:solidFill>
                  <a:srgbClr val="72C02C"/>
                </a:solidFill>
                <a:latin typeface="Helvetica Neue"/>
                <a:hlinkClick r:id="rId18"/>
              </a:rPr>
              <a:t>Partials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)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</a:t>
            </a:r>
            <a:r>
              <a:rPr lang="en-US" sz="1400" dirty="0">
                <a:solidFill>
                  <a:srgbClr val="72C02C"/>
                </a:solidFill>
                <a:latin typeface="Helvetica Neue"/>
              </a:rPr>
              <a:t>)</a:t>
            </a:r>
            <a:r>
              <a:rPr lang="en-US" sz="1400" dirty="0">
                <a:solidFill>
                  <a:srgbClr val="555555"/>
                </a:solidFill>
                <a:latin typeface="Helvetica Neue"/>
              </a:rPr>
              <a:t> </a:t>
            </a:r>
            <a:br>
              <a:rPr lang="en-US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19"/>
              </a:rPr>
              <a:t>Free Energy Set</a:t>
            </a:r>
            <a:r>
              <a:rPr lang="en-US" dirty="0">
                <a:solidFill>
                  <a:srgbClr val="72C02C"/>
                </a:solidFill>
                <a:latin typeface="Helvetica Neue"/>
              </a:rPr>
              <a:t> 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participation)</a:t>
            </a:r>
            <a:r>
              <a:rPr lang="en-US" sz="1600" dirty="0">
                <a:solidFill>
                  <a:srgbClr val="555555"/>
                </a:solidFill>
                <a:latin typeface="Helvetica Neue"/>
              </a:rPr>
              <a:t> 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8BFA510-D3DF-4EA1-9C24-03456CBD12C2}"/>
              </a:ext>
            </a:extLst>
          </p:cNvPr>
          <p:cNvSpPr/>
          <p:nvPr/>
        </p:nvSpPr>
        <p:spPr>
          <a:xfrm>
            <a:off x="5121282" y="4630799"/>
            <a:ext cx="409446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Helvetica Neue"/>
              </a:rPr>
              <a:t>BACE Stage 2</a:t>
            </a:r>
          </a:p>
          <a:p>
            <a:r>
              <a:rPr lang="en-US" u="sng" dirty="0">
                <a:latin typeface="Helvetica Neue"/>
                <a:hlinkClick r:id="rId20"/>
              </a:rPr>
              <a:t>Combined Ligand and Structure </a:t>
            </a:r>
            <a:endParaRPr lang="en-US" b="1" dirty="0">
              <a:solidFill>
                <a:srgbClr val="333333"/>
              </a:solidFill>
              <a:latin typeface="Helvetica Neue"/>
            </a:endParaRPr>
          </a:p>
          <a:p>
            <a:pPr>
              <a:lnSpc>
                <a:spcPts val="3999"/>
              </a:lnSpc>
            </a:pPr>
            <a:r>
              <a:rPr lang="en-US" dirty="0">
                <a:solidFill>
                  <a:srgbClr val="72C02C"/>
                </a:solidFill>
                <a:latin typeface="Helvetica Neue"/>
                <a:hlinkClick r:id="rId21"/>
              </a:rPr>
              <a:t>Ligand Based Scoring</a:t>
            </a:r>
            <a:r>
              <a:rPr lang="en-US" dirty="0">
                <a:solidFill>
                  <a:srgbClr val="72C02C"/>
                </a:solidFill>
                <a:latin typeface="Helvetica Neue"/>
              </a:rPr>
              <a:t> </a:t>
            </a:r>
            <a:r>
              <a:rPr lang="en-US" sz="1600" dirty="0">
                <a:solidFill>
                  <a:srgbClr val="72C02C"/>
                </a:solidFill>
                <a:latin typeface="Helvetica Neue"/>
              </a:rPr>
              <a:t>(No participation)</a:t>
            </a:r>
            <a:r>
              <a:rPr lang="en-US" sz="1600" dirty="0">
                <a:solidFill>
                  <a:srgbClr val="555555"/>
                </a:solidFill>
                <a:latin typeface="Helvetica Neue"/>
              </a:rPr>
              <a:t> </a:t>
            </a:r>
            <a:br>
              <a:rPr lang="en-US" sz="2000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22"/>
              </a:rPr>
              <a:t>Structure Based Scoring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 (</a:t>
            </a:r>
            <a:r>
              <a:rPr lang="en-US" dirty="0">
                <a:solidFill>
                  <a:srgbClr val="72C02C"/>
                </a:solidFill>
                <a:latin typeface="Helvetica Neue"/>
                <a:hlinkClick r:id="rId23"/>
              </a:rPr>
              <a:t>Partials</a:t>
            </a:r>
            <a:r>
              <a:rPr lang="en-US" dirty="0">
                <a:solidFill>
                  <a:srgbClr val="555555"/>
                </a:solidFill>
                <a:latin typeface="Helvetica Neue"/>
              </a:rPr>
              <a:t>)</a:t>
            </a:r>
            <a:br>
              <a:rPr lang="en-US" dirty="0">
                <a:solidFill>
                  <a:srgbClr val="555555"/>
                </a:solidFill>
                <a:latin typeface="Helvetica Neue"/>
              </a:rPr>
            </a:br>
            <a:r>
              <a:rPr lang="en-US" dirty="0">
                <a:solidFill>
                  <a:srgbClr val="72C02C"/>
                </a:solidFill>
                <a:latin typeface="Helvetica Neue"/>
                <a:hlinkClick r:id="rId24"/>
              </a:rPr>
              <a:t>Free Energy Set</a:t>
            </a:r>
            <a:endParaRPr lang="en-US" dirty="0">
              <a:solidFill>
                <a:srgbClr val="555555"/>
              </a:solidFill>
              <a:latin typeface="Helvetica Neue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7050073" y="6139879"/>
            <a:ext cx="906896" cy="638416"/>
            <a:chOff x="7091861" y="5808135"/>
            <a:chExt cx="906958" cy="63846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8B08C6D2-6B51-4434-9F07-9E5E7F6E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861" y="6026131"/>
              <a:ext cx="415082" cy="420464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9DB2A8C-A72C-48B8-AA84-8EF8ECFCEA6A}"/>
                </a:ext>
              </a:extLst>
            </p:cNvPr>
            <p:cNvSpPr txBox="1"/>
            <p:nvPr/>
          </p:nvSpPr>
          <p:spPr>
            <a:xfrm>
              <a:off x="7091861" y="5814912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3/4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5FA2D39-7424-4A2C-A237-D99E1C2AD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839" y="6019353"/>
              <a:ext cx="415082" cy="420464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300B9C0-8FCA-4B19-9B24-C8AB7AFFE04B}"/>
                </a:ext>
              </a:extLst>
            </p:cNvPr>
            <p:cNvSpPr txBox="1"/>
            <p:nvPr/>
          </p:nvSpPr>
          <p:spPr>
            <a:xfrm>
              <a:off x="7517839" y="5808135"/>
              <a:ext cx="480980" cy="261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1/4</a:t>
              </a:r>
            </a:p>
          </p:txBody>
        </p:sp>
      </p:grpSp>
      <p:sp>
        <p:nvSpPr>
          <p:cNvPr id="98" name="Rectangle 97"/>
          <p:cNvSpPr/>
          <p:nvPr/>
        </p:nvSpPr>
        <p:spPr>
          <a:xfrm>
            <a:off x="2306944" y="122396"/>
            <a:ext cx="4427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D3R Grand Challenge 4 (2018-2019)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/>
          <a:stretch/>
        </p:blipFill>
        <p:spPr>
          <a:xfrm>
            <a:off x="6786421" y="3447211"/>
            <a:ext cx="1153004" cy="1409805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6117256" y="1879418"/>
            <a:ext cx="3146757" cy="1505761"/>
            <a:chOff x="6423126" y="2539263"/>
            <a:chExt cx="2821036" cy="1505865"/>
          </a:xfrm>
        </p:grpSpPr>
        <p:pic>
          <p:nvPicPr>
            <p:cNvPr id="122" name="Picture 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82" r="4652"/>
            <a:stretch>
              <a:fillRect/>
            </a:stretch>
          </p:blipFill>
          <p:spPr bwMode="auto">
            <a:xfrm>
              <a:off x="8059956" y="2539263"/>
              <a:ext cx="884846" cy="1094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TextBox 122"/>
            <p:cNvSpPr txBox="1"/>
            <p:nvPr/>
          </p:nvSpPr>
          <p:spPr>
            <a:xfrm>
              <a:off x="7674499" y="3675770"/>
              <a:ext cx="1569663" cy="369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en-US" sz="1800" dirty="0">
                  <a:solidFill>
                    <a:srgbClr val="2501F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anose="02010600030101010101" pitchFamily="2" charset="-122"/>
                </a:rPr>
                <a:t>Dr. D Nguyen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423126" y="3658199"/>
              <a:ext cx="1524128" cy="369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hlink"/>
                  </a:solidFill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en-US" sz="1800" dirty="0">
                  <a:solidFill>
                    <a:srgbClr val="2501F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anose="02010600030101010101" pitchFamily="2" charset="-122"/>
                </a:rPr>
                <a:t>Dr. </a:t>
              </a:r>
              <a:r>
                <a:rPr lang="en-US" altLang="en-US" sz="1800" dirty="0" err="1">
                  <a:solidFill>
                    <a:srgbClr val="2501F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anose="02010600030101010101" pitchFamily="2" charset="-122"/>
                </a:rPr>
                <a:t>Kaifu</a:t>
              </a:r>
              <a:r>
                <a:rPr lang="en-US" altLang="en-US" sz="1800" dirty="0">
                  <a:solidFill>
                    <a:srgbClr val="2501F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SimSun" panose="02010600030101010101" pitchFamily="2" charset="-122"/>
                </a:rPr>
                <a:t> Gao</a:t>
              </a:r>
            </a:p>
          </p:txBody>
        </p:sp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27"/>
            <a:srcRect l="9763" t="12436" r="9134" b="17069"/>
            <a:stretch/>
          </p:blipFill>
          <p:spPr>
            <a:xfrm>
              <a:off x="6768451" y="2546320"/>
              <a:ext cx="833480" cy="1087314"/>
            </a:xfrm>
            <a:prstGeom prst="rect">
              <a:avLst/>
            </a:prstGeom>
          </p:spPr>
        </p:pic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24" y="101873"/>
            <a:ext cx="720655" cy="6994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81725" y="2285299"/>
            <a:ext cx="4355430" cy="2107380"/>
            <a:chOff x="1881725" y="2285299"/>
            <a:chExt cx="4355430" cy="210738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EB9E69D-C4E6-4C46-BB94-DDF884DE255D}"/>
                </a:ext>
              </a:extLst>
            </p:cNvPr>
            <p:cNvSpPr txBox="1"/>
            <p:nvPr/>
          </p:nvSpPr>
          <p:spPr>
            <a:xfrm>
              <a:off x="1901412" y="3757885"/>
              <a:ext cx="480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1/7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6FD3239-CEB7-4E9E-898B-B3AF11005184}"/>
                </a:ext>
              </a:extLst>
            </p:cNvPr>
            <p:cNvSpPr txBox="1"/>
            <p:nvPr/>
          </p:nvSpPr>
          <p:spPr>
            <a:xfrm>
              <a:off x="2309022" y="3750814"/>
              <a:ext cx="480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1/7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BA0057C-64A7-40EA-AAF2-6B4F214F60A3}"/>
                </a:ext>
              </a:extLst>
            </p:cNvPr>
            <p:cNvSpPr txBox="1"/>
            <p:nvPr/>
          </p:nvSpPr>
          <p:spPr>
            <a:xfrm>
              <a:off x="2688747" y="3748274"/>
              <a:ext cx="480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  3/5</a:t>
              </a:r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1881725" y="2285299"/>
              <a:ext cx="4355430" cy="2107380"/>
              <a:chOff x="1909639" y="2345028"/>
              <a:chExt cx="4355730" cy="2107526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909639" y="3238614"/>
                <a:ext cx="2114268" cy="1213940"/>
                <a:chOff x="1909639" y="3238614"/>
                <a:chExt cx="2114268" cy="1213940"/>
              </a:xfrm>
            </p:grpSpPr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20419299-A1F7-4A10-BE7F-797667923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8047" y="3458548"/>
                  <a:ext cx="411257" cy="416590"/>
                </a:xfrm>
                <a:prstGeom prst="rect">
                  <a:avLst/>
                </a:prstGeom>
              </p:spPr>
            </p:pic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EF6D1A6A-5700-43AB-A3BB-D213DF751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0201" y="3456610"/>
                  <a:ext cx="415082" cy="420464"/>
                </a:xfrm>
                <a:prstGeom prst="rect">
                  <a:avLst/>
                </a:prstGeom>
              </p:spPr>
            </p:pic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A8F652D5-5748-4E1F-86C5-716209596B15}"/>
                    </a:ext>
                  </a:extLst>
                </p:cNvPr>
                <p:cNvSpPr txBox="1"/>
                <p:nvPr/>
              </p:nvSpPr>
              <p:spPr>
                <a:xfrm>
                  <a:off x="2742563" y="3241657"/>
                  <a:ext cx="480979" cy="261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2/4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64DDA6D-7DC4-4BE3-9ACB-B2199F71F6FA}"/>
                    </a:ext>
                  </a:extLst>
                </p:cNvPr>
                <p:cNvSpPr txBox="1"/>
                <p:nvPr/>
              </p:nvSpPr>
              <p:spPr>
                <a:xfrm>
                  <a:off x="3166827" y="3245392"/>
                  <a:ext cx="480979" cy="261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3/3</a:t>
                  </a:r>
                </a:p>
              </p:txBody>
            </p:sp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5F7F8040-2245-4EF7-8086-7C2C6A56F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6179" y="3449833"/>
                  <a:ext cx="415082" cy="420464"/>
                </a:xfrm>
                <a:prstGeom prst="rect">
                  <a:avLst/>
                </a:prstGeom>
              </p:spPr>
            </p:pic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BA0057C-64A7-40EA-AAF2-6B4F214F60A3}"/>
                    </a:ext>
                  </a:extLst>
                </p:cNvPr>
                <p:cNvSpPr txBox="1"/>
                <p:nvPr/>
              </p:nvSpPr>
              <p:spPr>
                <a:xfrm>
                  <a:off x="3542928" y="3238614"/>
                  <a:ext cx="480979" cy="261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  3/3</a:t>
                  </a:r>
                </a:p>
              </p:txBody>
            </p:sp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371D0532-AAA7-4C1D-BE75-3272ABEF6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9639" y="4035964"/>
                  <a:ext cx="411257" cy="416590"/>
                </a:xfrm>
                <a:prstGeom prst="rect">
                  <a:avLst/>
                </a:prstGeom>
              </p:spPr>
            </p:pic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F31351AE-5D72-4435-881E-BE82BEEDEF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6542" y="4026525"/>
                  <a:ext cx="415082" cy="420464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5F7F8040-2245-4EF7-8086-7C2C6A56F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6094" y="4020857"/>
                  <a:ext cx="415082" cy="420464"/>
                </a:xfrm>
                <a:prstGeom prst="rect">
                  <a:avLst/>
                </a:prstGeom>
              </p:spPr>
            </p:pic>
          </p:grpSp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371D0532-AAA7-4C1D-BE75-3272ABEF6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312" y="2572887"/>
                <a:ext cx="411257" cy="416590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F31351AE-5D72-4435-881E-BE82BEEDE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4215" y="2563448"/>
                <a:ext cx="415082" cy="420464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EB9E69D-C4E6-4C46-BB94-DDF884DE255D}"/>
                  </a:ext>
                </a:extLst>
              </p:cNvPr>
              <p:cNvSpPr txBox="1"/>
              <p:nvPr/>
            </p:nvSpPr>
            <p:spPr>
              <a:xfrm>
                <a:off x="4996998" y="2354641"/>
                <a:ext cx="480979" cy="261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2/5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6FD3239-CEB7-4E9E-898B-B3AF11005184}"/>
                  </a:ext>
                </a:extLst>
              </p:cNvPr>
              <p:cNvSpPr txBox="1"/>
              <p:nvPr/>
            </p:nvSpPr>
            <p:spPr>
              <a:xfrm>
                <a:off x="5404637" y="2347568"/>
                <a:ext cx="480979" cy="261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 2/3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5F7F8040-2245-4EF7-8086-7C2C6A56F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767" y="2557780"/>
                <a:ext cx="415082" cy="420464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BA0057C-64A7-40EA-AAF2-6B4F214F60A3}"/>
                  </a:ext>
                </a:extLst>
              </p:cNvPr>
              <p:cNvSpPr txBox="1"/>
              <p:nvPr/>
            </p:nvSpPr>
            <p:spPr>
              <a:xfrm>
                <a:off x="5784390" y="2345028"/>
                <a:ext cx="480979" cy="261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  2/4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21" y="3513553"/>
            <a:ext cx="1163779" cy="13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521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9768C-56C2-48B7-BDEE-6859FD6D240C}"/>
              </a:ext>
            </a:extLst>
          </p:cNvPr>
          <p:cNvSpPr txBox="1"/>
          <p:nvPr/>
        </p:nvSpPr>
        <p:spPr>
          <a:xfrm>
            <a:off x="0" y="-171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of algebraic graph learning (AGL-Score)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7349" y="329473"/>
            <a:ext cx="251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(Nguyen &amp; Wei, JCIM, 2019)</a:t>
            </a:r>
            <a:endParaRPr lang="en-US" sz="1600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" y="82296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730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F9768C-56C2-48B7-BDEE-6859FD6D240C}"/>
              </a:ext>
            </a:extLst>
          </p:cNvPr>
          <p:cNvSpPr txBox="1"/>
          <p:nvPr/>
        </p:nvSpPr>
        <p:spPr>
          <a:xfrm>
            <a:off x="0" y="-171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of algebraic graph learning (AGL-Score)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8980" y="343818"/>
            <a:ext cx="2516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(Nguyen &amp; Wei, JCIM, 2019)</a:t>
            </a:r>
            <a:endParaRPr lang="en-US" sz="1600" baseline="-25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36903"/>
            <a:ext cx="8915400" cy="60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8294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2225A-5B08-4883-92A7-F8F887DB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010"/>
            <a:ext cx="9144000" cy="5738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F9768C-56C2-48B7-BDEE-6859FD6D240C}"/>
                  </a:ext>
                </a:extLst>
              </p:cNvPr>
              <p:cNvSpPr txBox="1"/>
              <p:nvPr/>
            </p:nvSpPr>
            <p:spPr>
              <a:xfrm>
                <a:off x="0" y="-79400"/>
                <a:ext cx="9144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Work with Pfizer: </a:t>
                </a:r>
                <a:r>
                  <a:rPr lang="en-US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Drug lead analysis</a:t>
                </a:r>
              </a:p>
              <a:p>
                <a:pPr algn="ctr"/>
                <a:r>
                  <a:rPr lang="en-US" sz="2400" b="1" dirty="0">
                    <a:solidFill>
                      <a:srgbClr val="00B0F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Machine learning models vs. S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𝐨𝐟𝐭𝐰𝐚𝐫𝐞</m:t>
                    </m:r>
                    <m:r>
                      <a:rPr lang="en-US" sz="24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2400" b="1" dirty="0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F9768C-56C2-48B7-BDEE-6859FD6D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79400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98422" y="751597"/>
            <a:ext cx="8445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Rank binding affinities of 362 compounds (fully blind)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16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2225A-5B08-4883-92A7-F8F887DB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834"/>
            <a:ext cx="9143999" cy="5440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9768C-56C2-48B7-BDEE-6859FD6D240C}"/>
              </a:ext>
            </a:extLst>
          </p:cNvPr>
          <p:cNvSpPr txBox="1"/>
          <p:nvPr/>
        </p:nvSpPr>
        <p:spPr>
          <a:xfrm>
            <a:off x="0" y="6379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with Pfizer: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Drug lead analysis</a:t>
            </a:r>
          </a:p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Enrichment Curve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321" y="740814"/>
            <a:ext cx="8445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Rank binding affinities of 362 compounds (fully blind, top 10% are assumed to be ``active’’.)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4" y="1371506"/>
            <a:ext cx="2332892" cy="136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r="53754" b="8887"/>
          <a:stretch>
            <a:fillRect/>
          </a:stretch>
        </p:blipFill>
        <p:spPr bwMode="auto">
          <a:xfrm>
            <a:off x="353158" y="2772413"/>
            <a:ext cx="2139462" cy="131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8"/>
          <a:stretch>
            <a:fillRect/>
          </a:stretch>
        </p:blipFill>
        <p:spPr bwMode="auto">
          <a:xfrm>
            <a:off x="3779227" y="5193323"/>
            <a:ext cx="2110154" cy="96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24" y="4802066"/>
            <a:ext cx="2044212" cy="158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Rounded Rectangle 96"/>
          <p:cNvSpPr>
            <a:spLocks noChangeArrowheads="1"/>
          </p:cNvSpPr>
          <p:nvPr/>
        </p:nvSpPr>
        <p:spPr bwMode="auto">
          <a:xfrm>
            <a:off x="698989" y="945079"/>
            <a:ext cx="1768719" cy="3941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rgbClr val="00E4A7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4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Given data</a:t>
            </a:r>
          </a:p>
        </p:txBody>
      </p:sp>
      <p:sp>
        <p:nvSpPr>
          <p:cNvPr id="99" name="Rounded Rectangle 98"/>
          <p:cNvSpPr>
            <a:spLocks noChangeArrowheads="1"/>
          </p:cNvSpPr>
          <p:nvPr/>
        </p:nvSpPr>
        <p:spPr bwMode="auto">
          <a:xfrm>
            <a:off x="6530109" y="952405"/>
            <a:ext cx="2464422" cy="38686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00E4A7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46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Predicted complex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808893" y="214896"/>
            <a:ext cx="7772400" cy="39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992" tIns="42497" rIns="84992" bIns="42497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hlinkClick r:id="rId6"/>
              </a:rPr>
              <a:t>Drug Design Data Resource (D3R) Grand Challenge</a:t>
            </a:r>
            <a:endParaRPr lang="en-US" altLang="en-US" sz="2000" dirty="0"/>
          </a:p>
        </p:txBody>
      </p:sp>
      <p:sp>
        <p:nvSpPr>
          <p:cNvPr id="102" name="Right Arrow 101"/>
          <p:cNvSpPr/>
          <p:nvPr/>
        </p:nvSpPr>
        <p:spPr bwMode="auto">
          <a:xfrm>
            <a:off x="2882412" y="2167210"/>
            <a:ext cx="247650" cy="1145931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58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6175131" y="2171740"/>
            <a:ext cx="247650" cy="1145931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58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04" name="Right Arrow 103"/>
          <p:cNvSpPr/>
          <p:nvPr/>
        </p:nvSpPr>
        <p:spPr bwMode="auto">
          <a:xfrm rot="5400000">
            <a:off x="7595821" y="3661838"/>
            <a:ext cx="243254" cy="1144466"/>
          </a:xfrm>
          <a:prstGeom prst="rightArrow">
            <a:avLst/>
          </a:prstGeom>
          <a:solidFill>
            <a:srgbClr val="FFE71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58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05" name="Right Arrow 104"/>
          <p:cNvSpPr/>
          <p:nvPr/>
        </p:nvSpPr>
        <p:spPr bwMode="auto">
          <a:xfrm rot="10800000">
            <a:off x="6238143" y="5101005"/>
            <a:ext cx="206619" cy="1144465"/>
          </a:xfrm>
          <a:prstGeom prst="rightArrow">
            <a:avLst/>
          </a:prstGeom>
          <a:solidFill>
            <a:srgbClr val="FFE71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58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</a:endParaRPr>
          </a:p>
        </p:txBody>
      </p:sp>
      <p:sp>
        <p:nvSpPr>
          <p:cNvPr id="107" name="Rounded Rectangle 106"/>
          <p:cNvSpPr>
            <a:spLocks noChangeArrowheads="1"/>
          </p:cNvSpPr>
          <p:nvPr/>
        </p:nvSpPr>
        <p:spPr bwMode="auto">
          <a:xfrm>
            <a:off x="140677" y="4337539"/>
            <a:ext cx="6214697" cy="376604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rgbClr val="00E4A7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4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predictions to be compared with experiments</a:t>
            </a:r>
          </a:p>
        </p:txBody>
      </p:sp>
      <p:pic>
        <p:nvPicPr>
          <p:cNvPr id="55312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1496063"/>
            <a:ext cx="1828800" cy="228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0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" y="4714143"/>
            <a:ext cx="2073520" cy="18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6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78254"/>
            <a:ext cx="675936" cy="7640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108402" y="5514252"/>
            <a:ext cx="1181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4593" y="6408235"/>
            <a:ext cx="1451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108432" y="6408235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pose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7632" y="6408235"/>
            <a:ext cx="2556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(Nguyen et al, JCAMD, 2018)</a:t>
            </a:r>
            <a:endParaRPr lang="en-US" sz="1600" baseline="-25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88323" y="962664"/>
            <a:ext cx="2802706" cy="3165955"/>
            <a:chOff x="3288323" y="962664"/>
            <a:chExt cx="2802706" cy="3165955"/>
          </a:xfrm>
        </p:grpSpPr>
        <p:pic>
          <p:nvPicPr>
            <p:cNvPr id="55301" name="Picture 9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323" y="1406661"/>
              <a:ext cx="2601058" cy="2677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ounded Rectangle 97"/>
            <p:cNvSpPr>
              <a:spLocks noChangeArrowheads="1"/>
            </p:cNvSpPr>
            <p:nvPr/>
          </p:nvSpPr>
          <p:spPr bwMode="auto">
            <a:xfrm>
              <a:off x="3453912" y="962664"/>
              <a:ext cx="2485292" cy="376603"/>
            </a:xfrm>
            <a:prstGeom prst="roundRect">
              <a:avLst>
                <a:gd name="adj" fmla="val 16667"/>
              </a:avLst>
            </a:prstGeom>
            <a:solidFill>
              <a:srgbClr val="0FA14E"/>
            </a:solidFill>
            <a:ln w="9525">
              <a:solidFill>
                <a:srgbClr val="00E4A7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4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Math based GAN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903" y="1416207"/>
              <a:ext cx="2171126" cy="2712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929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2" grpId="0" animBg="1"/>
      <p:bldP spid="103" grpId="0" animBg="1"/>
      <p:bldP spid="104" grpId="0" animBg="1"/>
      <p:bldP spid="105" grpId="0" animBg="1"/>
      <p:bldP spid="107" grpId="0" animBg="1"/>
      <p:bldP spid="3" grpId="0"/>
      <p:bldP spid="4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0321" y="742797"/>
            <a:ext cx="8181151" cy="5758714"/>
            <a:chOff x="450321" y="742797"/>
            <a:chExt cx="8181151" cy="5758714"/>
          </a:xfrm>
        </p:grpSpPr>
        <p:sp>
          <p:nvSpPr>
            <p:cNvPr id="108" name="Rounded Rectangle 107"/>
            <p:cNvSpPr/>
            <p:nvPr/>
          </p:nvSpPr>
          <p:spPr>
            <a:xfrm>
              <a:off x="450321" y="742797"/>
              <a:ext cx="8181151" cy="5758714"/>
            </a:xfrm>
            <a:prstGeom prst="roundRect">
              <a:avLst>
                <a:gd name="adj" fmla="val 824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0376" y="916533"/>
              <a:ext cx="8171096" cy="1782020"/>
              <a:chOff x="460376" y="916533"/>
              <a:chExt cx="8171096" cy="1782020"/>
            </a:xfrm>
          </p:grpSpPr>
          <p:sp>
            <p:nvSpPr>
              <p:cNvPr id="17" name="Cube 16"/>
              <p:cNvSpPr/>
              <p:nvPr/>
            </p:nvSpPr>
            <p:spPr>
              <a:xfrm rot="16200000" flipV="1">
                <a:off x="3069090" y="1231496"/>
                <a:ext cx="1259858" cy="663410"/>
              </a:xfrm>
              <a:prstGeom prst="cube">
                <a:avLst>
                  <a:gd name="adj" fmla="val 47935"/>
                </a:avLst>
              </a:prstGeom>
              <a:solidFill>
                <a:srgbClr val="E4FB05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SS-AE</a:t>
                </a:r>
              </a:p>
            </p:txBody>
          </p:sp>
          <p:sp>
            <p:nvSpPr>
              <p:cNvPr id="18" name="Cube 17"/>
              <p:cNvSpPr/>
              <p:nvPr/>
            </p:nvSpPr>
            <p:spPr>
              <a:xfrm rot="16200000" flipV="1">
                <a:off x="4191765" y="1477018"/>
                <a:ext cx="789933" cy="608812"/>
              </a:xfrm>
              <a:prstGeom prst="cube">
                <a:avLst>
                  <a:gd name="adj" fmla="val 31370"/>
                </a:avLst>
              </a:prstGeom>
              <a:solidFill>
                <a:srgbClr val="FFC000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99FF"/>
                    </a:solidFill>
                  </a:rPr>
                  <a:t>LS</a:t>
                </a:r>
              </a:p>
            </p:txBody>
          </p:sp>
          <p:sp>
            <p:nvSpPr>
              <p:cNvPr id="19" name="Cube 18"/>
              <p:cNvSpPr/>
              <p:nvPr/>
            </p:nvSpPr>
            <p:spPr>
              <a:xfrm rot="16200000" flipV="1">
                <a:off x="4968946" y="1214757"/>
                <a:ext cx="1259858" cy="663410"/>
              </a:xfrm>
              <a:prstGeom prst="cube">
                <a:avLst>
                  <a:gd name="adj" fmla="val 47935"/>
                </a:avLst>
              </a:prstGeom>
              <a:solidFill>
                <a:srgbClr val="E4FB05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SS-AD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937268" y="1083267"/>
                <a:ext cx="21950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imSun" panose="02010600030101010101" pitchFamily="2" charset="-122"/>
                    <a:ea typeface="SimSun" panose="02010600030101010101" pitchFamily="2" charset="-122"/>
                    <a:cs typeface="Tahoma" panose="020B0604030504040204" pitchFamily="34" charset="0"/>
                  </a:rPr>
                  <a:t>N1CCN(CC1)C(C(F)=C2)=CC(=C2C4=O)N (C3CC3)C=C4C(=O)O</a:t>
                </a:r>
                <a:endParaRPr lang="en-US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122335" y="1070578"/>
                <a:ext cx="21950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imSun" panose="02010600030101010101" pitchFamily="2" charset="-122"/>
                    <a:ea typeface="SimSun" panose="02010600030101010101" pitchFamily="2" charset="-122"/>
                    <a:cs typeface="Tahoma" panose="020B0604030504040204" pitchFamily="34" charset="0"/>
                  </a:rPr>
                  <a:t>N1CCN(CC1)C(C(F)=C2)=CC(=C2C4=O)N (C3CC3)C=C4C(=O)O</a:t>
                </a:r>
                <a:endParaRPr lang="en-US" dirty="0">
                  <a:latin typeface="SimSun" panose="02010600030101010101" pitchFamily="2" charset="-122"/>
                  <a:ea typeface="SimSun" panose="02010600030101010101" pitchFamily="2" charset="-122"/>
                </a:endParaRPr>
              </a:p>
            </p:txBody>
          </p:sp>
          <p:sp>
            <p:nvSpPr>
              <p:cNvPr id="34" name="文字方塊 20"/>
              <p:cNvSpPr txBox="1">
                <a:spLocks noChangeArrowheads="1"/>
              </p:cNvSpPr>
              <p:nvPr/>
            </p:nvSpPr>
            <p:spPr bwMode="auto">
              <a:xfrm>
                <a:off x="460376" y="2298443"/>
                <a:ext cx="817109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TW" sz="2000" b="1" dirty="0">
                    <a:latin typeface="Georgia" panose="02040502050405020303" pitchFamily="18" charset="0"/>
                  </a:rPr>
                  <a:t>  SMILES String (SS)                                          SMILES String (SS)</a:t>
                </a:r>
                <a:endParaRPr lang="zh-TW" altLang="en-US" sz="2000" b="1" dirty="0">
                  <a:latin typeface="Georgia" panose="02040502050405020303" pitchFamily="18" charset="0"/>
                </a:endParaRPr>
              </a:p>
            </p:txBody>
          </p:sp>
        </p:grpSp>
      </p:grpSp>
      <p:sp>
        <p:nvSpPr>
          <p:cNvPr id="90" name="Titel 1"/>
          <p:cNvSpPr txBox="1">
            <a:spLocks/>
          </p:cNvSpPr>
          <p:nvPr/>
        </p:nvSpPr>
        <p:spPr bwMode="blackGray">
          <a:xfrm>
            <a:off x="-458744" y="76960"/>
            <a:ext cx="9602744" cy="588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ln>
                  <a:noFill/>
                </a:ln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Autoencoder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(AE),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autodecoder</a:t>
            </a:r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(AD) and latent space (LS) </a:t>
            </a:r>
          </a:p>
        </p:txBody>
      </p:sp>
      <p:sp>
        <p:nvSpPr>
          <p:cNvPr id="3" name="AutoShape 3" descr="Image result for nois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mage result for protein 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50960" y="3808759"/>
            <a:ext cx="7466438" cy="2390549"/>
            <a:chOff x="939432" y="3855723"/>
            <a:chExt cx="7466438" cy="2390549"/>
          </a:xfrm>
        </p:grpSpPr>
        <p:sp>
          <p:nvSpPr>
            <p:cNvPr id="124" name="文字方塊 20"/>
            <p:cNvSpPr txBox="1">
              <a:spLocks noChangeArrowheads="1"/>
            </p:cNvSpPr>
            <p:nvPr/>
          </p:nvSpPr>
          <p:spPr bwMode="auto">
            <a:xfrm>
              <a:off x="947189" y="5846162"/>
              <a:ext cx="74586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TW" sz="2000" b="1" dirty="0" err="1">
                  <a:latin typeface="Georgia" panose="02040502050405020303" pitchFamily="18" charset="0"/>
                </a:rPr>
                <a:t>Autoencoder</a:t>
              </a:r>
              <a:r>
                <a:rPr lang="en-US" altLang="zh-TW" sz="2000" b="1" dirty="0">
                  <a:latin typeface="Georgia" panose="02040502050405020303" pitchFamily="18" charset="0"/>
                </a:rPr>
                <a:t> (AE)-Latent space (LS)-</a:t>
              </a:r>
              <a:r>
                <a:rPr lang="en-US" altLang="zh-TW" sz="2000" b="1" dirty="0" err="1">
                  <a:latin typeface="Georgia" panose="02040502050405020303" pitchFamily="18" charset="0"/>
                </a:rPr>
                <a:t>Autodecoder</a:t>
              </a:r>
              <a:r>
                <a:rPr lang="en-US" altLang="zh-TW" sz="2000" b="1" dirty="0">
                  <a:latin typeface="Georgia" panose="02040502050405020303" pitchFamily="18" charset="0"/>
                </a:rPr>
                <a:t> (AD)   </a:t>
              </a:r>
              <a:endParaRPr lang="zh-TW" altLang="en-US" sz="2000" b="1" dirty="0">
                <a:latin typeface="Georgia" panose="02040502050405020303" pitchFamily="18" charset="0"/>
              </a:endParaRPr>
            </a:p>
          </p:txBody>
        </p:sp>
        <p:sp>
          <p:nvSpPr>
            <p:cNvPr id="102" name="Cube 101"/>
            <p:cNvSpPr/>
            <p:nvPr/>
          </p:nvSpPr>
          <p:spPr>
            <a:xfrm rot="16200000" flipV="1">
              <a:off x="1851986" y="4290543"/>
              <a:ext cx="1623688" cy="765475"/>
            </a:xfrm>
            <a:prstGeom prst="cube">
              <a:avLst>
                <a:gd name="adj" fmla="val 47935"/>
              </a:avLst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3D-AE</a:t>
              </a:r>
            </a:p>
          </p:txBody>
        </p:sp>
        <p:sp>
          <p:nvSpPr>
            <p:cNvPr id="101" name="Cube 100"/>
            <p:cNvSpPr/>
            <p:nvPr/>
          </p:nvSpPr>
          <p:spPr>
            <a:xfrm rot="16200000" flipV="1">
              <a:off x="2989593" y="4532689"/>
              <a:ext cx="1259858" cy="667064"/>
            </a:xfrm>
            <a:prstGeom prst="cube">
              <a:avLst>
                <a:gd name="adj" fmla="val 47935"/>
              </a:avLst>
            </a:prstGeom>
            <a:solidFill>
              <a:srgbClr val="E4FB05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SS-AE</a:t>
              </a:r>
            </a:p>
          </p:txBody>
        </p:sp>
        <p:sp>
          <p:nvSpPr>
            <p:cNvPr id="100" name="Cube 99"/>
            <p:cNvSpPr/>
            <p:nvPr/>
          </p:nvSpPr>
          <p:spPr>
            <a:xfrm rot="16200000" flipV="1">
              <a:off x="4117157" y="4778361"/>
              <a:ext cx="789933" cy="612165"/>
            </a:xfrm>
            <a:prstGeom prst="cube">
              <a:avLst>
                <a:gd name="adj" fmla="val 31370"/>
              </a:avLst>
            </a:prstGeom>
            <a:solidFill>
              <a:srgbClr val="FFC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99FF"/>
                  </a:solidFill>
                </a:rPr>
                <a:t>LS</a:t>
              </a:r>
            </a:p>
          </p:txBody>
        </p:sp>
        <p:sp>
          <p:nvSpPr>
            <p:cNvPr id="60" name="Cube 59"/>
            <p:cNvSpPr/>
            <p:nvPr/>
          </p:nvSpPr>
          <p:spPr>
            <a:xfrm rot="16200000" flipV="1">
              <a:off x="4899913" y="4515950"/>
              <a:ext cx="1259858" cy="667064"/>
            </a:xfrm>
            <a:prstGeom prst="cube">
              <a:avLst>
                <a:gd name="adj" fmla="val 47935"/>
              </a:avLst>
            </a:prstGeom>
            <a:solidFill>
              <a:srgbClr val="E4FB05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SS-AD</a:t>
              </a:r>
            </a:p>
          </p:txBody>
        </p:sp>
        <p:sp>
          <p:nvSpPr>
            <p:cNvPr id="61" name="Cube 60"/>
            <p:cNvSpPr/>
            <p:nvPr/>
          </p:nvSpPr>
          <p:spPr>
            <a:xfrm rot="16200000" flipV="1">
              <a:off x="5739613" y="4284829"/>
              <a:ext cx="1623688" cy="765475"/>
            </a:xfrm>
            <a:prstGeom prst="cube">
              <a:avLst>
                <a:gd name="adj" fmla="val 47935"/>
              </a:avLst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3D-AD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7029709" y="4301163"/>
              <a:ext cx="1113629" cy="99798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939432" y="4301163"/>
              <a:ext cx="1113629" cy="1054205"/>
            </a:xfrm>
            <a:prstGeom prst="rect">
              <a:avLst/>
            </a:prstGeom>
          </p:spPr>
        </p:pic>
      </p:grpSp>
      <p:sp>
        <p:nvSpPr>
          <p:cNvPr id="64" name="Striped Right Arrow 63"/>
          <p:cNvSpPr/>
          <p:nvPr/>
        </p:nvSpPr>
        <p:spPr>
          <a:xfrm>
            <a:off x="1531345" y="2906983"/>
            <a:ext cx="5883007" cy="766690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Trained with millions of molecules</a:t>
            </a:r>
          </a:p>
        </p:txBody>
      </p:sp>
    </p:spTree>
    <p:extLst>
      <p:ext uri="{BB962C8B-B14F-4D97-AF65-F5344CB8AC3E}">
        <p14:creationId xmlns:p14="http://schemas.microsoft.com/office/powerpoint/2010/main" val="472365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nt Arrow 6"/>
          <p:cNvSpPr/>
          <p:nvPr/>
        </p:nvSpPr>
        <p:spPr>
          <a:xfrm rot="10800000">
            <a:off x="4362722" y="5732046"/>
            <a:ext cx="2884780" cy="954208"/>
          </a:xfrm>
          <a:prstGeom prst="bentArrow">
            <a:avLst>
              <a:gd name="adj1" fmla="val 38950"/>
              <a:gd name="adj2" fmla="val 34127"/>
              <a:gd name="adj3" fmla="val 38950"/>
              <a:gd name="adj4" fmla="val 4375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82213" y="3349128"/>
            <a:ext cx="3733134" cy="2569647"/>
            <a:chOff x="5215264" y="2313536"/>
            <a:chExt cx="3733134" cy="2569647"/>
          </a:xfrm>
        </p:grpSpPr>
        <p:grpSp>
          <p:nvGrpSpPr>
            <p:cNvPr id="112" name="Group 111"/>
            <p:cNvGrpSpPr/>
            <p:nvPr/>
          </p:nvGrpSpPr>
          <p:grpSpPr>
            <a:xfrm>
              <a:off x="5215264" y="2313536"/>
              <a:ext cx="3733134" cy="2569647"/>
              <a:chOff x="5584179" y="1359770"/>
              <a:chExt cx="3447079" cy="2839880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5584179" y="1359770"/>
                <a:ext cx="3447079" cy="2839880"/>
              </a:xfrm>
              <a:prstGeom prst="roundRect">
                <a:avLst>
                  <a:gd name="adj" fmla="val 824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文字方塊 20"/>
              <p:cNvSpPr txBox="1">
                <a:spLocks noChangeArrowheads="1"/>
              </p:cNvSpPr>
              <p:nvPr/>
            </p:nvSpPr>
            <p:spPr bwMode="auto">
              <a:xfrm>
                <a:off x="6084209" y="3577946"/>
                <a:ext cx="281136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zh-TW" sz="2400" b="1" dirty="0">
                    <a:latin typeface="Georgia" panose="02040502050405020303" pitchFamily="18" charset="0"/>
                  </a:rPr>
                  <a:t>Discriminator</a:t>
                </a:r>
                <a:endParaRPr lang="zh-TW" altLang="en-US" sz="2400" b="1" dirty="0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02" name="Cube 101"/>
            <p:cNvSpPr/>
            <p:nvPr/>
          </p:nvSpPr>
          <p:spPr>
            <a:xfrm rot="16200000" flipV="1">
              <a:off x="5256910" y="3036311"/>
              <a:ext cx="1623688" cy="761282"/>
            </a:xfrm>
            <a:prstGeom prst="cube">
              <a:avLst>
                <a:gd name="adj" fmla="val 47935"/>
              </a:avLst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3D-AE</a:t>
              </a:r>
            </a:p>
          </p:txBody>
        </p:sp>
        <p:sp>
          <p:nvSpPr>
            <p:cNvPr id="101" name="Cube 100"/>
            <p:cNvSpPr/>
            <p:nvPr/>
          </p:nvSpPr>
          <p:spPr>
            <a:xfrm rot="16200000" flipV="1">
              <a:off x="6015249" y="3256624"/>
              <a:ext cx="1259858" cy="663410"/>
            </a:xfrm>
            <a:prstGeom prst="cube">
              <a:avLst>
                <a:gd name="adj" fmla="val 47935"/>
              </a:avLst>
            </a:prstGeom>
            <a:solidFill>
              <a:srgbClr val="E4FB05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SS-AE</a:t>
              </a:r>
            </a:p>
          </p:txBody>
        </p:sp>
        <p:sp>
          <p:nvSpPr>
            <p:cNvPr id="100" name="Cube 99"/>
            <p:cNvSpPr/>
            <p:nvPr/>
          </p:nvSpPr>
          <p:spPr>
            <a:xfrm rot="16200000" flipV="1">
              <a:off x="6791321" y="3492036"/>
              <a:ext cx="789933" cy="608812"/>
            </a:xfrm>
            <a:prstGeom prst="cube">
              <a:avLst>
                <a:gd name="adj" fmla="val 31370"/>
              </a:avLst>
            </a:prstGeom>
            <a:solidFill>
              <a:srgbClr val="FFC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99FF"/>
                  </a:solidFill>
                </a:rPr>
                <a:t>LS</a:t>
              </a:r>
            </a:p>
          </p:txBody>
        </p:sp>
      </p:grpSp>
      <p:sp>
        <p:nvSpPr>
          <p:cNvPr id="90" name="Titel 1"/>
          <p:cNvSpPr txBox="1">
            <a:spLocks/>
          </p:cNvSpPr>
          <p:nvPr/>
        </p:nvSpPr>
        <p:spPr bwMode="blackGray">
          <a:xfrm>
            <a:off x="-84798" y="49556"/>
            <a:ext cx="9228798" cy="588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ln>
                  <a:noFill/>
                </a:ln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Generative Adversarial Network for New Drug Candidates </a:t>
            </a:r>
          </a:p>
        </p:txBody>
      </p:sp>
      <p:sp>
        <p:nvSpPr>
          <p:cNvPr id="3" name="AutoShape 3" descr="Image result for nois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Striped Right Arrow 115"/>
          <p:cNvSpPr/>
          <p:nvPr/>
        </p:nvSpPr>
        <p:spPr>
          <a:xfrm>
            <a:off x="4324156" y="3133522"/>
            <a:ext cx="758240" cy="766690"/>
          </a:xfrm>
          <a:prstGeom prst="stripedRightArrow">
            <a:avLst/>
          </a:prstGeom>
          <a:solidFill>
            <a:srgbClr val="00B050"/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8" name="Striped Right Arrow 137"/>
          <p:cNvSpPr/>
          <p:nvPr/>
        </p:nvSpPr>
        <p:spPr>
          <a:xfrm>
            <a:off x="4284004" y="4518462"/>
            <a:ext cx="780740" cy="766690"/>
          </a:xfrm>
          <a:prstGeom prst="stripedRightArrow">
            <a:avLst/>
          </a:prstGeom>
          <a:solidFill>
            <a:srgbClr val="00B050"/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41" name="Table 140"/>
          <p:cNvGraphicFramePr>
            <a:graphicFrameLocks noGrp="1"/>
          </p:cNvGraphicFramePr>
          <p:nvPr>
            <p:extLst/>
          </p:nvPr>
        </p:nvGraphicFramePr>
        <p:xfrm>
          <a:off x="7987556" y="3962325"/>
          <a:ext cx="676151" cy="1138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151">
                  <a:extLst>
                    <a:ext uri="{9D8B030D-6E8A-4147-A177-3AD203B41FA5}">
                      <a16:colId xmlns:a16="http://schemas.microsoft.com/office/drawing/2014/main" val="2401820531"/>
                    </a:ext>
                  </a:extLst>
                </a:gridCol>
              </a:tblGrid>
              <a:tr h="378426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49426"/>
                  </a:ext>
                </a:extLst>
              </a:tr>
              <a:tr h="681166">
                <a:tc>
                  <a:txBody>
                    <a:bodyPr/>
                    <a:lstStyle/>
                    <a:p>
                      <a:r>
                        <a:rPr lang="en-US" sz="2400" b="1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24406"/>
                  </a:ext>
                </a:extLst>
              </a:tr>
            </a:tbl>
          </a:graphicData>
        </a:graphic>
      </p:graphicFrame>
      <p:graphicFrame>
        <p:nvGraphicFramePr>
          <p:cNvPr id="146" name="Table 145"/>
          <p:cNvGraphicFramePr>
            <a:graphicFrameLocks noGrp="1"/>
          </p:cNvGraphicFramePr>
          <p:nvPr>
            <p:extLst/>
          </p:nvPr>
        </p:nvGraphicFramePr>
        <p:xfrm>
          <a:off x="8084064" y="4437067"/>
          <a:ext cx="638921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921">
                  <a:extLst>
                    <a:ext uri="{9D8B030D-6E8A-4147-A177-3AD203B41FA5}">
                      <a16:colId xmlns:a16="http://schemas.microsoft.com/office/drawing/2014/main" val="2401820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49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24406"/>
                  </a:ext>
                </a:extLst>
              </a:tr>
            </a:tbl>
          </a:graphicData>
        </a:graphic>
      </p:graphicFrame>
      <p:sp>
        <p:nvSpPr>
          <p:cNvPr id="6" name="AutoShape 2" descr="Image result for protein 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Striped Right Arrow 79"/>
          <p:cNvSpPr/>
          <p:nvPr/>
        </p:nvSpPr>
        <p:spPr>
          <a:xfrm rot="16200000">
            <a:off x="7729225" y="2544861"/>
            <a:ext cx="289516" cy="1153693"/>
          </a:xfrm>
          <a:prstGeom prst="stripedRightArrow">
            <a:avLst>
              <a:gd name="adj1" fmla="val 50000"/>
              <a:gd name="adj2" fmla="val 49822"/>
            </a:avLst>
          </a:prstGeom>
          <a:solidFill>
            <a:srgbClr val="FFC000"/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5246966" y="619172"/>
            <a:ext cx="3603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Produce ~1 million new drug candidates per day</a:t>
            </a:r>
            <a:endParaRPr lang="en-US" sz="2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328" y="4095135"/>
            <a:ext cx="3868205" cy="2400672"/>
            <a:chOff x="272770" y="4142887"/>
            <a:chExt cx="3868205" cy="2400672"/>
          </a:xfrm>
        </p:grpSpPr>
        <p:grpSp>
          <p:nvGrpSpPr>
            <p:cNvPr id="107" name="Group 106"/>
            <p:cNvGrpSpPr/>
            <p:nvPr/>
          </p:nvGrpSpPr>
          <p:grpSpPr>
            <a:xfrm>
              <a:off x="272770" y="4142887"/>
              <a:ext cx="3868205" cy="2400672"/>
              <a:chOff x="92075" y="3979071"/>
              <a:chExt cx="3805031" cy="2400672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741896" y="5514538"/>
                <a:ext cx="573988" cy="164816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" name="Group 116"/>
              <p:cNvGrpSpPr/>
              <p:nvPr/>
            </p:nvGrpSpPr>
            <p:grpSpPr>
              <a:xfrm>
                <a:off x="92075" y="3979071"/>
                <a:ext cx="3805031" cy="2400672"/>
                <a:chOff x="151342" y="4035494"/>
                <a:chExt cx="3805031" cy="2400672"/>
              </a:xfrm>
            </p:grpSpPr>
            <p:grpSp>
              <p:nvGrpSpPr>
                <p:cNvPr id="120" name="Group 119"/>
                <p:cNvGrpSpPr/>
                <p:nvPr/>
              </p:nvGrpSpPr>
              <p:grpSpPr>
                <a:xfrm>
                  <a:off x="151342" y="4035494"/>
                  <a:ext cx="3805031" cy="2400672"/>
                  <a:chOff x="-127359" y="3819004"/>
                  <a:chExt cx="3805031" cy="2400672"/>
                </a:xfrm>
              </p:grpSpPr>
              <p:grpSp>
                <p:nvGrpSpPr>
                  <p:cNvPr id="122" name="Group 121"/>
                  <p:cNvGrpSpPr/>
                  <p:nvPr/>
                </p:nvGrpSpPr>
                <p:grpSpPr>
                  <a:xfrm>
                    <a:off x="-127359" y="3819004"/>
                    <a:ext cx="3805031" cy="2400672"/>
                    <a:chOff x="95844" y="4220657"/>
                    <a:chExt cx="4443981" cy="2154430"/>
                  </a:xfrm>
                </p:grpSpPr>
                <p:sp>
                  <p:nvSpPr>
                    <p:cNvPr id="125" name="Rounded Rectangle 124"/>
                    <p:cNvSpPr/>
                    <p:nvPr/>
                  </p:nvSpPr>
                  <p:spPr>
                    <a:xfrm>
                      <a:off x="95844" y="4220657"/>
                      <a:ext cx="4443981" cy="2154430"/>
                    </a:xfrm>
                    <a:prstGeom prst="roundRect">
                      <a:avLst>
                        <a:gd name="adj" fmla="val 10915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Cube 136"/>
                    <p:cNvSpPr/>
                    <p:nvPr/>
                  </p:nvSpPr>
                  <p:spPr>
                    <a:xfrm rot="16200000" flipV="1">
                      <a:off x="1314676" y="5131737"/>
                      <a:ext cx="708908" cy="699433"/>
                    </a:xfrm>
                    <a:prstGeom prst="cube">
                      <a:avLst>
                        <a:gd name="adj" fmla="val 31370"/>
                      </a:avLst>
                    </a:prstGeom>
                    <a:solidFill>
                      <a:srgbClr val="FFC000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99FF"/>
                          </a:solidFill>
                        </a:rPr>
                        <a:t>LS</a:t>
                      </a:r>
                    </a:p>
                  </p:txBody>
                </p:sp>
                <p:sp>
                  <p:nvSpPr>
                    <p:cNvPr id="140" name="文字方塊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9825" y="5905535"/>
                      <a:ext cx="2585433" cy="4695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¡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l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TW" sz="2800" b="1" dirty="0">
                          <a:latin typeface="Georgia" panose="02040502050405020303" pitchFamily="18" charset="0"/>
                        </a:rPr>
                        <a:t>Generator</a:t>
                      </a:r>
                      <a:endParaRPr lang="zh-TW" altLang="en-US" sz="2800" b="1" dirty="0"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147" name="Right Arrow 146"/>
                    <p:cNvSpPr/>
                    <p:nvPr/>
                  </p:nvSpPr>
                  <p:spPr>
                    <a:xfrm>
                      <a:off x="1012708" y="5244947"/>
                      <a:ext cx="287081" cy="386230"/>
                    </a:xfrm>
                    <a:prstGeom prst="rightArrow">
                      <a:avLst/>
                    </a:prstGeom>
                    <a:ln w="38100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48" name="Picture 147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12399"/>
                    <a:stretch/>
                  </p:blipFill>
                  <p:spPr>
                    <a:xfrm>
                      <a:off x="201968" y="5065709"/>
                      <a:ext cx="754954" cy="7702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0" name="Cube 129"/>
                    <p:cNvSpPr/>
                    <p:nvPr/>
                  </p:nvSpPr>
                  <p:spPr>
                    <a:xfrm rot="16200000" flipV="1">
                      <a:off x="1785848" y="4882677"/>
                      <a:ext cx="1130632" cy="762157"/>
                    </a:xfrm>
                    <a:prstGeom prst="cube">
                      <a:avLst>
                        <a:gd name="adj" fmla="val 47935"/>
                      </a:avLst>
                    </a:prstGeom>
                    <a:solidFill>
                      <a:srgbClr val="E4FB05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SS-AD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3" name="Rectangle 122"/>
                      <p:cNvSpPr/>
                      <p:nvPr/>
                    </p:nvSpPr>
                    <p:spPr>
                      <a:xfrm>
                        <a:off x="3076231" y="5696455"/>
                        <a:ext cx="472121" cy="52322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23" name="Rectangle 122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76231" y="5696455"/>
                        <a:ext cx="472121" cy="523220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Rectangle 118"/>
                    <p:cNvSpPr/>
                    <p:nvPr/>
                  </p:nvSpPr>
                  <p:spPr>
                    <a:xfrm>
                      <a:off x="214280" y="4318946"/>
                      <a:ext cx="470000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19" name="Rectangle 11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280" y="4318946"/>
                      <a:ext cx="470000" cy="52322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98" name="Cube 97"/>
            <p:cNvSpPr/>
            <p:nvPr/>
          </p:nvSpPr>
          <p:spPr>
            <a:xfrm rot="16200000" flipV="1">
              <a:off x="1969712" y="4736044"/>
              <a:ext cx="1623688" cy="761282"/>
            </a:xfrm>
            <a:prstGeom prst="cube">
              <a:avLst>
                <a:gd name="adj" fmla="val 47935"/>
              </a:avLst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3D-AD</a:t>
              </a: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2874110" y="4675278"/>
              <a:ext cx="1107529" cy="969609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415718" y="4303378"/>
            <a:ext cx="3868205" cy="2355198"/>
            <a:chOff x="236637" y="4075267"/>
            <a:chExt cx="3868205" cy="2538550"/>
          </a:xfrm>
        </p:grpSpPr>
        <p:grpSp>
          <p:nvGrpSpPr>
            <p:cNvPr id="105" name="Group 104"/>
            <p:cNvGrpSpPr/>
            <p:nvPr/>
          </p:nvGrpSpPr>
          <p:grpSpPr>
            <a:xfrm>
              <a:off x="236637" y="4075267"/>
              <a:ext cx="3868205" cy="2538550"/>
              <a:chOff x="56532" y="3911451"/>
              <a:chExt cx="3805031" cy="2538550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741896" y="5514538"/>
                <a:ext cx="573988" cy="164816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/>
              <p:cNvGrpSpPr/>
              <p:nvPr/>
            </p:nvGrpSpPr>
            <p:grpSpPr>
              <a:xfrm>
                <a:off x="56532" y="3911451"/>
                <a:ext cx="3805031" cy="2538550"/>
                <a:chOff x="115799" y="3967874"/>
                <a:chExt cx="3805031" cy="2538550"/>
              </a:xfrm>
            </p:grpSpPr>
            <p:grpSp>
              <p:nvGrpSpPr>
                <p:cNvPr id="151" name="Group 150"/>
                <p:cNvGrpSpPr/>
                <p:nvPr/>
              </p:nvGrpSpPr>
              <p:grpSpPr>
                <a:xfrm>
                  <a:off x="115799" y="3967874"/>
                  <a:ext cx="3805031" cy="2538550"/>
                  <a:chOff x="-162902" y="3751384"/>
                  <a:chExt cx="3805031" cy="2538550"/>
                </a:xfrm>
              </p:grpSpPr>
              <p:grpSp>
                <p:nvGrpSpPr>
                  <p:cNvPr id="153" name="Group 152"/>
                  <p:cNvGrpSpPr/>
                  <p:nvPr/>
                </p:nvGrpSpPr>
                <p:grpSpPr>
                  <a:xfrm>
                    <a:off x="-162902" y="3751384"/>
                    <a:ext cx="3805031" cy="2538550"/>
                    <a:chOff x="54332" y="4159975"/>
                    <a:chExt cx="4443981" cy="2278166"/>
                  </a:xfrm>
                </p:grpSpPr>
                <p:sp>
                  <p:nvSpPr>
                    <p:cNvPr id="155" name="Rounded Rectangle 154"/>
                    <p:cNvSpPr/>
                    <p:nvPr/>
                  </p:nvSpPr>
                  <p:spPr>
                    <a:xfrm>
                      <a:off x="54332" y="4159975"/>
                      <a:ext cx="4443981" cy="2278166"/>
                    </a:xfrm>
                    <a:prstGeom prst="roundRect">
                      <a:avLst>
                        <a:gd name="adj" fmla="val 10915"/>
                      </a:avLst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Cube 155"/>
                    <p:cNvSpPr/>
                    <p:nvPr/>
                  </p:nvSpPr>
                  <p:spPr>
                    <a:xfrm rot="16200000" flipV="1">
                      <a:off x="1314676" y="5131737"/>
                      <a:ext cx="708908" cy="699433"/>
                    </a:xfrm>
                    <a:prstGeom prst="cube">
                      <a:avLst>
                        <a:gd name="adj" fmla="val 31370"/>
                      </a:avLst>
                    </a:prstGeom>
                    <a:solidFill>
                      <a:srgbClr val="FFC000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99FF"/>
                          </a:solidFill>
                        </a:rPr>
                        <a:t>LS</a:t>
                      </a:r>
                    </a:p>
                  </p:txBody>
                </p:sp>
                <p:sp>
                  <p:nvSpPr>
                    <p:cNvPr id="157" name="文字方塊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4575" y="5947485"/>
                      <a:ext cx="2585433" cy="4143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¡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l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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zh-TW" sz="2400" b="1" dirty="0">
                          <a:latin typeface="Georgia" panose="02040502050405020303" pitchFamily="18" charset="0"/>
                        </a:rPr>
                        <a:t>Generator</a:t>
                      </a:r>
                      <a:endParaRPr lang="zh-TW" altLang="en-US" sz="2400" b="1" dirty="0">
                        <a:latin typeface="Georgia" panose="02040502050405020303" pitchFamily="18" charset="0"/>
                      </a:endParaRPr>
                    </a:p>
                  </p:txBody>
                </p:sp>
                <p:sp>
                  <p:nvSpPr>
                    <p:cNvPr id="158" name="Right Arrow 157"/>
                    <p:cNvSpPr/>
                    <p:nvPr/>
                  </p:nvSpPr>
                  <p:spPr>
                    <a:xfrm>
                      <a:off x="1012708" y="5244947"/>
                      <a:ext cx="287081" cy="386230"/>
                    </a:xfrm>
                    <a:prstGeom prst="rightArrow">
                      <a:avLst/>
                    </a:prstGeom>
                    <a:ln w="38100"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159" name="Picture 158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12399"/>
                    <a:stretch/>
                  </p:blipFill>
                  <p:spPr>
                    <a:xfrm>
                      <a:off x="201968" y="5065709"/>
                      <a:ext cx="754954" cy="77022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60" name="Cube 159"/>
                    <p:cNvSpPr/>
                    <p:nvPr/>
                  </p:nvSpPr>
                  <p:spPr>
                    <a:xfrm rot="16200000" flipV="1">
                      <a:off x="1785848" y="4882677"/>
                      <a:ext cx="1130632" cy="762157"/>
                    </a:xfrm>
                    <a:prstGeom prst="cube">
                      <a:avLst>
                        <a:gd name="adj" fmla="val 47935"/>
                      </a:avLst>
                    </a:prstGeom>
                    <a:solidFill>
                      <a:srgbClr val="E4FB05"/>
                    </a:solidFill>
                    <a:ln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SS-AD</a:t>
                      </a:r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4" name="Rectangle 153"/>
                      <p:cNvSpPr/>
                      <p:nvPr/>
                    </p:nvSpPr>
                    <p:spPr>
                      <a:xfrm>
                        <a:off x="2961142" y="5709118"/>
                        <a:ext cx="472121" cy="523220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̂"/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54" name="Rectangle 15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61142" y="5709118"/>
                        <a:ext cx="472121" cy="52322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2" name="Rectangle 151"/>
                    <p:cNvSpPr/>
                    <p:nvPr/>
                  </p:nvSpPr>
                  <p:spPr>
                    <a:xfrm>
                      <a:off x="214280" y="4318946"/>
                      <a:ext cx="470000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119" name="Rectangle 11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4280" y="4318946"/>
                      <a:ext cx="470000" cy="523220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43" name="Cube 142"/>
            <p:cNvSpPr/>
            <p:nvPr/>
          </p:nvSpPr>
          <p:spPr>
            <a:xfrm rot="16200000" flipV="1">
              <a:off x="1969712" y="4736044"/>
              <a:ext cx="1623688" cy="761282"/>
            </a:xfrm>
            <a:prstGeom prst="cube">
              <a:avLst>
                <a:gd name="adj" fmla="val 47935"/>
              </a:avLst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3D-AD</a:t>
              </a:r>
            </a:p>
          </p:txBody>
        </p:sp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2874110" y="4543386"/>
              <a:ext cx="1107529" cy="1101501"/>
            </a:xfrm>
            <a:prstGeom prst="rect">
              <a:avLst/>
            </a:prstGeom>
          </p:spPr>
        </p:pic>
      </p:grpSp>
      <p:sp>
        <p:nvSpPr>
          <p:cNvPr id="161" name="Striped Right Arrow 160"/>
          <p:cNvSpPr/>
          <p:nvPr/>
        </p:nvSpPr>
        <p:spPr>
          <a:xfrm>
            <a:off x="4360511" y="4797427"/>
            <a:ext cx="780740" cy="766690"/>
          </a:xfrm>
          <a:prstGeom prst="stripedRightArrow">
            <a:avLst/>
          </a:prstGeom>
          <a:solidFill>
            <a:srgbClr val="00B050"/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riped Right Arrow 59"/>
          <p:cNvSpPr/>
          <p:nvPr/>
        </p:nvSpPr>
        <p:spPr>
          <a:xfrm>
            <a:off x="7523800" y="4407809"/>
            <a:ext cx="350183" cy="766690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Striped Right Arrow 60"/>
          <p:cNvSpPr/>
          <p:nvPr/>
        </p:nvSpPr>
        <p:spPr>
          <a:xfrm>
            <a:off x="7620308" y="4609470"/>
            <a:ext cx="350183" cy="766690"/>
          </a:xfrm>
          <a:prstGeom prst="strip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Cube 61"/>
          <p:cNvSpPr/>
          <p:nvPr/>
        </p:nvSpPr>
        <p:spPr>
          <a:xfrm rot="16200000" flipV="1">
            <a:off x="7422514" y="1958434"/>
            <a:ext cx="1168862" cy="663410"/>
          </a:xfrm>
          <a:prstGeom prst="cube">
            <a:avLst>
              <a:gd name="adj" fmla="val 47935"/>
            </a:avLst>
          </a:prstGeom>
          <a:solidFill>
            <a:srgbClr val="E4FB0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SS-AD</a:t>
            </a:r>
          </a:p>
        </p:txBody>
      </p:sp>
      <p:sp>
        <p:nvSpPr>
          <p:cNvPr id="63" name="Cube 62"/>
          <p:cNvSpPr/>
          <p:nvPr/>
        </p:nvSpPr>
        <p:spPr>
          <a:xfrm rot="16200000" flipV="1">
            <a:off x="6452113" y="1768430"/>
            <a:ext cx="1506414" cy="761282"/>
          </a:xfrm>
          <a:prstGeom prst="cube">
            <a:avLst>
              <a:gd name="adj" fmla="val 47935"/>
            </a:avLst>
          </a:prstGeom>
          <a:solidFill>
            <a:srgbClr val="00B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3D-AD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982" r="1648" b="1347"/>
          <a:stretch/>
        </p:blipFill>
        <p:spPr>
          <a:xfrm>
            <a:off x="5608846" y="1741740"/>
            <a:ext cx="1107529" cy="1008877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4440769" y="6121494"/>
            <a:ext cx="2694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99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Feedback to the LS</a:t>
            </a:r>
            <a:endParaRPr lang="en-US" sz="2400" b="1" dirty="0">
              <a:solidFill>
                <a:srgbClr val="0099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875" y="1633661"/>
            <a:ext cx="3887047" cy="2379519"/>
            <a:chOff x="396875" y="1633661"/>
            <a:chExt cx="3887047" cy="2379519"/>
          </a:xfrm>
        </p:grpSpPr>
        <p:sp>
          <p:nvSpPr>
            <p:cNvPr id="91" name="Rounded Rectangle 90"/>
            <p:cNvSpPr/>
            <p:nvPr/>
          </p:nvSpPr>
          <p:spPr>
            <a:xfrm>
              <a:off x="396875" y="1633661"/>
              <a:ext cx="3887047" cy="2379519"/>
            </a:xfrm>
            <a:prstGeom prst="roundRect">
              <a:avLst>
                <a:gd name="adj" fmla="val 792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文字方塊 20"/>
            <p:cNvSpPr txBox="1">
              <a:spLocks noChangeArrowheads="1"/>
            </p:cNvSpPr>
            <p:nvPr/>
          </p:nvSpPr>
          <p:spPr bwMode="auto">
            <a:xfrm>
              <a:off x="1316288" y="1664981"/>
              <a:ext cx="2440922" cy="675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¡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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sz="2400" b="1" dirty="0">
                  <a:latin typeface="Georgia" panose="02040502050405020303" pitchFamily="18" charset="0"/>
                  <a:ea typeface="Cambria Math" panose="02040503050406030204" pitchFamily="18" charset="0"/>
                </a:rPr>
                <a:t>Training set</a:t>
              </a:r>
              <a:endParaRPr lang="zh-TW" altLang="en-US" sz="2400" dirty="0">
                <a:solidFill>
                  <a:srgbClr val="0066FF"/>
                </a:solidFill>
                <a:latin typeface="Georgia" panose="02040502050405020303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3549562" y="3426582"/>
                  <a:ext cx="501082" cy="4277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9562" y="3426582"/>
                  <a:ext cx="501082" cy="42772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2431021" y="3057691"/>
              <a:ext cx="1107529" cy="91287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605621" y="2192370"/>
              <a:ext cx="1107529" cy="91287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1911006" y="2218277"/>
              <a:ext cx="1107529" cy="91287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" t="982" r="1648" b="1347"/>
            <a:stretch/>
          </p:blipFill>
          <p:spPr>
            <a:xfrm>
              <a:off x="1161594" y="3052719"/>
              <a:ext cx="1107529" cy="912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562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6" grpId="0" animBg="1"/>
      <p:bldP spid="138" grpId="0" animBg="1"/>
      <p:bldP spid="80" grpId="0" animBg="1"/>
      <p:bldP spid="81" grpId="0"/>
      <p:bldP spid="161" grpId="0" animBg="1"/>
      <p:bldP spid="60" grpId="0" animBg="1"/>
      <p:bldP spid="61" grpId="0" animBg="1"/>
      <p:bldP spid="62" grpId="0" animBg="1"/>
      <p:bldP spid="63" grpId="0" animBg="1"/>
      <p:bldP spid="6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blackGray">
          <a:xfrm>
            <a:off x="-551071" y="0"/>
            <a:ext cx="8918596" cy="588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 baseline="0">
                <a:ln>
                  <a:noFill/>
                </a:ln>
                <a:solidFill>
                  <a:srgbClr val="18453B"/>
                </a:solidFill>
                <a:latin typeface="Gotham-Bold"/>
                <a:ea typeface="ＭＳ Ｐゴシック" charset="-128"/>
                <a:cs typeface="Gotham-Bold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Book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Conditional Mathematical GAN for Drug Design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3" y="510218"/>
            <a:ext cx="5194527" cy="6269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2939" y="313956"/>
            <a:ext cx="291941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Constraints: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Binding affinity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Solubility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Permeability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Toxicity</a:t>
            </a:r>
          </a:p>
          <a:p>
            <a:pPr algn="ctr"/>
            <a:r>
              <a:rPr lang="en-US" sz="240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Synthesizability Clearance </a:t>
            </a:r>
          </a:p>
          <a:p>
            <a:pPr algn="ctr"/>
            <a:r>
              <a:rPr lang="en-US" sz="240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Partition </a:t>
            </a:r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coefficient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…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GAN Variants:  </a:t>
            </a: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Wasserstein GAN </a:t>
            </a: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Conditional GAN</a:t>
            </a: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L2 GAN</a:t>
            </a: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Relaxed WGAN</a:t>
            </a: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Fisher GAN</a:t>
            </a:r>
          </a:p>
          <a:p>
            <a:pPr algn="ctr"/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Banach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GAN</a:t>
            </a:r>
          </a:p>
          <a:p>
            <a:pPr algn="ctr"/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Gromov-Hausdorff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4324183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1670" b="36576"/>
          <a:stretch/>
        </p:blipFill>
        <p:spPr>
          <a:xfrm>
            <a:off x="29000" y="2328550"/>
            <a:ext cx="9066566" cy="4529450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-32724" y="8889"/>
            <a:ext cx="9285264" cy="1646399"/>
            <a:chOff x="-18342" y="-18584"/>
            <a:chExt cx="9285264" cy="1646399"/>
          </a:xfrm>
        </p:grpSpPr>
        <p:sp>
          <p:nvSpPr>
            <p:cNvPr id="75" name="Rectangle 10"/>
            <p:cNvSpPr>
              <a:spLocks noChangeArrowheads="1"/>
            </p:cNvSpPr>
            <p:nvPr/>
          </p:nvSpPr>
          <p:spPr bwMode="auto">
            <a:xfrm>
              <a:off x="5052168" y="839905"/>
              <a:ext cx="800220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Hu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44" name="Picture 3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68" r="9970" b="10959"/>
            <a:stretch/>
          </p:blipFill>
          <p:spPr bwMode="auto">
            <a:xfrm>
              <a:off x="8270693" y="134584"/>
              <a:ext cx="873307" cy="114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5" r="22465" b="36260"/>
            <a:stretch/>
          </p:blipFill>
          <p:spPr bwMode="auto">
            <a:xfrm>
              <a:off x="742079" y="23755"/>
              <a:ext cx="845389" cy="113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70" r="13612"/>
            <a:stretch/>
          </p:blipFill>
          <p:spPr bwMode="auto">
            <a:xfrm>
              <a:off x="5053385" y="44084"/>
              <a:ext cx="790465" cy="117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0" r="22883" b="25775"/>
            <a:stretch/>
          </p:blipFill>
          <p:spPr bwMode="auto">
            <a:xfrm>
              <a:off x="4218311" y="54549"/>
              <a:ext cx="793630" cy="1064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1" descr="Nathan Baker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9" r="12230"/>
            <a:stretch/>
          </p:blipFill>
          <p:spPr bwMode="auto">
            <a:xfrm>
              <a:off x="14922" y="-18584"/>
              <a:ext cx="759125" cy="1195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-18342" y="852530"/>
              <a:ext cx="909223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Baker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(PNNL)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52" name="Picture 3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4" r="11379"/>
            <a:stretch/>
          </p:blipFill>
          <p:spPr bwMode="auto">
            <a:xfrm>
              <a:off x="8332308" y="23755"/>
              <a:ext cx="810883" cy="126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5" r="18427"/>
            <a:stretch/>
          </p:blipFill>
          <p:spPr bwMode="auto">
            <a:xfrm>
              <a:off x="1580304" y="50223"/>
              <a:ext cx="759305" cy="1148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19"/>
            <p:cNvSpPr>
              <a:spLocks noChangeArrowheads="1"/>
            </p:cNvSpPr>
            <p:nvPr/>
          </p:nvSpPr>
          <p:spPr bwMode="auto">
            <a:xfrm>
              <a:off x="8291975" y="852738"/>
              <a:ext cx="974947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X Ye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(UKLR)</a:t>
              </a:r>
              <a:endParaRPr lang="en-US" sz="1846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58" name="Picture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" t="1407" r="48420" b="-1407"/>
            <a:stretch/>
          </p:blipFill>
          <p:spPr bwMode="auto">
            <a:xfrm>
              <a:off x="3272615" y="45148"/>
              <a:ext cx="936766" cy="122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18"/>
            <p:cNvSpPr>
              <a:spLocks noChangeArrowheads="1"/>
            </p:cNvSpPr>
            <p:nvPr/>
          </p:nvSpPr>
          <p:spPr bwMode="auto">
            <a:xfrm>
              <a:off x="3382264" y="865296"/>
              <a:ext cx="800219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 Dong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76" name="Picture 15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4" t="-1080" r="11071" b="30141"/>
            <a:stretch/>
          </p:blipFill>
          <p:spPr bwMode="auto">
            <a:xfrm>
              <a:off x="7478426" y="-1908"/>
              <a:ext cx="831690" cy="113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Rectangle 18"/>
            <p:cNvSpPr>
              <a:spLocks noChangeArrowheads="1"/>
            </p:cNvSpPr>
            <p:nvPr/>
          </p:nvSpPr>
          <p:spPr bwMode="auto">
            <a:xfrm>
              <a:off x="7478042" y="813479"/>
              <a:ext cx="863112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Tong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78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286" y="35217"/>
              <a:ext cx="910162" cy="1019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ctangle 8"/>
            <p:cNvSpPr>
              <a:spLocks noChangeArrowheads="1"/>
            </p:cNvSpPr>
            <p:nvPr/>
          </p:nvSpPr>
          <p:spPr bwMode="auto">
            <a:xfrm>
              <a:off x="6583011" y="689265"/>
              <a:ext cx="894797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Munch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</a:t>
              </a:r>
              <a:r>
                <a:rPr lang="en-GB" altLang="zh-CN" sz="1846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)</a:t>
              </a:r>
              <a:endParaRPr lang="en-US" sz="1846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82" name="Picture 2" descr="Image result for alex dicks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6471" y="26941"/>
              <a:ext cx="942968" cy="109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Rectangle 18"/>
            <p:cNvSpPr>
              <a:spLocks noChangeArrowheads="1"/>
            </p:cNvSpPr>
            <p:nvPr/>
          </p:nvSpPr>
          <p:spPr bwMode="auto">
            <a:xfrm>
              <a:off x="2343470" y="883752"/>
              <a:ext cx="1035861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 Dickson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sp>
          <p:nvSpPr>
            <p:cNvPr id="84" name="Rectangle 18"/>
            <p:cNvSpPr>
              <a:spLocks noChangeArrowheads="1"/>
            </p:cNvSpPr>
            <p:nvPr/>
          </p:nvSpPr>
          <p:spPr bwMode="auto">
            <a:xfrm>
              <a:off x="4215583" y="776011"/>
              <a:ext cx="800219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 Hong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85" name="Picture 4" descr="Image result for K sing lee msu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2" t="4517" r="41439" b="22307"/>
            <a:stretch/>
          </p:blipFill>
          <p:spPr bwMode="auto">
            <a:xfrm>
              <a:off x="5932876" y="35069"/>
              <a:ext cx="654631" cy="914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ctangle 8"/>
            <p:cNvSpPr>
              <a:spLocks noChangeArrowheads="1"/>
            </p:cNvSpPr>
            <p:nvPr/>
          </p:nvSpPr>
          <p:spPr bwMode="auto">
            <a:xfrm>
              <a:off x="5869275" y="734751"/>
              <a:ext cx="800219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Lee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2002F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730198" y="910567"/>
              <a:ext cx="869149" cy="717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Bates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846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(MSU)</a:t>
              </a:r>
              <a:endParaRPr lang="en-US" sz="1846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-75349" y="1577112"/>
            <a:ext cx="9302574" cy="2834912"/>
            <a:chOff x="-75349" y="1577112"/>
            <a:chExt cx="9302574" cy="2834912"/>
          </a:xfrm>
        </p:grpSpPr>
        <p:grpSp>
          <p:nvGrpSpPr>
            <p:cNvPr id="101" name="Group 100"/>
            <p:cNvGrpSpPr/>
            <p:nvPr/>
          </p:nvGrpSpPr>
          <p:grpSpPr>
            <a:xfrm>
              <a:off x="-75349" y="1577112"/>
              <a:ext cx="9302574" cy="2738955"/>
              <a:chOff x="-79436" y="1572525"/>
              <a:chExt cx="9302574" cy="2738955"/>
            </a:xfrm>
          </p:grpSpPr>
          <p:pic>
            <p:nvPicPr>
              <p:cNvPr id="88" name="Picture 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8" b="20688"/>
              <a:stretch>
                <a:fillRect/>
              </a:stretch>
            </p:blipFill>
            <p:spPr bwMode="auto">
              <a:xfrm>
                <a:off x="2761620" y="3077308"/>
                <a:ext cx="781681" cy="827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01" t="8996" r="10023" b="14245"/>
              <a:stretch/>
            </p:blipFill>
            <p:spPr bwMode="auto">
              <a:xfrm>
                <a:off x="3547326" y="3078534"/>
                <a:ext cx="793353" cy="8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4" r="5114" b="9012"/>
              <a:stretch/>
            </p:blipFill>
            <p:spPr bwMode="auto">
              <a:xfrm>
                <a:off x="2067950" y="3078357"/>
                <a:ext cx="689253" cy="817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47" t="4682" r="15498" b="11043"/>
              <a:stretch/>
            </p:blipFill>
            <p:spPr bwMode="auto">
              <a:xfrm>
                <a:off x="4330679" y="3078356"/>
                <a:ext cx="663729" cy="812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84" t="4276" r="10716" b="9952"/>
              <a:stretch/>
            </p:blipFill>
            <p:spPr bwMode="auto">
              <a:xfrm>
                <a:off x="5667785" y="3073745"/>
                <a:ext cx="711285" cy="816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31" t="22491" r="19639" b="65006"/>
              <a:stretch/>
            </p:blipFill>
            <p:spPr>
              <a:xfrm>
                <a:off x="4989807" y="3073746"/>
                <a:ext cx="694163" cy="831192"/>
              </a:xfrm>
              <a:prstGeom prst="rect">
                <a:avLst/>
              </a:prstGeom>
            </p:spPr>
          </p:pic>
          <p:pic>
            <p:nvPicPr>
              <p:cNvPr id="50" name="Picture 38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12" y="1598901"/>
                <a:ext cx="878414" cy="10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ectangle 27"/>
              <p:cNvSpPr>
                <a:spLocks noChangeArrowheads="1"/>
              </p:cNvSpPr>
              <p:nvPr/>
            </p:nvSpPr>
            <p:spPr bwMode="auto">
              <a:xfrm rot="19722553">
                <a:off x="-79436" y="2562075"/>
                <a:ext cx="1127232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Shan Zhao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Alabama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pic>
            <p:nvPicPr>
              <p:cNvPr id="55" name="Picture 35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2045" y="1585835"/>
                <a:ext cx="1695450" cy="999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31"/>
              <p:cNvSpPr>
                <a:spLocks noChangeArrowheads="1"/>
              </p:cNvSpPr>
              <p:nvPr/>
            </p:nvSpPr>
            <p:spPr bwMode="auto">
              <a:xfrm rot="19678825">
                <a:off x="6512889" y="2238336"/>
                <a:ext cx="938077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Y.H. Sun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Denver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pic>
            <p:nvPicPr>
              <p:cNvPr id="60" name="Picture 24"/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6" r="8701"/>
              <a:stretch/>
            </p:blipFill>
            <p:spPr bwMode="auto">
              <a:xfrm>
                <a:off x="851337" y="1603297"/>
                <a:ext cx="882869" cy="1008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Rectangle 28"/>
              <p:cNvSpPr>
                <a:spLocks noChangeArrowheads="1"/>
              </p:cNvSpPr>
              <p:nvPr/>
            </p:nvSpPr>
            <p:spPr bwMode="auto">
              <a:xfrm rot="19729421">
                <a:off x="924570" y="2370661"/>
                <a:ext cx="816250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Y Zhou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CSU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pic>
            <p:nvPicPr>
              <p:cNvPr id="62" name="Picture 21"/>
              <p:cNvPicPr>
                <a:picLocks noChangeAspect="1" noChangeArrowheads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80" r="7483"/>
              <a:stretch/>
            </p:blipFill>
            <p:spPr bwMode="auto">
              <a:xfrm>
                <a:off x="1740986" y="1620926"/>
                <a:ext cx="872359" cy="10301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32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3" r="11496"/>
              <a:stretch/>
            </p:blipFill>
            <p:spPr bwMode="auto">
              <a:xfrm>
                <a:off x="2671204" y="1585834"/>
                <a:ext cx="912267" cy="1097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36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2856" y="1633128"/>
                <a:ext cx="966546" cy="934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" name="Picture 37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2401" y="1587955"/>
                <a:ext cx="819150" cy="1096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" name="Rectangle 30"/>
              <p:cNvSpPr>
                <a:spLocks noChangeArrowheads="1"/>
              </p:cNvSpPr>
              <p:nvPr/>
            </p:nvSpPr>
            <p:spPr bwMode="auto">
              <a:xfrm rot="19682499">
                <a:off x="5937491" y="2260782"/>
                <a:ext cx="832279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S.N. Yu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NY 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19695088">
                <a:off x="2459197" y="2420402"/>
                <a:ext cx="1223412" cy="6038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662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SimSun" panose="02010600030101010101" pitchFamily="2" charset="-122"/>
                  </a:rPr>
                  <a:t>Duan</a:t>
                </a:r>
                <a:r>
                  <a:rPr lang="en-US" altLang="en-US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SimSun" panose="02010600030101010101" pitchFamily="2" charset="-122"/>
                  </a:rPr>
                  <a:t> Chen</a:t>
                </a:r>
              </a:p>
              <a:p>
                <a:pPr>
                  <a:defRPr/>
                </a:pPr>
                <a:r>
                  <a:rPr lang="en-US" altLang="en-US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SimSun" panose="02010600030101010101" pitchFamily="2" charset="-122"/>
                  </a:rPr>
                  <a:t>   UNCC</a:t>
                </a:r>
              </a:p>
            </p:txBody>
          </p:sp>
          <p:sp>
            <p:nvSpPr>
              <p:cNvPr id="68" name="Rectangle 29"/>
              <p:cNvSpPr>
                <a:spLocks noChangeArrowheads="1"/>
              </p:cNvSpPr>
              <p:nvPr/>
            </p:nvSpPr>
            <p:spPr bwMode="auto">
              <a:xfrm rot="19685619">
                <a:off x="1799574" y="2385194"/>
                <a:ext cx="862737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W </a:t>
                </a:r>
                <a:r>
                  <a:rPr lang="en-GB" altLang="zh-CN" sz="1600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Geng</a:t>
                </a:r>
                <a:endParaRPr lang="en-GB" altLang="zh-CN" sz="16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00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SMU</a:t>
                </a:r>
                <a:endParaRPr lang="en-US" sz="16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pic>
            <p:nvPicPr>
              <p:cNvPr id="69" name="Picture 39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09" t="18009" r="7864" b="6261"/>
              <a:stretch/>
            </p:blipFill>
            <p:spPr bwMode="auto">
              <a:xfrm>
                <a:off x="7542957" y="1604575"/>
                <a:ext cx="862198" cy="1095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0" name="Rectangle 27"/>
              <p:cNvSpPr>
                <a:spLocks noChangeArrowheads="1"/>
              </p:cNvSpPr>
              <p:nvPr/>
            </p:nvSpPr>
            <p:spPr bwMode="auto">
              <a:xfrm rot="19709013">
                <a:off x="7425424" y="2325535"/>
                <a:ext cx="896400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L. H. Hu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Chicago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19712677">
                <a:off x="3397561" y="2344860"/>
                <a:ext cx="1239442" cy="6038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hlink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altLang="en-US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Zhan Chen</a:t>
                </a:r>
              </a:p>
              <a:p>
                <a:pPr>
                  <a:defRPr/>
                </a:pPr>
                <a:r>
                  <a:rPr lang="en-US" altLang="en-US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GSU</a:t>
                </a:r>
              </a:p>
            </p:txBody>
          </p:sp>
          <p:pic>
            <p:nvPicPr>
              <p:cNvPr id="72" name="Picture 39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846" y="1572525"/>
                <a:ext cx="863112" cy="1044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Rectangle 27"/>
              <p:cNvSpPr>
                <a:spLocks noChangeArrowheads="1"/>
              </p:cNvSpPr>
              <p:nvPr/>
            </p:nvSpPr>
            <p:spPr bwMode="auto">
              <a:xfrm rot="19681241">
                <a:off x="4288970" y="2404014"/>
                <a:ext cx="846707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Lin  Mu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UGA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74" name="Rectangle 29"/>
              <p:cNvSpPr>
                <a:spLocks noChangeArrowheads="1"/>
              </p:cNvSpPr>
              <p:nvPr/>
            </p:nvSpPr>
            <p:spPr bwMode="auto">
              <a:xfrm rot="19696535">
                <a:off x="5160887" y="2311251"/>
                <a:ext cx="808235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S Yang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CU KH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pic>
            <p:nvPicPr>
              <p:cNvPr id="79" name="Picture 52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55" t="32117" r="59599" b="54408"/>
              <a:stretch>
                <a:fillRect/>
              </a:stretch>
            </p:blipFill>
            <p:spPr bwMode="auto">
              <a:xfrm>
                <a:off x="8419383" y="1604336"/>
                <a:ext cx="696922" cy="96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" name="Rectangle 27"/>
              <p:cNvSpPr>
                <a:spLocks noChangeArrowheads="1"/>
              </p:cNvSpPr>
              <p:nvPr/>
            </p:nvSpPr>
            <p:spPr bwMode="auto">
              <a:xfrm rot="19709013">
                <a:off x="8410094" y="2203667"/>
                <a:ext cx="813044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J. Park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Indiana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96" name="Rectangle 29"/>
              <p:cNvSpPr>
                <a:spLocks noChangeArrowheads="1"/>
              </p:cNvSpPr>
              <p:nvPr/>
            </p:nvSpPr>
            <p:spPr bwMode="auto">
              <a:xfrm rot="19696535">
                <a:off x="4978395" y="3498682"/>
                <a:ext cx="726481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Y Cao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P.I.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97" name="Rectangle 29"/>
              <p:cNvSpPr>
                <a:spLocks noChangeArrowheads="1"/>
              </p:cNvSpPr>
              <p:nvPr/>
            </p:nvSpPr>
            <p:spPr bwMode="auto">
              <a:xfrm rot="19696535">
                <a:off x="4157096" y="3656429"/>
                <a:ext cx="978153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K </a:t>
                </a:r>
                <a:r>
                  <a:rPr lang="en-GB" altLang="zh-CN" sz="1662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Opron</a:t>
                </a:r>
                <a:endParaRPr lang="en-GB" altLang="zh-CN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UM</a:t>
                </a:r>
                <a:endParaRPr lang="en-US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98" name="Rectangle 29"/>
              <p:cNvSpPr>
                <a:spLocks noChangeArrowheads="1"/>
              </p:cNvSpPr>
              <p:nvPr/>
            </p:nvSpPr>
            <p:spPr bwMode="auto">
              <a:xfrm rot="19696535">
                <a:off x="3444143" y="3614538"/>
                <a:ext cx="944489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ZX </a:t>
                </a:r>
                <a:r>
                  <a:rPr lang="en-GB" altLang="zh-CN" sz="1662" dirty="0" err="1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Cang</a:t>
                </a:r>
                <a:endParaRPr lang="en-GB" altLang="zh-CN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UCI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  <p:sp>
            <p:nvSpPr>
              <p:cNvPr id="100" name="Rectangle 29"/>
              <p:cNvSpPr>
                <a:spLocks noChangeArrowheads="1"/>
              </p:cNvSpPr>
              <p:nvPr/>
            </p:nvSpPr>
            <p:spPr bwMode="auto">
              <a:xfrm rot="19696535">
                <a:off x="1680253" y="3641964"/>
                <a:ext cx="766557" cy="6550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altLang="zh-CN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KL Xia</a:t>
                </a:r>
              </a:p>
              <a:p>
                <a:pPr algn="ctr">
                  <a:spcBef>
                    <a:spcPct val="20000"/>
                  </a:spcBef>
                  <a:buClr>
                    <a:srgbClr val="B8AD48"/>
                  </a:buClr>
                  <a:buSzPct val="60000"/>
                  <a:buFont typeface="Wingdings" pitchFamily="2" charset="2"/>
                  <a:buNone/>
                  <a:defRPr/>
                </a:pPr>
                <a:r>
                  <a:rPr lang="en-GB" sz="1662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Unicode MS" pitchFamily="34" charset="-128"/>
                    <a:ea typeface="SimSun" pitchFamily="2" charset="-122"/>
                  </a:rPr>
                  <a:t>NTU</a:t>
                </a:r>
                <a:endParaRPr lang="en-US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84" r="9228"/>
            <a:stretch/>
          </p:blipFill>
          <p:spPr bwMode="auto">
            <a:xfrm>
              <a:off x="6365338" y="3063223"/>
              <a:ext cx="625365" cy="84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Rectangle 29"/>
            <p:cNvSpPr>
              <a:spLocks noChangeArrowheads="1"/>
            </p:cNvSpPr>
            <p:nvPr/>
          </p:nvSpPr>
          <p:spPr bwMode="auto">
            <a:xfrm rot="19696535">
              <a:off x="5596350" y="3674202"/>
              <a:ext cx="797014" cy="6550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KD Wu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C. One</a:t>
              </a:r>
              <a:endParaRPr lang="en-US" sz="1662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sp>
          <p:nvSpPr>
            <p:cNvPr id="104" name="Rectangle 29"/>
            <p:cNvSpPr>
              <a:spLocks noChangeArrowheads="1"/>
            </p:cNvSpPr>
            <p:nvPr/>
          </p:nvSpPr>
          <p:spPr bwMode="auto">
            <a:xfrm rot="19696535">
              <a:off x="6257865" y="3536644"/>
              <a:ext cx="1107997" cy="6550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Z</a:t>
              </a:r>
              <a:r>
                <a:rPr lang="en-GB" altLang="zh-CN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X Zhao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Foshan </a:t>
              </a:r>
              <a:r>
                <a:rPr lang="en-GB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U</a:t>
              </a:r>
              <a:endParaRPr lang="en-US" sz="1662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sp>
          <p:nvSpPr>
            <p:cNvPr id="99" name="Rectangle 29"/>
            <p:cNvSpPr>
              <a:spLocks noChangeArrowheads="1"/>
            </p:cNvSpPr>
            <p:nvPr/>
          </p:nvSpPr>
          <p:spPr bwMode="auto">
            <a:xfrm rot="19696535">
              <a:off x="2671066" y="3756973"/>
              <a:ext cx="849913" cy="6550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B Wang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sz="1662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UCLA</a:t>
              </a:r>
              <a:endParaRPr lang="en-US" sz="1662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0" t="6902" r="3318" b="9504"/>
            <a:stretch/>
          </p:blipFill>
          <p:spPr>
            <a:xfrm>
              <a:off x="6986816" y="3076578"/>
              <a:ext cx="690123" cy="820486"/>
            </a:xfrm>
            <a:prstGeom prst="rect">
              <a:avLst/>
            </a:prstGeom>
          </p:spPr>
        </p:pic>
        <p:sp>
          <p:nvSpPr>
            <p:cNvPr id="106" name="Rectangle 29"/>
            <p:cNvSpPr>
              <a:spLocks noChangeArrowheads="1"/>
            </p:cNvSpPr>
            <p:nvPr/>
          </p:nvSpPr>
          <p:spPr bwMode="auto">
            <a:xfrm rot="19696535">
              <a:off x="7152554" y="3572994"/>
              <a:ext cx="1013419" cy="6550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altLang="zh-CN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CJ Chen</a:t>
              </a:r>
            </a:p>
            <a:p>
              <a:pPr algn="ctr">
                <a:spcBef>
                  <a:spcPct val="20000"/>
                </a:spcBef>
                <a:buClr>
                  <a:srgbClr val="B8AD48"/>
                </a:buClr>
                <a:buSzPct val="60000"/>
                <a:buFont typeface="Wingdings" pitchFamily="2" charset="2"/>
                <a:buNone/>
                <a:defRPr/>
              </a:pPr>
              <a:r>
                <a:rPr lang="en-GB" sz="1662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itchFamily="34" charset="-128"/>
                  <a:ea typeface="SimSun" pitchFamily="2" charset="-122"/>
                </a:rPr>
                <a:t>HZUST</a:t>
              </a:r>
              <a:endParaRPr lang="en-US" sz="1662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endParaRPr>
            </a:p>
          </p:txBody>
        </p:sp>
      </p:grpSp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897" r="3931" b="25629"/>
          <a:stretch/>
        </p:blipFill>
        <p:spPr>
          <a:xfrm>
            <a:off x="1567923" y="61764"/>
            <a:ext cx="787924" cy="1005544"/>
          </a:xfrm>
          <a:prstGeom prst="rect">
            <a:avLst/>
          </a:prstGeom>
        </p:spPr>
      </p:pic>
      <p:sp>
        <p:nvSpPr>
          <p:cNvPr id="108" name="Rectangle 8"/>
          <p:cNvSpPr>
            <a:spLocks noChangeArrowheads="1"/>
          </p:cNvSpPr>
          <p:nvPr/>
        </p:nvSpPr>
        <p:spPr bwMode="auto">
          <a:xfrm>
            <a:off x="1433665" y="964427"/>
            <a:ext cx="1039440" cy="7172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B8AD48"/>
              </a:buClr>
              <a:buSzPct val="60000"/>
              <a:buFont typeface="Wingdings" pitchFamily="2" charset="2"/>
              <a:buNone/>
              <a:defRPr/>
            </a:pPr>
            <a:r>
              <a:rPr lang="en-GB" altLang="zh-CN" sz="1846" dirty="0" err="1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rPr>
              <a:t>Bazil</a:t>
            </a:r>
            <a:endParaRPr lang="en-GB" altLang="zh-CN" sz="1846" dirty="0">
              <a:solidFill>
                <a:srgbClr val="2002F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SimSun" pitchFamily="2" charset="-122"/>
            </a:endParaRPr>
          </a:p>
          <a:p>
            <a:pPr algn="ctr">
              <a:spcBef>
                <a:spcPct val="20000"/>
              </a:spcBef>
              <a:buClr>
                <a:srgbClr val="B8AD48"/>
              </a:buClr>
              <a:buSzPct val="60000"/>
              <a:buFont typeface="Wingdings" pitchFamily="2" charset="2"/>
              <a:buNone/>
              <a:defRPr/>
            </a:pPr>
            <a:r>
              <a:rPr lang="en-GB" altLang="zh-CN" sz="1846" dirty="0">
                <a:solidFill>
                  <a:srgbClr val="2002F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SimSun" pitchFamily="2" charset="-122"/>
              </a:rPr>
              <a:t>MSU</a:t>
            </a:r>
            <a:endParaRPr lang="en-US" sz="1846" dirty="0">
              <a:solidFill>
                <a:srgbClr val="2002F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48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6" y="642642"/>
            <a:ext cx="3203664" cy="3099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85" y="654357"/>
            <a:ext cx="3372138" cy="3093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" y="3825528"/>
            <a:ext cx="3203664" cy="303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66" y="3825528"/>
            <a:ext cx="3372138" cy="3032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291A71-4898-402D-A017-EEF082D346A9}"/>
              </a:ext>
            </a:extLst>
          </p:cNvPr>
          <p:cNvSpPr/>
          <p:nvPr/>
        </p:nvSpPr>
        <p:spPr>
          <a:xfrm>
            <a:off x="148606" y="1052316"/>
            <a:ext cx="3747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Open Sans"/>
              </a:rPr>
              <a:t>Predicted BACE binding site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/>
              <p:nvPr/>
            </p:nvSpPr>
            <p:spPr>
              <a:xfrm>
                <a:off x="5170490" y="1052316"/>
                <a:ext cx="3731920" cy="723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Predicted best pose (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𝐑𝐌𝐒𝐃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)  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490" y="1052316"/>
                <a:ext cx="3731920" cy="723211"/>
              </a:xfrm>
              <a:prstGeom prst="rect">
                <a:avLst/>
              </a:prstGeom>
              <a:blipFill>
                <a:blip r:embed="rId6"/>
                <a:stretch>
                  <a:fillRect t="-4237" r="-9314" b="-1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/>
              <p:nvPr/>
            </p:nvSpPr>
            <p:spPr>
              <a:xfrm>
                <a:off x="905015" y="3945436"/>
                <a:ext cx="3261839" cy="723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Predicted medium pose (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𝐑𝐌𝐒𝐃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)  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15" y="3945436"/>
                <a:ext cx="3261839" cy="723211"/>
              </a:xfrm>
              <a:prstGeom prst="rect">
                <a:avLst/>
              </a:prstGeom>
              <a:blipFill>
                <a:blip r:embed="rId7"/>
                <a:stretch>
                  <a:fillRect t="-3361" r="-10448" b="-13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/>
              <p:nvPr/>
            </p:nvSpPr>
            <p:spPr>
              <a:xfrm>
                <a:off x="5640571" y="4010231"/>
                <a:ext cx="3261839" cy="723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Predicted worst pose (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𝐑𝐌𝐒𝐃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𝟔𝟑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Open Sans"/>
                  </a:rPr>
                  <a:t>)  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291A71-4898-402D-A017-EEF082D346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571" y="4010231"/>
                <a:ext cx="3261839" cy="723211"/>
              </a:xfrm>
              <a:prstGeom prst="rect">
                <a:avLst/>
              </a:prstGeom>
              <a:blipFill>
                <a:blip r:embed="rId8"/>
                <a:stretch>
                  <a:fillRect t="-4237" r="-10654" b="-14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255377" y="122396"/>
            <a:ext cx="653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Pose prediction in D3R Grand Challenge 4 (2018-2019)</a:t>
            </a:r>
          </a:p>
        </p:txBody>
      </p:sp>
    </p:spTree>
    <p:extLst>
      <p:ext uri="{BB962C8B-B14F-4D97-AF65-F5344CB8AC3E}">
        <p14:creationId xmlns:p14="http://schemas.microsoft.com/office/powerpoint/2010/main" val="7594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blackGray">
          <a:xfrm>
            <a:off x="1429727" y="158742"/>
            <a:ext cx="6220553" cy="5522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AI, Machine Learning, and Deep Learning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92107" y="773492"/>
            <a:ext cx="6282661" cy="5670000"/>
            <a:chOff x="202360" y="794040"/>
            <a:chExt cx="6282661" cy="5670000"/>
          </a:xfrm>
        </p:grpSpPr>
        <p:sp>
          <p:nvSpPr>
            <p:cNvPr id="3" name="Oval 2"/>
            <p:cNvSpPr/>
            <p:nvPr/>
          </p:nvSpPr>
          <p:spPr>
            <a:xfrm>
              <a:off x="202360" y="794040"/>
              <a:ext cx="6282661" cy="567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384790" y="2274683"/>
              <a:ext cx="4957010" cy="3874169"/>
            </a:xfrm>
            <a:prstGeom prst="ellipse">
              <a:avLst/>
            </a:prstGeom>
            <a:solidFill>
              <a:srgbClr val="00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016231" y="3404744"/>
              <a:ext cx="3068052" cy="250733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el 1"/>
            <p:cNvSpPr txBox="1">
              <a:spLocks/>
            </p:cNvSpPr>
            <p:nvPr/>
          </p:nvSpPr>
          <p:spPr bwMode="blackGray">
            <a:xfrm>
              <a:off x="1122923" y="1564110"/>
              <a:ext cx="4119380" cy="42247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kern="12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 Intelligence (AI)</a:t>
              </a:r>
            </a:p>
          </p:txBody>
        </p:sp>
        <p:sp>
          <p:nvSpPr>
            <p:cNvPr id="9" name="Titel 1"/>
            <p:cNvSpPr txBox="1">
              <a:spLocks/>
            </p:cNvSpPr>
            <p:nvPr/>
          </p:nvSpPr>
          <p:spPr bwMode="blackGray">
            <a:xfrm>
              <a:off x="515272" y="2933931"/>
              <a:ext cx="4119380" cy="42247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kern="12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Machine Learning</a:t>
              </a:r>
            </a:p>
          </p:txBody>
        </p:sp>
        <p:sp>
          <p:nvSpPr>
            <p:cNvPr id="10" name="Titel 1"/>
            <p:cNvSpPr txBox="1">
              <a:spLocks/>
            </p:cNvSpPr>
            <p:nvPr/>
          </p:nvSpPr>
          <p:spPr bwMode="blackGray">
            <a:xfrm>
              <a:off x="1404850" y="4330153"/>
              <a:ext cx="4119380" cy="42247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400" kern="1200" dirty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Deep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9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6364"/>
            <a:ext cx="2700704" cy="240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170" y="446808"/>
            <a:ext cx="9108830" cy="94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GB" altLang="en-US" sz="24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Artificial Intelligence &amp; Deep learning 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Bryson and Ho (Backpropagation 1969); Fukushima (Neo-</a:t>
            </a:r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Cognitron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1980); </a:t>
            </a:r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LeCun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(</a:t>
            </a:r>
            <a:r>
              <a:rPr lang="en-US" sz="2000" dirty="0">
                <a:solidFill>
                  <a:srgbClr val="0000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CNN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1998); Hopfield (</a:t>
            </a:r>
            <a:r>
              <a:rPr lang="en-US" sz="2000" dirty="0">
                <a:solidFill>
                  <a:srgbClr val="0000FF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RNN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1982); </a:t>
            </a:r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Hochreiter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 and </a:t>
            </a:r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Schmidhuber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 (</a:t>
            </a:r>
            <a:r>
              <a:rPr lang="en-US" sz="2000" dirty="0">
                <a:solidFill>
                  <a:srgbClr val="0000FF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LSTM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 1997); </a:t>
            </a:r>
            <a:r>
              <a:rPr lang="en-US" sz="2000" dirty="0" err="1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Goodfellow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 et al (</a:t>
            </a:r>
            <a:r>
              <a:rPr lang="en-US" sz="2000" dirty="0">
                <a:solidFill>
                  <a:srgbClr val="0000FF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GAN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 2014); </a:t>
            </a:r>
            <a:r>
              <a:rPr lang="en-US" sz="2000" dirty="0" err="1">
                <a:solidFill>
                  <a:srgbClr val="0000FF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Autoencoder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; </a:t>
            </a:r>
            <a:r>
              <a:rPr lang="en-US" sz="2000" dirty="0">
                <a:solidFill>
                  <a:srgbClr val="0000FF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Image translation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  <a:ea typeface="Cambria Math" panose="02040503050406030204" pitchFamily="18" charset="0"/>
              </a:rPr>
              <a:t>, … </a:t>
            </a:r>
            <a:endParaRPr lang="en-GB" altLang="en-US" sz="2000" kern="0" dirty="0">
              <a:solidFill>
                <a:schemeClr val="tx1"/>
              </a:solidFill>
              <a:latin typeface="Georgia" panose="02040502050405020303" pitchFamily="18" charset="0"/>
              <a:sym typeface="Arial Black" panose="020B0A04020102020204" pitchFamily="34" charset="0"/>
            </a:endParaRPr>
          </a:p>
        </p:txBody>
      </p:sp>
      <p:pic>
        <p:nvPicPr>
          <p:cNvPr id="2662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1" b="2293"/>
          <a:stretch>
            <a:fillRect/>
          </a:stretch>
        </p:blipFill>
        <p:spPr bwMode="auto">
          <a:xfrm>
            <a:off x="2732943" y="1534964"/>
            <a:ext cx="2064726" cy="25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8859" r="39391" b="11179"/>
          <a:stretch>
            <a:fillRect/>
          </a:stretch>
        </p:blipFill>
        <p:spPr bwMode="auto">
          <a:xfrm>
            <a:off x="4797669" y="1534964"/>
            <a:ext cx="2058866" cy="252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0" t="9627" b="10698"/>
          <a:stretch>
            <a:fillRect/>
          </a:stretch>
        </p:blipFill>
        <p:spPr bwMode="auto">
          <a:xfrm>
            <a:off x="6856536" y="1534964"/>
            <a:ext cx="2205403" cy="256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2" descr="https://www.topcoder.com/wp-content/uploads/2015/05/cnn-imag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3333"/>
            <a:ext cx="9144000" cy="27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38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1354" y="398243"/>
            <a:ext cx="9042646" cy="6459757"/>
            <a:chOff x="101355" y="3791707"/>
            <a:chExt cx="9042646" cy="3138439"/>
          </a:xfrm>
        </p:grpSpPr>
        <p:grpSp>
          <p:nvGrpSpPr>
            <p:cNvPr id="19" name="Group 18"/>
            <p:cNvGrpSpPr/>
            <p:nvPr/>
          </p:nvGrpSpPr>
          <p:grpSpPr>
            <a:xfrm>
              <a:off x="101355" y="3791707"/>
              <a:ext cx="9042646" cy="3138439"/>
              <a:chOff x="-1" y="3738555"/>
              <a:chExt cx="9144001" cy="3138439"/>
            </a:xfrm>
          </p:grpSpPr>
          <p:pic>
            <p:nvPicPr>
              <p:cNvPr id="4" name="Picture 12" descr="http://resources.workable.com/wp-content/uploads/2015/09/machine_learning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4154" y="3808989"/>
                <a:ext cx="5509846" cy="2953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764" y="5567249"/>
                <a:ext cx="1574533" cy="1290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6" descr="Image result for deep learn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3738555"/>
                <a:ext cx="2291255" cy="190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4" descr="Image result for alpha 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765" y="3880180"/>
                <a:ext cx="1574533" cy="1164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4837" y="5066182"/>
                <a:ext cx="1574533" cy="479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567250"/>
                <a:ext cx="2194837" cy="130974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2998" y="3880178"/>
                <a:ext cx="1866409" cy="1181748"/>
              </a:xfrm>
              <a:prstGeom prst="rect">
                <a:avLst/>
              </a:prstGeom>
            </p:spPr>
          </p:pic>
        </p:grpSp>
        <p:pic>
          <p:nvPicPr>
            <p:cNvPr id="5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834" y="5638904"/>
              <a:ext cx="1692166" cy="1290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Image result for manifold learn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227" y="3880179"/>
              <a:ext cx="1330972" cy="118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186610" y="8724"/>
            <a:ext cx="6808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intelligence and machine learning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4614" y="3296155"/>
            <a:ext cx="5338917" cy="2390397"/>
            <a:chOff x="-61388" y="3136491"/>
            <a:chExt cx="5338917" cy="2390397"/>
          </a:xfrm>
        </p:grpSpPr>
        <p:sp>
          <p:nvSpPr>
            <p:cNvPr id="16" name="Rectangle 15"/>
            <p:cNvSpPr/>
            <p:nvPr/>
          </p:nvSpPr>
          <p:spPr>
            <a:xfrm>
              <a:off x="-61388" y="5152103"/>
              <a:ext cx="5338917" cy="374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NeueHaas"/>
                </a:rPr>
                <a:t> Geoffrey Hinton, Yann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LeCun</a:t>
              </a:r>
              <a:r>
                <a:rPr lang="en-US" dirty="0">
                  <a:solidFill>
                    <a:srgbClr val="000000"/>
                  </a:solidFill>
                  <a:latin typeface="NeueHaas"/>
                </a:rPr>
                <a:t>, and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Yoshua</a:t>
              </a:r>
              <a:r>
                <a:rPr lang="en-US" dirty="0">
                  <a:solidFill>
                    <a:srgbClr val="000000"/>
                  </a:solidFill>
                  <a:latin typeface="NeueHaas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Bengio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76958" y="3136491"/>
              <a:ext cx="23236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NeueHaas"/>
                </a:rPr>
                <a:t>Turing Award 2019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90884" y="4451983"/>
            <a:ext cx="5338917" cy="2390936"/>
            <a:chOff x="449890" y="3185113"/>
            <a:chExt cx="5338917" cy="2390936"/>
          </a:xfrm>
        </p:grpSpPr>
        <p:pic>
          <p:nvPicPr>
            <p:cNvPr id="24" name="Picture 2" descr="Geoff Hinton, Yann LeCun, Yoshua Bengio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" t="10618" r="1867" b="10737"/>
            <a:stretch/>
          </p:blipFill>
          <p:spPr bwMode="auto">
            <a:xfrm>
              <a:off x="511279" y="3185113"/>
              <a:ext cx="5153694" cy="238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49890" y="5201264"/>
              <a:ext cx="5338917" cy="3747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NeueHaas"/>
                </a:rPr>
                <a:t> Geoffrey Hinton, Yann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LeCun</a:t>
              </a:r>
              <a:r>
                <a:rPr lang="en-US" dirty="0">
                  <a:solidFill>
                    <a:srgbClr val="000000"/>
                  </a:solidFill>
                  <a:latin typeface="NeueHaas"/>
                </a:rPr>
                <a:t>, and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Yoshua</a:t>
              </a:r>
              <a:r>
                <a:rPr lang="en-US" dirty="0">
                  <a:solidFill>
                    <a:srgbClr val="000000"/>
                  </a:solidFill>
                  <a:latin typeface="NeueHaas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NeueHaas"/>
                </a:rPr>
                <a:t>Bengio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88236" y="3185652"/>
              <a:ext cx="23236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NeueHaas"/>
                </a:rPr>
                <a:t>Turing Award 2019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96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altLang="en-US" sz="2400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 Black" panose="020B0A04020102020204" pitchFamily="34" charset="0"/>
              </a:rPr>
              <a:t>Face synthesis using generative adversarial network (GAN)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237"/>
            <a:ext cx="9144000" cy="4957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5949" y="6379419"/>
            <a:ext cx="4173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https://arxiv.org/pdf/1511.06434.pdf</a:t>
            </a:r>
          </a:p>
        </p:txBody>
      </p:sp>
    </p:spTree>
    <p:extLst>
      <p:ext uri="{BB962C8B-B14F-4D97-AF65-F5344CB8AC3E}">
        <p14:creationId xmlns:p14="http://schemas.microsoft.com/office/powerpoint/2010/main" val="197827930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10186</TotalTime>
  <Words>1933</Words>
  <Application>Microsoft Macintosh PowerPoint</Application>
  <PresentationFormat>On-screen Show (4:3)</PresentationFormat>
  <Paragraphs>499</Paragraphs>
  <Slides>48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73" baseType="lpstr">
      <vt:lpstr>Arial Unicode MS</vt:lpstr>
      <vt:lpstr>等线</vt:lpstr>
      <vt:lpstr>MS PGothic</vt:lpstr>
      <vt:lpstr>宋体</vt:lpstr>
      <vt:lpstr>宋体</vt:lpstr>
      <vt:lpstr>Algerian</vt:lpstr>
      <vt:lpstr>Arial</vt:lpstr>
      <vt:lpstr>Arial Black</vt:lpstr>
      <vt:lpstr>Arial Narrow</vt:lpstr>
      <vt:lpstr>Calibri</vt:lpstr>
      <vt:lpstr>Calibri Light</vt:lpstr>
      <vt:lpstr>Cambria Math</vt:lpstr>
      <vt:lpstr>Georgia</vt:lpstr>
      <vt:lpstr>Helvetica Neue</vt:lpstr>
      <vt:lpstr>medium-content-sans-serif-font</vt:lpstr>
      <vt:lpstr>NeueHaas</vt:lpstr>
      <vt:lpstr>Open Sans</vt:lpstr>
      <vt:lpstr>Palatino</vt:lpstr>
      <vt:lpstr>Symbol</vt:lpstr>
      <vt:lpstr>Tahoma</vt:lpstr>
      <vt:lpstr>Times New Roman</vt:lpstr>
      <vt:lpstr>Wingdings</vt:lpstr>
      <vt:lpstr>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AI, Machine Learning, and Deep Learning</vt:lpstr>
      <vt:lpstr>PowerPoint Presentation</vt:lpstr>
      <vt:lpstr>PowerPoint Presentation</vt:lpstr>
      <vt:lpstr>Face synthesis using generative adversarial network (GAN)</vt:lpstr>
      <vt:lpstr>Visually-aware fashion recommendation and design with GANs (Kang et al., 2017)</vt:lpstr>
      <vt:lpstr>Cycle GANs for image translation (Zhu et al., 2017; arXiv:1703:10593v2 [cs.CV])</vt:lpstr>
      <vt:lpstr>Cycle GANs for image translation (Zhu et al., 2017; arXiv:1703:10593v2 [cs.CV])</vt:lpstr>
      <vt:lpstr>PowerPoint Presentation</vt:lpstr>
      <vt:lpstr>PowerPoint Presentation</vt:lpstr>
      <vt:lpstr>PowerPoint Presentation</vt:lpstr>
      <vt:lpstr>GANs for image translation (Zhu et al., 2017; arXiv:1703:10593v2 [cs.CV])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Discovery Process (simplified)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Topological invariants: Betti numbers</vt:lpstr>
      <vt:lpstr>Vietoris-Rips complexes of planar point 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</dc:creator>
  <cp:lastModifiedBy>Microsoft Office User</cp:lastModifiedBy>
  <cp:revision>582</cp:revision>
  <dcterms:created xsi:type="dcterms:W3CDTF">2018-03-18T10:08:13Z</dcterms:created>
  <dcterms:modified xsi:type="dcterms:W3CDTF">2019-08-23T13:47:43Z</dcterms:modified>
</cp:coreProperties>
</file>