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6" r:id="rId2"/>
    <p:sldId id="256" r:id="rId3"/>
    <p:sldId id="493" r:id="rId4"/>
    <p:sldId id="542" r:id="rId5"/>
    <p:sldId id="541" r:id="rId6"/>
    <p:sldId id="543" r:id="rId7"/>
    <p:sldId id="544" r:id="rId8"/>
    <p:sldId id="258" r:id="rId9"/>
    <p:sldId id="257" r:id="rId10"/>
    <p:sldId id="547" r:id="rId11"/>
    <p:sldId id="54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5" autoAdjust="0"/>
    <p:restoredTop sz="94660"/>
  </p:normalViewPr>
  <p:slideViewPr>
    <p:cSldViewPr snapToGrid="0">
      <p:cViewPr varScale="1">
        <p:scale>
          <a:sx n="68" d="100"/>
          <a:sy n="68" d="100"/>
        </p:scale>
        <p:origin x="106" y="3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9C0E6-D330-45BA-8A46-4D519F4BF4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23C734-936F-42B4-8A03-BBAA5CCE00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A6F5F1-B22A-4F33-AAD5-362FE9DA5654}"/>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0EA49355-F552-417F-9F64-F90565FBF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3E6AD-AE7B-4F42-9B05-A6D7878CE28C}"/>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282745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EC89-41AD-4D5F-B05A-4DCBDA8703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BFA030-3878-4192-AC13-299D1A9C75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D6EF66-D7AF-4C22-B2A7-26B5AB333CB4}"/>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D8CFA4B1-8D01-4041-9D2E-E8ED390155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09201-4FD6-420C-8A6E-338EC4D5E670}"/>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364376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2A81B4-0E8C-4AAB-84D8-893F6D1AA7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D696C5-3091-4D7E-BB7F-09B436C47E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322A46-1971-4D50-A532-4F8DDD28B414}"/>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1BE3663D-2568-4083-A5EA-D675575B3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B2333-C74F-4D1D-A86A-0D10E9131B7F}"/>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369780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C542D-BC33-4BE3-9AEE-1CDEA3B351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B0BA2-A371-467E-A7A2-6857FE7338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E54F3-D342-4200-AE88-074D75758CE4}"/>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7C4B5CB6-3827-485F-864D-458002DA5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C0B1B-F808-44CA-B71D-DA1D8DA5C808}"/>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38386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6054-8588-44C8-870F-3C295C6551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2D4DF2-BF22-40B3-A158-2EC45097AA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A95EE-7533-4B8C-874F-579801D8C732}"/>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CD7F481C-B5CC-4C72-AD7F-F15A64A41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C2C03-3D09-4E74-9A37-46A1E729A40A}"/>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46000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D6A4-CDD8-46DE-9EBF-646E410935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AAA57-0508-49B5-9107-DEE03FA0C6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034D3A-828D-4E6E-B91A-C3B2C99457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341F1C-9AC1-4701-B717-BECFACF6D8C1}"/>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6" name="Footer Placeholder 5">
            <a:extLst>
              <a:ext uri="{FF2B5EF4-FFF2-40B4-BE49-F238E27FC236}">
                <a16:creationId xmlns:a16="http://schemas.microsoft.com/office/drawing/2014/main" id="{3E4857DA-5367-4FC3-8A46-C5C9D27C03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D94A7-0CA2-4B59-AB6B-45F5D3DBAE9D}"/>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384647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ED48-C453-45E2-9DE5-8C13A2FEE5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BD705E-34C5-4054-9C01-5FBC3939E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15E6AD-E186-4385-B29E-8E9813D988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DE6118-3BB6-4F45-8ADF-BE668E600B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42E86-E0C4-4721-816C-076BB11DBF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8D750B-E105-441E-8EEA-E280B0B24411}"/>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8" name="Footer Placeholder 7">
            <a:extLst>
              <a:ext uri="{FF2B5EF4-FFF2-40B4-BE49-F238E27FC236}">
                <a16:creationId xmlns:a16="http://schemas.microsoft.com/office/drawing/2014/main" id="{764D6375-0E79-44F5-88E1-2744F423E7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AE7837-F5D0-48C4-9341-A85D059A2DD5}"/>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110800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4C979-E0FD-48C3-BCA1-6A1D55F8D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B385EE-8ED7-4303-9099-E9D30F01D7A3}"/>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4" name="Footer Placeholder 3">
            <a:extLst>
              <a:ext uri="{FF2B5EF4-FFF2-40B4-BE49-F238E27FC236}">
                <a16:creationId xmlns:a16="http://schemas.microsoft.com/office/drawing/2014/main" id="{4C1EF36D-66E8-4AA4-A70F-1D515032AF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908374-79E2-41CA-8229-EFABA0FC6C9B}"/>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211559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04C6ED-1D8B-411C-877F-EC13FED98041}"/>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3" name="Footer Placeholder 2">
            <a:extLst>
              <a:ext uri="{FF2B5EF4-FFF2-40B4-BE49-F238E27FC236}">
                <a16:creationId xmlns:a16="http://schemas.microsoft.com/office/drawing/2014/main" id="{909963BE-856C-4D2A-BC7B-4C2B8F9B10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61A917-297F-4DF5-9EAE-40A2CFCF703F}"/>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57243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B877-177A-4B72-9602-A11F8B8C7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109306-A146-4094-B80D-F4812A1D8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6E9818-4236-49A4-B420-112339E7E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C127E-CD4D-4752-986F-FBB7F71A586F}"/>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6" name="Footer Placeholder 5">
            <a:extLst>
              <a:ext uri="{FF2B5EF4-FFF2-40B4-BE49-F238E27FC236}">
                <a16:creationId xmlns:a16="http://schemas.microsoft.com/office/drawing/2014/main" id="{8167FFE9-4E47-4537-9B16-885F2BD2DA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6AE42-E5BA-4CD4-AA87-3DAF61FFC8AF}"/>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380175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39716-12F4-4ED2-8881-DFFBF9DDB1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7E1E54-3C61-43EE-B835-8682E5B2B8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6727F0-28E1-45AE-92B8-3A5CDCDF2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2708B6-32DC-4AAA-92A8-111941C3A0E1}"/>
              </a:ext>
            </a:extLst>
          </p:cNvPr>
          <p:cNvSpPr>
            <a:spLocks noGrp="1"/>
          </p:cNvSpPr>
          <p:nvPr>
            <p:ph type="dt" sz="half" idx="10"/>
          </p:nvPr>
        </p:nvSpPr>
        <p:spPr/>
        <p:txBody>
          <a:bodyPr/>
          <a:lstStyle/>
          <a:p>
            <a:fld id="{A097AF7D-2618-4152-8B2C-6C0AB330FCDE}" type="datetimeFigureOut">
              <a:rPr lang="en-US" smtClean="0"/>
              <a:t>8/23/2019</a:t>
            </a:fld>
            <a:endParaRPr lang="en-US"/>
          </a:p>
        </p:txBody>
      </p:sp>
      <p:sp>
        <p:nvSpPr>
          <p:cNvPr id="6" name="Footer Placeholder 5">
            <a:extLst>
              <a:ext uri="{FF2B5EF4-FFF2-40B4-BE49-F238E27FC236}">
                <a16:creationId xmlns:a16="http://schemas.microsoft.com/office/drawing/2014/main" id="{35CDD99E-04A2-4430-936C-B9B3848F59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5A07E2-9B69-4FFF-AAF4-B62E5DEDA74F}"/>
              </a:ext>
            </a:extLst>
          </p:cNvPr>
          <p:cNvSpPr>
            <a:spLocks noGrp="1"/>
          </p:cNvSpPr>
          <p:nvPr>
            <p:ph type="sldNum" sz="quarter" idx="12"/>
          </p:nvPr>
        </p:nvSpPr>
        <p:spPr/>
        <p:txBody>
          <a:bodyPr/>
          <a:lstStyle/>
          <a:p>
            <a:fld id="{5339B4AB-F08E-48CC-8425-359F623919F6}" type="slidenum">
              <a:rPr lang="en-US" smtClean="0"/>
              <a:t>‹#›</a:t>
            </a:fld>
            <a:endParaRPr lang="en-US"/>
          </a:p>
        </p:txBody>
      </p:sp>
    </p:spTree>
    <p:extLst>
      <p:ext uri="{BB962C8B-B14F-4D97-AF65-F5344CB8AC3E}">
        <p14:creationId xmlns:p14="http://schemas.microsoft.com/office/powerpoint/2010/main" val="2257920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2AA4E2-1255-4AF3-AD03-83430F1FB4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8658FE-CD7A-440C-BB3B-1E99DA50CB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2B417-0ED2-4CAE-B3B4-127044E862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7AF7D-2618-4152-8B2C-6C0AB330FCDE}" type="datetimeFigureOut">
              <a:rPr lang="en-US" smtClean="0"/>
              <a:t>8/23/2019</a:t>
            </a:fld>
            <a:endParaRPr lang="en-US"/>
          </a:p>
        </p:txBody>
      </p:sp>
      <p:sp>
        <p:nvSpPr>
          <p:cNvPr id="5" name="Footer Placeholder 4">
            <a:extLst>
              <a:ext uri="{FF2B5EF4-FFF2-40B4-BE49-F238E27FC236}">
                <a16:creationId xmlns:a16="http://schemas.microsoft.com/office/drawing/2014/main" id="{7B09BC33-5276-419A-B7BE-56355DA852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400D10-0595-43D4-8770-D6A4678DCB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9B4AB-F08E-48CC-8425-359F623919F6}" type="slidenum">
              <a:rPr lang="en-US" smtClean="0"/>
              <a:t>‹#›</a:t>
            </a:fld>
            <a:endParaRPr lang="en-US"/>
          </a:p>
        </p:txBody>
      </p:sp>
    </p:spTree>
    <p:extLst>
      <p:ext uri="{BB962C8B-B14F-4D97-AF65-F5344CB8AC3E}">
        <p14:creationId xmlns:p14="http://schemas.microsoft.com/office/powerpoint/2010/main" val="139496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drugdesigndata.org/upload/community-logo/_177228.png">
            <a:extLst>
              <a:ext uri="{FF2B5EF4-FFF2-40B4-BE49-F238E27FC236}">
                <a16:creationId xmlns:a16="http://schemas.microsoft.com/office/drawing/2014/main" id="{B2CCB214-3D98-4A58-8456-757595A0FC8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0709" y="527471"/>
            <a:ext cx="1002314" cy="1132918"/>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714C7C0-FE67-48D0-B57F-8B661C0D7C3B}"/>
              </a:ext>
            </a:extLst>
          </p:cNvPr>
          <p:cNvSpPr/>
          <p:nvPr/>
        </p:nvSpPr>
        <p:spPr>
          <a:xfrm>
            <a:off x="1603023" y="2367559"/>
            <a:ext cx="9314817" cy="1446550"/>
          </a:xfrm>
          <a:prstGeom prst="rect">
            <a:avLst/>
          </a:prstGeom>
        </p:spPr>
        <p:txBody>
          <a:bodyPr wrap="square">
            <a:spAutoFit/>
          </a:bodyPr>
          <a:lstStyle/>
          <a:p>
            <a:pPr algn="ctr"/>
            <a:r>
              <a:rPr lang="en-US" sz="4400" dirty="0">
                <a:solidFill>
                  <a:srgbClr val="0070C0"/>
                </a:solidFill>
              </a:rPr>
              <a:t>Open Discussion of the Future of Blinded Prediction Challenges</a:t>
            </a:r>
          </a:p>
        </p:txBody>
      </p:sp>
    </p:spTree>
    <p:extLst>
      <p:ext uri="{BB962C8B-B14F-4D97-AF65-F5344CB8AC3E}">
        <p14:creationId xmlns:p14="http://schemas.microsoft.com/office/powerpoint/2010/main" val="182763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drugdesigndata.org/upload/community-logo/_177228.png">
            <a:extLst>
              <a:ext uri="{FF2B5EF4-FFF2-40B4-BE49-F238E27FC236}">
                <a16:creationId xmlns:a16="http://schemas.microsoft.com/office/drawing/2014/main" id="{1DD4BBED-99CA-6E4F-9AB4-DC3DBABF00D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0347" y="405376"/>
            <a:ext cx="1015479" cy="114779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3CC68BB-E94B-8A43-8812-77B8DDC91C04}"/>
              </a:ext>
            </a:extLst>
          </p:cNvPr>
          <p:cNvSpPr txBox="1"/>
          <p:nvPr/>
        </p:nvSpPr>
        <p:spPr>
          <a:xfrm>
            <a:off x="2040109" y="564504"/>
            <a:ext cx="8410316" cy="769441"/>
          </a:xfrm>
          <a:prstGeom prst="rect">
            <a:avLst/>
          </a:prstGeom>
          <a:noFill/>
        </p:spPr>
        <p:txBody>
          <a:bodyPr wrap="none" rtlCol="0">
            <a:spAutoFit/>
          </a:bodyPr>
          <a:lstStyle/>
          <a:p>
            <a:r>
              <a:rPr lang="en-US" sz="4400" dirty="0">
                <a:solidFill>
                  <a:srgbClr val="0070C0"/>
                </a:solidFill>
              </a:rPr>
              <a:t>Aspects We Could Better Emphasize</a:t>
            </a:r>
          </a:p>
        </p:txBody>
      </p:sp>
      <p:sp>
        <p:nvSpPr>
          <p:cNvPr id="4" name="Rectangle 3">
            <a:extLst>
              <a:ext uri="{FF2B5EF4-FFF2-40B4-BE49-F238E27FC236}">
                <a16:creationId xmlns:a16="http://schemas.microsoft.com/office/drawing/2014/main" id="{DB965980-15A0-0644-A457-EEF19CDAE69C}"/>
              </a:ext>
            </a:extLst>
          </p:cNvPr>
          <p:cNvSpPr/>
          <p:nvPr/>
        </p:nvSpPr>
        <p:spPr>
          <a:xfrm>
            <a:off x="510347" y="2316230"/>
            <a:ext cx="11636643" cy="3539430"/>
          </a:xfrm>
          <a:prstGeom prst="rect">
            <a:avLst/>
          </a:prstGeom>
        </p:spPr>
        <p:txBody>
          <a:bodyPr wrap="square">
            <a:spAutoFit/>
          </a:bodyPr>
          <a:lstStyle/>
          <a:p>
            <a:r>
              <a:rPr lang="en-US" sz="2800" dirty="0"/>
              <a:t>Grand Challenges to continue</a:t>
            </a:r>
          </a:p>
          <a:p>
            <a:endParaRPr lang="en-US" sz="2800" dirty="0"/>
          </a:p>
          <a:p>
            <a:r>
              <a:rPr lang="en-US" sz="2800" dirty="0"/>
              <a:t>Pharma interest in using high-performing workflows for real-world drug discovery </a:t>
            </a:r>
          </a:p>
          <a:p>
            <a:endParaRPr lang="en-US" sz="2800" dirty="0"/>
          </a:p>
          <a:p>
            <a:r>
              <a:rPr lang="en-US" sz="2800" dirty="0"/>
              <a:t>Data are on hand for a novel virtual screening challenge</a:t>
            </a:r>
          </a:p>
          <a:p>
            <a:endParaRPr lang="en-US" sz="2800" dirty="0"/>
          </a:p>
          <a:p>
            <a:r>
              <a:rPr lang="en-US" sz="2800" dirty="0"/>
              <a:t>Framework straightforward to extend to other data types; e.g., binding kinetics</a:t>
            </a:r>
          </a:p>
        </p:txBody>
      </p:sp>
    </p:spTree>
    <p:extLst>
      <p:ext uri="{BB962C8B-B14F-4D97-AF65-F5344CB8AC3E}">
        <p14:creationId xmlns:p14="http://schemas.microsoft.com/office/powerpoint/2010/main" val="171529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descr="https://drugdesigndata.org/upload/community-logo/_177228.png">
            <a:extLst>
              <a:ext uri="{FF2B5EF4-FFF2-40B4-BE49-F238E27FC236}">
                <a16:creationId xmlns:a16="http://schemas.microsoft.com/office/drawing/2014/main" id="{1DD4BBED-99CA-6E4F-9AB4-DC3DBABF00D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10347" y="405376"/>
            <a:ext cx="1015479" cy="114779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3CC68BB-E94B-8A43-8812-77B8DDC91C04}"/>
              </a:ext>
            </a:extLst>
          </p:cNvPr>
          <p:cNvSpPr txBox="1"/>
          <p:nvPr/>
        </p:nvSpPr>
        <p:spPr>
          <a:xfrm>
            <a:off x="2040109" y="564504"/>
            <a:ext cx="8410316" cy="769441"/>
          </a:xfrm>
          <a:prstGeom prst="rect">
            <a:avLst/>
          </a:prstGeom>
          <a:noFill/>
        </p:spPr>
        <p:txBody>
          <a:bodyPr wrap="none" rtlCol="0">
            <a:spAutoFit/>
          </a:bodyPr>
          <a:lstStyle/>
          <a:p>
            <a:r>
              <a:rPr lang="en-US" sz="4400" dirty="0">
                <a:solidFill>
                  <a:srgbClr val="0070C0"/>
                </a:solidFill>
              </a:rPr>
              <a:t>Aspects we could better emphasize:</a:t>
            </a:r>
          </a:p>
        </p:txBody>
      </p:sp>
      <p:sp>
        <p:nvSpPr>
          <p:cNvPr id="4" name="Rectangle 3">
            <a:extLst>
              <a:ext uri="{FF2B5EF4-FFF2-40B4-BE49-F238E27FC236}">
                <a16:creationId xmlns:a16="http://schemas.microsoft.com/office/drawing/2014/main" id="{DB965980-15A0-0644-A457-EEF19CDAE69C}"/>
              </a:ext>
            </a:extLst>
          </p:cNvPr>
          <p:cNvSpPr/>
          <p:nvPr/>
        </p:nvSpPr>
        <p:spPr>
          <a:xfrm>
            <a:off x="679759" y="2039139"/>
            <a:ext cx="10804485" cy="4093428"/>
          </a:xfrm>
          <a:prstGeom prst="rect">
            <a:avLst/>
          </a:prstGeom>
        </p:spPr>
        <p:txBody>
          <a:bodyPr wrap="square">
            <a:spAutoFit/>
          </a:bodyPr>
          <a:lstStyle/>
          <a:p>
            <a:r>
              <a:rPr lang="en-US" sz="2000" dirty="0"/>
              <a:t>There is interest from several pharma partners to use challenges against blinded data in a first round, then use the best performing methods to make new predictions and generate the next dataset (which has been done in Teach-Discover-Treat, e.g.)</a:t>
            </a:r>
          </a:p>
          <a:p>
            <a:endParaRPr lang="en-US" sz="2000" dirty="0"/>
          </a:p>
          <a:p>
            <a:r>
              <a:rPr lang="en-US" sz="2000" dirty="0"/>
              <a:t>We are brokering a new dataset (with pharma) to run a new virtual screening challenge against 3 different targets; this company also wanted to use the best methods to hunt for new molecules across their larger (protected) small molecule datasets (so fits above point/model)</a:t>
            </a:r>
          </a:p>
          <a:p>
            <a:endParaRPr lang="en-US" sz="2000" dirty="0"/>
          </a:p>
          <a:p>
            <a:r>
              <a:rPr lang="en-US" sz="2000" dirty="0"/>
              <a:t>Once the tech framework is developed for pose prediction and affinity predictions at significantly grander scale, extension of this framework, with relatively minor modifications, becomes possible. E.g., enabling challenges in other categories, such as drug binding kinetics, virtual screening, </a:t>
            </a:r>
            <a:r>
              <a:rPr lang="en-US" sz="2000" dirty="0" err="1"/>
              <a:t>etc</a:t>
            </a:r>
            <a:endParaRPr lang="en-US" sz="2000" dirty="0"/>
          </a:p>
          <a:p>
            <a:endParaRPr lang="en-US" sz="2000" dirty="0"/>
          </a:p>
          <a:p>
            <a:r>
              <a:rPr lang="en-US" sz="2000" dirty="0"/>
              <a:t>Framework straightforward to extend to other data types; e.g., </a:t>
            </a:r>
            <a:r>
              <a:rPr lang="en-US" sz="2000"/>
              <a:t>binding kinetics</a:t>
            </a:r>
            <a:endParaRPr lang="en-US" sz="2000" dirty="0"/>
          </a:p>
        </p:txBody>
      </p:sp>
    </p:spTree>
    <p:extLst>
      <p:ext uri="{BB962C8B-B14F-4D97-AF65-F5344CB8AC3E}">
        <p14:creationId xmlns:p14="http://schemas.microsoft.com/office/powerpoint/2010/main" val="42276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drugdesigndata.org/upload/community-logo/_177228.png">
            <a:extLst>
              <a:ext uri="{FF2B5EF4-FFF2-40B4-BE49-F238E27FC236}">
                <a16:creationId xmlns:a16="http://schemas.microsoft.com/office/drawing/2014/main" id="{B2CCB214-3D98-4A58-8456-757595A0FC8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0709" y="527471"/>
            <a:ext cx="1002314" cy="1132918"/>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714C7C0-FE67-48D0-B57F-8B661C0D7C3B}"/>
              </a:ext>
            </a:extLst>
          </p:cNvPr>
          <p:cNvSpPr/>
          <p:nvPr/>
        </p:nvSpPr>
        <p:spPr>
          <a:xfrm>
            <a:off x="1866088" y="527471"/>
            <a:ext cx="8459823" cy="1323439"/>
          </a:xfrm>
          <a:prstGeom prst="rect">
            <a:avLst/>
          </a:prstGeom>
        </p:spPr>
        <p:txBody>
          <a:bodyPr wrap="square">
            <a:spAutoFit/>
          </a:bodyPr>
          <a:lstStyle/>
          <a:p>
            <a:pPr algn="ctr"/>
            <a:r>
              <a:rPr lang="en-US" sz="4400" dirty="0">
                <a:solidFill>
                  <a:srgbClr val="0070C0"/>
                </a:solidFill>
              </a:rPr>
              <a:t>NIH Proposal for Next Phase of D3R</a:t>
            </a:r>
          </a:p>
          <a:p>
            <a:pPr algn="ctr"/>
            <a:r>
              <a:rPr lang="en-US" sz="3600" dirty="0"/>
              <a:t>submitted early 2019</a:t>
            </a:r>
          </a:p>
        </p:txBody>
      </p:sp>
      <p:sp>
        <p:nvSpPr>
          <p:cNvPr id="8" name="Rectangle 7">
            <a:extLst>
              <a:ext uri="{FF2B5EF4-FFF2-40B4-BE49-F238E27FC236}">
                <a16:creationId xmlns:a16="http://schemas.microsoft.com/office/drawing/2014/main" id="{BAA6E7CB-A923-4D59-973E-3A3A88DF948C}"/>
              </a:ext>
            </a:extLst>
          </p:cNvPr>
          <p:cNvSpPr/>
          <p:nvPr/>
        </p:nvSpPr>
        <p:spPr>
          <a:xfrm>
            <a:off x="2008963" y="2388248"/>
            <a:ext cx="9050266" cy="3539430"/>
          </a:xfrm>
          <a:prstGeom prst="rect">
            <a:avLst/>
          </a:prstGeom>
        </p:spPr>
        <p:txBody>
          <a:bodyPr wrap="square">
            <a:spAutoFit/>
          </a:bodyPr>
          <a:lstStyle/>
          <a:p>
            <a:r>
              <a:rPr lang="en-US" sz="2800" dirty="0">
                <a:solidFill>
                  <a:srgbClr val="0070C0"/>
                </a:solidFill>
              </a:rPr>
              <a:t>Grand Challenges (at least a few more)</a:t>
            </a:r>
          </a:p>
          <a:p>
            <a:endParaRPr lang="en-US" sz="2800" dirty="0">
              <a:solidFill>
                <a:srgbClr val="0070C0"/>
              </a:solidFill>
            </a:endParaRPr>
          </a:p>
          <a:p>
            <a:r>
              <a:rPr lang="en-US" sz="2800" dirty="0">
                <a:solidFill>
                  <a:srgbClr val="0070C0"/>
                </a:solidFill>
              </a:rPr>
              <a:t>Containerized workflows for ongoing testing, replication, dissemination</a:t>
            </a:r>
          </a:p>
          <a:p>
            <a:endParaRPr lang="en-US" sz="2800" dirty="0">
              <a:solidFill>
                <a:srgbClr val="0070C0"/>
              </a:solidFill>
            </a:endParaRPr>
          </a:p>
          <a:p>
            <a:r>
              <a:rPr lang="en-US" sz="2800" dirty="0">
                <a:solidFill>
                  <a:srgbClr val="0070C0"/>
                </a:solidFill>
              </a:rPr>
              <a:t>Orders of magnitude increase in rate of blinded challenges</a:t>
            </a:r>
          </a:p>
          <a:p>
            <a:endParaRPr lang="en-US" sz="2800" dirty="0">
              <a:solidFill>
                <a:srgbClr val="0070C0"/>
              </a:solidFill>
            </a:endParaRPr>
          </a:p>
          <a:p>
            <a:r>
              <a:rPr lang="en-US" sz="2800" dirty="0">
                <a:solidFill>
                  <a:srgbClr val="0070C0"/>
                </a:solidFill>
              </a:rPr>
              <a:t>Major components of training and outreach</a:t>
            </a:r>
          </a:p>
        </p:txBody>
      </p:sp>
    </p:spTree>
    <p:extLst>
      <p:ext uri="{BB962C8B-B14F-4D97-AF65-F5344CB8AC3E}">
        <p14:creationId xmlns:p14="http://schemas.microsoft.com/office/powerpoint/2010/main" val="198407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545E35-9CE1-4F20-8132-E8AB9B2BE307}"/>
              </a:ext>
            </a:extLst>
          </p:cNvPr>
          <p:cNvPicPr>
            <a:picLocks noChangeAspect="1"/>
          </p:cNvPicPr>
          <p:nvPr/>
        </p:nvPicPr>
        <p:blipFill>
          <a:blip r:embed="rId2"/>
          <a:stretch>
            <a:fillRect/>
          </a:stretch>
        </p:blipFill>
        <p:spPr>
          <a:xfrm>
            <a:off x="1277668" y="3537221"/>
            <a:ext cx="9946459" cy="1589738"/>
          </a:xfrm>
          <a:prstGeom prst="rect">
            <a:avLst/>
          </a:prstGeom>
        </p:spPr>
      </p:pic>
      <p:sp>
        <p:nvSpPr>
          <p:cNvPr id="45" name="TextBox 44">
            <a:extLst>
              <a:ext uri="{FF2B5EF4-FFF2-40B4-BE49-F238E27FC236}">
                <a16:creationId xmlns:a16="http://schemas.microsoft.com/office/drawing/2014/main" id="{6E9C65FD-8FAD-49F1-A7CE-86233B3C40EE}"/>
              </a:ext>
            </a:extLst>
          </p:cNvPr>
          <p:cNvSpPr txBox="1"/>
          <p:nvPr/>
        </p:nvSpPr>
        <p:spPr>
          <a:xfrm>
            <a:off x="219974" y="1610052"/>
            <a:ext cx="2139554" cy="1015663"/>
          </a:xfrm>
          <a:prstGeom prst="rect">
            <a:avLst/>
          </a:prstGeom>
          <a:solidFill>
            <a:schemeClr val="bg1"/>
          </a:solidFill>
        </p:spPr>
        <p:txBody>
          <a:bodyPr wrap="square" rtlCol="0">
            <a:spAutoFit/>
          </a:bodyPr>
          <a:lstStyle/>
          <a:p>
            <a:pPr algn="ctr"/>
            <a:r>
              <a:rPr lang="en-US" sz="2000" dirty="0">
                <a:solidFill>
                  <a:srgbClr val="FF0000"/>
                </a:solidFill>
              </a:rPr>
              <a:t>PDB identifies forthcoming structures</a:t>
            </a:r>
          </a:p>
        </p:txBody>
      </p:sp>
      <p:sp>
        <p:nvSpPr>
          <p:cNvPr id="47" name="TextBox 46">
            <a:extLst>
              <a:ext uri="{FF2B5EF4-FFF2-40B4-BE49-F238E27FC236}">
                <a16:creationId xmlns:a16="http://schemas.microsoft.com/office/drawing/2014/main" id="{24FCFEA0-924A-4837-B93C-946A3AD696A8}"/>
              </a:ext>
            </a:extLst>
          </p:cNvPr>
          <p:cNvSpPr txBox="1"/>
          <p:nvPr/>
        </p:nvSpPr>
        <p:spPr>
          <a:xfrm>
            <a:off x="6787424" y="1917829"/>
            <a:ext cx="1998303" cy="707886"/>
          </a:xfrm>
          <a:prstGeom prst="rect">
            <a:avLst/>
          </a:prstGeom>
          <a:solidFill>
            <a:schemeClr val="bg1"/>
          </a:solidFill>
        </p:spPr>
        <p:txBody>
          <a:bodyPr wrap="square" rtlCol="0">
            <a:spAutoFit/>
          </a:bodyPr>
          <a:lstStyle/>
          <a:p>
            <a:pPr algn="ctr"/>
            <a:r>
              <a:rPr lang="en-US" sz="2000" dirty="0">
                <a:solidFill>
                  <a:srgbClr val="FF0000"/>
                </a:solidFill>
              </a:rPr>
              <a:t>PDB releases structures</a:t>
            </a:r>
          </a:p>
        </p:txBody>
      </p:sp>
      <p:cxnSp>
        <p:nvCxnSpPr>
          <p:cNvPr id="50" name="Straight Connector 49">
            <a:extLst>
              <a:ext uri="{FF2B5EF4-FFF2-40B4-BE49-F238E27FC236}">
                <a16:creationId xmlns:a16="http://schemas.microsoft.com/office/drawing/2014/main" id="{D4E7FECD-8D23-46A2-8947-BBB721AD31E7}"/>
              </a:ext>
            </a:extLst>
          </p:cNvPr>
          <p:cNvCxnSpPr>
            <a:cxnSpLocks/>
          </p:cNvCxnSpPr>
          <p:nvPr/>
        </p:nvCxnSpPr>
        <p:spPr>
          <a:xfrm flipV="1">
            <a:off x="7863785" y="2603814"/>
            <a:ext cx="0" cy="832407"/>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F98780F-E89A-4BD5-BF30-F516AC140C39}"/>
              </a:ext>
            </a:extLst>
          </p:cNvPr>
          <p:cNvSpPr txBox="1"/>
          <p:nvPr/>
        </p:nvSpPr>
        <p:spPr>
          <a:xfrm>
            <a:off x="2478452" y="5113417"/>
            <a:ext cx="1670038" cy="707886"/>
          </a:xfrm>
          <a:prstGeom prst="rect">
            <a:avLst/>
          </a:prstGeom>
          <a:solidFill>
            <a:schemeClr val="bg1"/>
          </a:solidFill>
        </p:spPr>
        <p:txBody>
          <a:bodyPr wrap="square" rtlCol="0">
            <a:spAutoFit/>
          </a:bodyPr>
          <a:lstStyle/>
          <a:p>
            <a:pPr algn="ctr"/>
            <a:r>
              <a:rPr lang="en-US" sz="2000" dirty="0">
                <a:solidFill>
                  <a:srgbClr val="FF0000"/>
                </a:solidFill>
              </a:rPr>
              <a:t>CELPP Challenge File</a:t>
            </a:r>
          </a:p>
        </p:txBody>
      </p:sp>
      <p:cxnSp>
        <p:nvCxnSpPr>
          <p:cNvPr id="52" name="Straight Connector 51">
            <a:extLst>
              <a:ext uri="{FF2B5EF4-FFF2-40B4-BE49-F238E27FC236}">
                <a16:creationId xmlns:a16="http://schemas.microsoft.com/office/drawing/2014/main" id="{67F75ACA-E601-4959-B0C0-C9EFCC024F19}"/>
              </a:ext>
            </a:extLst>
          </p:cNvPr>
          <p:cNvCxnSpPr>
            <a:cxnSpLocks/>
          </p:cNvCxnSpPr>
          <p:nvPr/>
        </p:nvCxnSpPr>
        <p:spPr>
          <a:xfrm flipV="1">
            <a:off x="4143693" y="5168768"/>
            <a:ext cx="0" cy="693020"/>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F53C5C8-3F3D-48D7-87E3-14596615EE9B}"/>
              </a:ext>
            </a:extLst>
          </p:cNvPr>
          <p:cNvCxnSpPr>
            <a:cxnSpLocks/>
          </p:cNvCxnSpPr>
          <p:nvPr/>
        </p:nvCxnSpPr>
        <p:spPr>
          <a:xfrm flipV="1">
            <a:off x="1296576" y="2603814"/>
            <a:ext cx="0" cy="842032"/>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8A1A7CA-0FE5-49FE-A080-75B94AA9810F}"/>
              </a:ext>
            </a:extLst>
          </p:cNvPr>
          <p:cNvCxnSpPr>
            <a:cxnSpLocks/>
          </p:cNvCxnSpPr>
          <p:nvPr/>
        </p:nvCxnSpPr>
        <p:spPr>
          <a:xfrm flipV="1">
            <a:off x="10016085" y="5149517"/>
            <a:ext cx="0" cy="683394"/>
          </a:xfrm>
          <a:prstGeom prst="line">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E7FAB90E-A5BC-458F-B813-E684C2B218C2}"/>
              </a:ext>
            </a:extLst>
          </p:cNvPr>
          <p:cNvSpPr txBox="1"/>
          <p:nvPr/>
        </p:nvSpPr>
        <p:spPr>
          <a:xfrm>
            <a:off x="10055823" y="5103792"/>
            <a:ext cx="1600372" cy="707886"/>
          </a:xfrm>
          <a:prstGeom prst="rect">
            <a:avLst/>
          </a:prstGeom>
          <a:solidFill>
            <a:schemeClr val="bg1"/>
          </a:solidFill>
        </p:spPr>
        <p:txBody>
          <a:bodyPr wrap="square" rtlCol="0">
            <a:spAutoFit/>
          </a:bodyPr>
          <a:lstStyle/>
          <a:p>
            <a:r>
              <a:rPr lang="en-US" sz="2000" dirty="0">
                <a:solidFill>
                  <a:srgbClr val="FF0000"/>
                </a:solidFill>
              </a:rPr>
              <a:t>CELPP evaluations</a:t>
            </a:r>
          </a:p>
        </p:txBody>
      </p:sp>
      <p:sp>
        <p:nvSpPr>
          <p:cNvPr id="58" name="Shape 185">
            <a:extLst>
              <a:ext uri="{FF2B5EF4-FFF2-40B4-BE49-F238E27FC236}">
                <a16:creationId xmlns:a16="http://schemas.microsoft.com/office/drawing/2014/main" id="{BC1B9D4A-9969-4BEC-902A-E217CB4263CB}"/>
              </a:ext>
            </a:extLst>
          </p:cNvPr>
          <p:cNvSpPr txBox="1">
            <a:spLocks/>
          </p:cNvSpPr>
          <p:nvPr/>
        </p:nvSpPr>
        <p:spPr>
          <a:xfrm>
            <a:off x="956923" y="-15122"/>
            <a:ext cx="10587948" cy="1266176"/>
          </a:xfrm>
          <a:prstGeom prst="rect">
            <a:avLst/>
          </a:prstGeom>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defTabSz="1219170"/>
            <a:r>
              <a:rPr lang="en-US" sz="4400" kern="0" dirty="0">
                <a:solidFill>
                  <a:srgbClr val="0070C0"/>
                </a:solidFill>
                <a:latin typeface="Calibri" panose="020F0502020204030204" pitchFamily="34" charset="0"/>
                <a:cs typeface="Calibri" panose="020F0502020204030204" pitchFamily="34" charset="0"/>
              </a:rPr>
              <a:t>Stronger Statistics in Docking Evaluations</a:t>
            </a:r>
          </a:p>
          <a:p>
            <a:pPr algn="ctr" defTabSz="1219170"/>
            <a:r>
              <a:rPr lang="en-US" sz="3200" kern="0" dirty="0">
                <a:solidFill>
                  <a:schemeClr val="tx1"/>
                </a:solidFill>
                <a:latin typeface="Calibri" panose="020F0502020204030204" pitchFamily="34" charset="0"/>
                <a:cs typeface="Calibri" panose="020F0502020204030204" pitchFamily="34" charset="0"/>
              </a:rPr>
              <a:t>continuous evaluation of ligand pose predictions (CELPP)</a:t>
            </a:r>
          </a:p>
        </p:txBody>
      </p:sp>
      <p:sp>
        <p:nvSpPr>
          <p:cNvPr id="8" name="Rectangle: Rounded Corners 7">
            <a:extLst>
              <a:ext uri="{FF2B5EF4-FFF2-40B4-BE49-F238E27FC236}">
                <a16:creationId xmlns:a16="http://schemas.microsoft.com/office/drawing/2014/main" id="{5426AD16-D503-46E3-BB9B-DED6DD871119}"/>
              </a:ext>
            </a:extLst>
          </p:cNvPr>
          <p:cNvSpPr/>
          <p:nvPr/>
        </p:nvSpPr>
        <p:spPr>
          <a:xfrm>
            <a:off x="3907858" y="5929163"/>
            <a:ext cx="6795435" cy="71226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CELPP Participants</a:t>
            </a:r>
          </a:p>
        </p:txBody>
      </p:sp>
      <p:cxnSp>
        <p:nvCxnSpPr>
          <p:cNvPr id="18" name="Straight Connector 17">
            <a:extLst>
              <a:ext uri="{FF2B5EF4-FFF2-40B4-BE49-F238E27FC236}">
                <a16:creationId xmlns:a16="http://schemas.microsoft.com/office/drawing/2014/main" id="{9C80150B-A817-44EE-8367-445E43116422}"/>
              </a:ext>
            </a:extLst>
          </p:cNvPr>
          <p:cNvCxnSpPr>
            <a:cxnSpLocks/>
          </p:cNvCxnSpPr>
          <p:nvPr/>
        </p:nvCxnSpPr>
        <p:spPr>
          <a:xfrm flipV="1">
            <a:off x="6163394" y="5128842"/>
            <a:ext cx="0" cy="745779"/>
          </a:xfrm>
          <a:prstGeom prst="line">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F21C29C-E8A6-422E-B1AD-31B75A1EA20F}"/>
              </a:ext>
            </a:extLst>
          </p:cNvPr>
          <p:cNvCxnSpPr>
            <a:cxnSpLocks/>
          </p:cNvCxnSpPr>
          <p:nvPr/>
        </p:nvCxnSpPr>
        <p:spPr>
          <a:xfrm flipV="1">
            <a:off x="6999187" y="5128842"/>
            <a:ext cx="0" cy="745779"/>
          </a:xfrm>
          <a:prstGeom prst="line">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DEB4AD3-1C4E-4F6F-B8DE-18DB8CD58C82}"/>
              </a:ext>
            </a:extLst>
          </p:cNvPr>
          <p:cNvCxnSpPr>
            <a:cxnSpLocks/>
          </p:cNvCxnSpPr>
          <p:nvPr/>
        </p:nvCxnSpPr>
        <p:spPr>
          <a:xfrm flipV="1">
            <a:off x="6612573" y="5128842"/>
            <a:ext cx="0" cy="745779"/>
          </a:xfrm>
          <a:prstGeom prst="line">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7394C7-27AF-4BE3-826C-F31E7F0843C1}"/>
              </a:ext>
            </a:extLst>
          </p:cNvPr>
          <p:cNvCxnSpPr>
            <a:cxnSpLocks/>
          </p:cNvCxnSpPr>
          <p:nvPr/>
        </p:nvCxnSpPr>
        <p:spPr>
          <a:xfrm flipV="1">
            <a:off x="7506119" y="5128842"/>
            <a:ext cx="0" cy="745779"/>
          </a:xfrm>
          <a:prstGeom prst="line">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0659358-D2E5-4E3E-81F9-5C13B4AFA3BA}"/>
              </a:ext>
            </a:extLst>
          </p:cNvPr>
          <p:cNvSpPr txBox="1"/>
          <p:nvPr/>
        </p:nvSpPr>
        <p:spPr>
          <a:xfrm>
            <a:off x="2635360" y="5716450"/>
            <a:ext cx="1088439" cy="369332"/>
          </a:xfrm>
          <a:prstGeom prst="rect">
            <a:avLst/>
          </a:prstGeom>
          <a:noFill/>
        </p:spPr>
        <p:txBody>
          <a:bodyPr wrap="none" rtlCol="0">
            <a:spAutoFit/>
          </a:bodyPr>
          <a:lstStyle/>
          <a:p>
            <a:r>
              <a:rPr lang="en-US" dirty="0"/>
              <a:t>~40 cases</a:t>
            </a:r>
          </a:p>
        </p:txBody>
      </p:sp>
    </p:spTree>
    <p:extLst>
      <p:ext uri="{BB962C8B-B14F-4D97-AF65-F5344CB8AC3E}">
        <p14:creationId xmlns:p14="http://schemas.microsoft.com/office/powerpoint/2010/main" val="378222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FD24706-509C-4F50-BF19-0553F971DCA8}"/>
              </a:ext>
            </a:extLst>
          </p:cNvPr>
          <p:cNvGrpSpPr/>
          <p:nvPr/>
        </p:nvGrpSpPr>
        <p:grpSpPr>
          <a:xfrm>
            <a:off x="697680" y="1663186"/>
            <a:ext cx="4858067" cy="4538224"/>
            <a:chOff x="3024504" y="1192847"/>
            <a:chExt cx="5890895" cy="5503054"/>
          </a:xfrm>
        </p:grpSpPr>
        <p:pic>
          <p:nvPicPr>
            <p:cNvPr id="2" name="Picture 1">
              <a:extLst>
                <a:ext uri="{FF2B5EF4-FFF2-40B4-BE49-F238E27FC236}">
                  <a16:creationId xmlns:a16="http://schemas.microsoft.com/office/drawing/2014/main" id="{0DA60759-0CA6-40FC-B283-17A14C4CB30B}"/>
                </a:ext>
              </a:extLst>
            </p:cNvPr>
            <p:cNvPicPr/>
            <p:nvPr/>
          </p:nvPicPr>
          <p:blipFill rotWithShape="1">
            <a:blip r:embed="rId2" cstate="print">
              <a:extLst>
                <a:ext uri="{28A0092B-C50C-407E-A947-70E740481C1C}">
                  <a14:useLocalDpi xmlns:a14="http://schemas.microsoft.com/office/drawing/2010/main" val="0"/>
                </a:ext>
              </a:extLst>
            </a:blip>
            <a:srcRect b="6580"/>
            <a:stretch/>
          </p:blipFill>
          <p:spPr bwMode="auto">
            <a:xfrm>
              <a:off x="3024504" y="1192847"/>
              <a:ext cx="5890895" cy="5503054"/>
            </a:xfrm>
            <a:prstGeom prst="rect">
              <a:avLst/>
            </a:prstGeom>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lc="http://schemas.openxmlformats.org/drawingml/2006/lockedCanvas"/>
              </a:ext>
            </a:extLst>
          </p:spPr>
        </p:pic>
        <p:sp>
          <p:nvSpPr>
            <p:cNvPr id="3" name="Rectangle 2">
              <a:extLst>
                <a:ext uri="{FF2B5EF4-FFF2-40B4-BE49-F238E27FC236}">
                  <a16:creationId xmlns:a16="http://schemas.microsoft.com/office/drawing/2014/main" id="{2FAAE843-56C0-45EB-ADE6-2F5B3EAAA4B7}"/>
                </a:ext>
              </a:extLst>
            </p:cNvPr>
            <p:cNvSpPr/>
            <p:nvPr/>
          </p:nvSpPr>
          <p:spPr>
            <a:xfrm>
              <a:off x="3024504" y="1192847"/>
              <a:ext cx="404496" cy="5470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hape 185">
            <a:extLst>
              <a:ext uri="{FF2B5EF4-FFF2-40B4-BE49-F238E27FC236}">
                <a16:creationId xmlns:a16="http://schemas.microsoft.com/office/drawing/2014/main" id="{8DD9CCE3-334C-4085-93AC-8842E57D71A7}"/>
              </a:ext>
            </a:extLst>
          </p:cNvPr>
          <p:cNvSpPr txBox="1">
            <a:spLocks/>
          </p:cNvSpPr>
          <p:nvPr/>
        </p:nvSpPr>
        <p:spPr>
          <a:xfrm>
            <a:off x="622875" y="0"/>
            <a:ext cx="10946245" cy="1230487"/>
          </a:xfrm>
          <a:prstGeom prst="rect">
            <a:avLst/>
          </a:prstGeom>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defTabSz="1219170"/>
            <a:r>
              <a:rPr lang="en-US" sz="4400" kern="0" dirty="0">
                <a:solidFill>
                  <a:srgbClr val="0070C0"/>
                </a:solidFill>
                <a:latin typeface="Calibri" panose="020F0502020204030204" pitchFamily="34" charset="0"/>
                <a:cs typeface="Calibri" panose="020F0502020204030204" pitchFamily="34" charset="0"/>
              </a:rPr>
              <a:t>CELPP Challenges and Participants</a:t>
            </a:r>
          </a:p>
          <a:p>
            <a:pPr algn="ctr" defTabSz="1219170"/>
            <a:r>
              <a:rPr lang="en-US" sz="3200" kern="0" dirty="0">
                <a:solidFill>
                  <a:schemeClr val="tx1"/>
                </a:solidFill>
                <a:latin typeface="Calibri" panose="020F0502020204030204" pitchFamily="34" charset="0"/>
                <a:cs typeface="Calibri" panose="020F0502020204030204" pitchFamily="34" charset="0"/>
              </a:rPr>
              <a:t>&gt;2,000 cross-docking cases over 64 weeks</a:t>
            </a:r>
          </a:p>
        </p:txBody>
      </p:sp>
      <p:sp>
        <p:nvSpPr>
          <p:cNvPr id="6" name="TextBox 5">
            <a:extLst>
              <a:ext uri="{FF2B5EF4-FFF2-40B4-BE49-F238E27FC236}">
                <a16:creationId xmlns:a16="http://schemas.microsoft.com/office/drawing/2014/main" id="{4398552A-A634-413C-8FED-5502A4754176}"/>
              </a:ext>
            </a:extLst>
          </p:cNvPr>
          <p:cNvSpPr txBox="1"/>
          <p:nvPr/>
        </p:nvSpPr>
        <p:spPr>
          <a:xfrm>
            <a:off x="6288522" y="2114326"/>
            <a:ext cx="5280598" cy="3693319"/>
          </a:xfrm>
          <a:prstGeom prst="rect">
            <a:avLst/>
          </a:prstGeom>
          <a:noFill/>
        </p:spPr>
        <p:txBody>
          <a:bodyPr wrap="square" rtlCol="0">
            <a:spAutoFit/>
          </a:bodyPr>
          <a:lstStyle/>
          <a:p>
            <a:r>
              <a:rPr lang="en-US" sz="2400" dirty="0">
                <a:solidFill>
                  <a:srgbClr val="0070C0"/>
                </a:solidFill>
              </a:rPr>
              <a:t>Two orders of magnitude more tests than in all prior community-wide pose-prediction exercises combined</a:t>
            </a:r>
          </a:p>
          <a:p>
            <a:endParaRPr lang="en-US" sz="2400" dirty="0">
              <a:solidFill>
                <a:srgbClr val="0070C0"/>
              </a:solidFill>
            </a:endParaRPr>
          </a:p>
          <a:p>
            <a:r>
              <a:rPr lang="en-US" sz="2400" dirty="0">
                <a:solidFill>
                  <a:srgbClr val="0070C0"/>
                </a:solidFill>
              </a:rPr>
              <a:t>Five “in-house” docking servers</a:t>
            </a:r>
          </a:p>
          <a:p>
            <a:pPr lvl="1"/>
            <a:r>
              <a:rPr lang="en-US" dirty="0" err="1"/>
              <a:t>Autodock</a:t>
            </a:r>
            <a:r>
              <a:rPr lang="en-US" dirty="0"/>
              <a:t> Vina</a:t>
            </a:r>
          </a:p>
          <a:p>
            <a:pPr lvl="1"/>
            <a:r>
              <a:rPr lang="en-US" dirty="0"/>
              <a:t>Two GLIDE methods</a:t>
            </a:r>
          </a:p>
          <a:p>
            <a:pPr lvl="1"/>
            <a:r>
              <a:rPr lang="en-US" dirty="0"/>
              <a:t>OE Fred</a:t>
            </a:r>
          </a:p>
          <a:p>
            <a:pPr lvl="1"/>
            <a:r>
              <a:rPr lang="en-US" dirty="0" err="1"/>
              <a:t>rDOCK</a:t>
            </a:r>
            <a:endParaRPr lang="en-US" dirty="0"/>
          </a:p>
          <a:p>
            <a:endParaRPr lang="en-US" dirty="0"/>
          </a:p>
          <a:p>
            <a:r>
              <a:rPr lang="en-US" sz="2400" dirty="0">
                <a:solidFill>
                  <a:srgbClr val="0070C0"/>
                </a:solidFill>
              </a:rPr>
              <a:t>Four anonymized external participants</a:t>
            </a:r>
          </a:p>
        </p:txBody>
      </p:sp>
      <p:sp>
        <p:nvSpPr>
          <p:cNvPr id="7" name="TextBox 6">
            <a:extLst>
              <a:ext uri="{FF2B5EF4-FFF2-40B4-BE49-F238E27FC236}">
                <a16:creationId xmlns:a16="http://schemas.microsoft.com/office/drawing/2014/main" id="{77444599-161B-4D2E-ACD5-C83FEC534050}"/>
              </a:ext>
            </a:extLst>
          </p:cNvPr>
          <p:cNvSpPr txBox="1"/>
          <p:nvPr/>
        </p:nvSpPr>
        <p:spPr>
          <a:xfrm>
            <a:off x="214489" y="6558844"/>
            <a:ext cx="5404493" cy="369332"/>
          </a:xfrm>
          <a:prstGeom prst="rect">
            <a:avLst/>
          </a:prstGeom>
          <a:noFill/>
        </p:spPr>
        <p:txBody>
          <a:bodyPr wrap="none" rtlCol="0">
            <a:spAutoFit/>
          </a:bodyPr>
          <a:lstStyle/>
          <a:p>
            <a:r>
              <a:rPr lang="en-US" dirty="0"/>
              <a:t>Wagner et al, Structure 2019, 10.1016/j.str.2019.05.012</a:t>
            </a:r>
          </a:p>
        </p:txBody>
      </p:sp>
    </p:spTree>
    <p:extLst>
      <p:ext uri="{BB962C8B-B14F-4D97-AF65-F5344CB8AC3E}">
        <p14:creationId xmlns:p14="http://schemas.microsoft.com/office/powerpoint/2010/main" val="299360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35A0D92-9941-4706-93E3-D405586A69DD}"/>
              </a:ext>
            </a:extLst>
          </p:cNvPr>
          <p:cNvGrpSpPr/>
          <p:nvPr/>
        </p:nvGrpSpPr>
        <p:grpSpPr>
          <a:xfrm>
            <a:off x="87489" y="1457077"/>
            <a:ext cx="5816600" cy="5166060"/>
            <a:chOff x="381000" y="1615121"/>
            <a:chExt cx="5299305" cy="4706620"/>
          </a:xfrm>
        </p:grpSpPr>
        <p:pic>
          <p:nvPicPr>
            <p:cNvPr id="2" name="Picture 1">
              <a:extLst>
                <a:ext uri="{FF2B5EF4-FFF2-40B4-BE49-F238E27FC236}">
                  <a16:creationId xmlns:a16="http://schemas.microsoft.com/office/drawing/2014/main" id="{4C3979D3-E6A0-4A31-AE64-AD992527BFDB}"/>
                </a:ext>
              </a:extLst>
            </p:cNvPr>
            <p:cNvPicPr/>
            <p:nvPr/>
          </p:nvPicPr>
          <p:blipFill rotWithShape="1">
            <a:blip r:embed="rId2" cstate="print">
              <a:extLst>
                <a:ext uri="{28A0092B-C50C-407E-A947-70E740481C1C}">
                  <a14:useLocalDpi xmlns:a14="http://schemas.microsoft.com/office/drawing/2010/main" val="0"/>
                </a:ext>
              </a:extLst>
            </a:blip>
            <a:srcRect r="7479"/>
            <a:stretch/>
          </p:blipFill>
          <p:spPr bwMode="auto">
            <a:xfrm>
              <a:off x="454659" y="1615121"/>
              <a:ext cx="5225646" cy="4706620"/>
            </a:xfrm>
            <a:prstGeom prst="rect">
              <a:avLst/>
            </a:prstGeom>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lc="http://schemas.openxmlformats.org/drawingml/2006/lockedCanvas"/>
              </a:ext>
            </a:extLst>
          </p:spPr>
        </p:pic>
        <p:sp>
          <p:nvSpPr>
            <p:cNvPr id="4" name="Rectangle 3">
              <a:extLst>
                <a:ext uri="{FF2B5EF4-FFF2-40B4-BE49-F238E27FC236}">
                  <a16:creationId xmlns:a16="http://schemas.microsoft.com/office/drawing/2014/main" id="{ADC40D4A-6EAC-4E52-B737-5573A64DBB8C}"/>
                </a:ext>
              </a:extLst>
            </p:cNvPr>
            <p:cNvSpPr/>
            <p:nvPr/>
          </p:nvSpPr>
          <p:spPr>
            <a:xfrm>
              <a:off x="381000" y="1684020"/>
              <a:ext cx="426720" cy="4343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070ABFAA-3693-4FDA-B126-FE9C08CAEF81}"/>
              </a:ext>
            </a:extLst>
          </p:cNvPr>
          <p:cNvGrpSpPr/>
          <p:nvPr/>
        </p:nvGrpSpPr>
        <p:grpSpPr>
          <a:xfrm>
            <a:off x="6096000" y="1457076"/>
            <a:ext cx="5798848" cy="5166059"/>
            <a:chOff x="6438900" y="1607501"/>
            <a:chExt cx="5294537" cy="4716780"/>
          </a:xfrm>
        </p:grpSpPr>
        <p:pic>
          <p:nvPicPr>
            <p:cNvPr id="3" name="Picture 2">
              <a:extLst>
                <a:ext uri="{FF2B5EF4-FFF2-40B4-BE49-F238E27FC236}">
                  <a16:creationId xmlns:a16="http://schemas.microsoft.com/office/drawing/2014/main" id="{131CB9A1-794D-41BC-B7EF-6187D00AAA1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602"/>
            <a:stretch/>
          </p:blipFill>
          <p:spPr bwMode="auto">
            <a:xfrm>
              <a:off x="6511696" y="1615121"/>
              <a:ext cx="5221741" cy="4709160"/>
            </a:xfrm>
            <a:prstGeom prst="rect">
              <a:avLst/>
            </a:prstGeom>
            <a:ln>
              <a:noFill/>
            </a:ln>
            <a:extLst>
              <a:ext uri="{53640926-AAD7-44d8-BBD7-CCE9431645EC}">
                <a14:shadowObscured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lc="http://schemas.openxmlformats.org/drawingml/2006/lockedCanvas"/>
              </a:ext>
            </a:extLst>
          </p:spPr>
        </p:pic>
        <p:sp>
          <p:nvSpPr>
            <p:cNvPr id="5" name="Rectangle 4">
              <a:extLst>
                <a:ext uri="{FF2B5EF4-FFF2-40B4-BE49-F238E27FC236}">
                  <a16:creationId xmlns:a16="http://schemas.microsoft.com/office/drawing/2014/main" id="{129F2242-FC81-4346-8455-C091CF6F1AEF}"/>
                </a:ext>
              </a:extLst>
            </p:cNvPr>
            <p:cNvSpPr/>
            <p:nvPr/>
          </p:nvSpPr>
          <p:spPr>
            <a:xfrm>
              <a:off x="6438900" y="1607501"/>
              <a:ext cx="426720" cy="4343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hape 185">
            <a:extLst>
              <a:ext uri="{FF2B5EF4-FFF2-40B4-BE49-F238E27FC236}">
                <a16:creationId xmlns:a16="http://schemas.microsoft.com/office/drawing/2014/main" id="{B51A5B92-DC80-4EC4-9FA3-C40CEA8BFB46}"/>
              </a:ext>
            </a:extLst>
          </p:cNvPr>
          <p:cNvSpPr txBox="1">
            <a:spLocks/>
          </p:cNvSpPr>
          <p:nvPr/>
        </p:nvSpPr>
        <p:spPr>
          <a:xfrm>
            <a:off x="622877" y="0"/>
            <a:ext cx="10946245" cy="1299095"/>
          </a:xfrm>
          <a:prstGeom prst="rect">
            <a:avLst/>
          </a:prstGeom>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defTabSz="1219170"/>
            <a:r>
              <a:rPr lang="en-US" sz="4400" kern="0" dirty="0">
                <a:solidFill>
                  <a:srgbClr val="0070C0"/>
                </a:solidFill>
                <a:latin typeface="Calibri" panose="020F0502020204030204" pitchFamily="34" charset="0"/>
                <a:cs typeface="Calibri" panose="020F0502020204030204" pitchFamily="34" charset="0"/>
              </a:rPr>
              <a:t>Initial Docking Results</a:t>
            </a:r>
          </a:p>
          <a:p>
            <a:pPr algn="ctr" defTabSz="1219170"/>
            <a:r>
              <a:rPr lang="en-US" sz="3200" kern="0" dirty="0">
                <a:solidFill>
                  <a:schemeClr val="tx1"/>
                </a:solidFill>
                <a:latin typeface="Calibri" panose="020F0502020204030204" pitchFamily="34" charset="0"/>
                <a:cs typeface="Calibri" panose="020F0502020204030204" pitchFamily="34" charset="0"/>
              </a:rPr>
              <a:t>&gt;2,000 CELPP cross-docking cases over 64 weeks</a:t>
            </a:r>
          </a:p>
        </p:txBody>
      </p:sp>
      <p:sp>
        <p:nvSpPr>
          <p:cNvPr id="9" name="TextBox 8">
            <a:extLst>
              <a:ext uri="{FF2B5EF4-FFF2-40B4-BE49-F238E27FC236}">
                <a16:creationId xmlns:a16="http://schemas.microsoft.com/office/drawing/2014/main" id="{A9040925-3261-4B79-ABAA-7519D135E49B}"/>
              </a:ext>
            </a:extLst>
          </p:cNvPr>
          <p:cNvSpPr txBox="1"/>
          <p:nvPr/>
        </p:nvSpPr>
        <p:spPr>
          <a:xfrm>
            <a:off x="214489" y="6558844"/>
            <a:ext cx="5404493" cy="369332"/>
          </a:xfrm>
          <a:prstGeom prst="rect">
            <a:avLst/>
          </a:prstGeom>
          <a:noFill/>
        </p:spPr>
        <p:txBody>
          <a:bodyPr wrap="none" rtlCol="0">
            <a:spAutoFit/>
          </a:bodyPr>
          <a:lstStyle/>
          <a:p>
            <a:r>
              <a:rPr lang="en-US" dirty="0"/>
              <a:t>Wagner et al, Structure 2019, 10.1016/j.str.2019.05.012</a:t>
            </a:r>
          </a:p>
        </p:txBody>
      </p:sp>
    </p:spTree>
    <p:extLst>
      <p:ext uri="{BB962C8B-B14F-4D97-AF65-F5344CB8AC3E}">
        <p14:creationId xmlns:p14="http://schemas.microsoft.com/office/powerpoint/2010/main" val="370129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72AEA52-F792-4127-AEC4-BF6658CB6224}"/>
              </a:ext>
            </a:extLst>
          </p:cNvPr>
          <p:cNvPicPr>
            <a:picLocks noChangeAspect="1"/>
          </p:cNvPicPr>
          <p:nvPr/>
        </p:nvPicPr>
        <p:blipFill>
          <a:blip r:embed="rId2"/>
          <a:stretch>
            <a:fillRect/>
          </a:stretch>
        </p:blipFill>
        <p:spPr>
          <a:xfrm>
            <a:off x="2421681" y="1079689"/>
            <a:ext cx="6564275" cy="5440659"/>
          </a:xfrm>
          <a:prstGeom prst="rect">
            <a:avLst/>
          </a:prstGeom>
        </p:spPr>
      </p:pic>
      <p:sp>
        <p:nvSpPr>
          <p:cNvPr id="3" name="Rectangle 2">
            <a:extLst>
              <a:ext uri="{FF2B5EF4-FFF2-40B4-BE49-F238E27FC236}">
                <a16:creationId xmlns:a16="http://schemas.microsoft.com/office/drawing/2014/main" id="{EA10AE23-7166-4248-B7CB-DA221167B737}"/>
              </a:ext>
            </a:extLst>
          </p:cNvPr>
          <p:cNvSpPr/>
          <p:nvPr/>
        </p:nvSpPr>
        <p:spPr>
          <a:xfrm>
            <a:off x="3974669" y="6488668"/>
            <a:ext cx="3971728" cy="369332"/>
          </a:xfrm>
          <a:prstGeom prst="rect">
            <a:avLst/>
          </a:prstGeom>
        </p:spPr>
        <p:txBody>
          <a:bodyPr wrap="none">
            <a:spAutoFit/>
          </a:bodyPr>
          <a:lstStyle/>
          <a:p>
            <a:r>
              <a:rPr lang="en-US" dirty="0"/>
              <a:t>https://drugdesigndata.org/about/celpp</a:t>
            </a:r>
          </a:p>
        </p:txBody>
      </p:sp>
      <p:sp>
        <p:nvSpPr>
          <p:cNvPr id="4" name="Rectangle 3">
            <a:extLst>
              <a:ext uri="{FF2B5EF4-FFF2-40B4-BE49-F238E27FC236}">
                <a16:creationId xmlns:a16="http://schemas.microsoft.com/office/drawing/2014/main" id="{19869F72-6CFD-4187-B1A8-BFBE047EEAFC}"/>
              </a:ext>
            </a:extLst>
          </p:cNvPr>
          <p:cNvSpPr/>
          <p:nvPr/>
        </p:nvSpPr>
        <p:spPr>
          <a:xfrm>
            <a:off x="1136243" y="105980"/>
            <a:ext cx="9648580" cy="830997"/>
          </a:xfrm>
          <a:prstGeom prst="rect">
            <a:avLst/>
          </a:prstGeom>
        </p:spPr>
        <p:txBody>
          <a:bodyPr wrap="square">
            <a:spAutoFit/>
          </a:bodyPr>
          <a:lstStyle/>
          <a:p>
            <a:pPr algn="ctr"/>
            <a:r>
              <a:rPr lang="en-US" sz="4800" dirty="0">
                <a:solidFill>
                  <a:srgbClr val="0070C0"/>
                </a:solidFill>
              </a:rPr>
              <a:t>CELPP Results on the D3R Website</a:t>
            </a:r>
          </a:p>
        </p:txBody>
      </p:sp>
    </p:spTree>
    <p:extLst>
      <p:ext uri="{BB962C8B-B14F-4D97-AF65-F5344CB8AC3E}">
        <p14:creationId xmlns:p14="http://schemas.microsoft.com/office/powerpoint/2010/main" val="2315324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714C7C0-FE67-48D0-B57F-8B661C0D7C3B}"/>
              </a:ext>
            </a:extLst>
          </p:cNvPr>
          <p:cNvSpPr/>
          <p:nvPr/>
        </p:nvSpPr>
        <p:spPr>
          <a:xfrm>
            <a:off x="-152400" y="0"/>
            <a:ext cx="12344400" cy="1323439"/>
          </a:xfrm>
          <a:prstGeom prst="rect">
            <a:avLst/>
          </a:prstGeom>
        </p:spPr>
        <p:txBody>
          <a:bodyPr wrap="square">
            <a:spAutoFit/>
          </a:bodyPr>
          <a:lstStyle/>
          <a:p>
            <a:pPr algn="ctr"/>
            <a:r>
              <a:rPr lang="en-US" sz="4400" dirty="0">
                <a:solidFill>
                  <a:srgbClr val="0070C0"/>
                </a:solidFill>
              </a:rPr>
              <a:t>Workflow Version of CELPP</a:t>
            </a:r>
          </a:p>
          <a:p>
            <a:pPr algn="ctr"/>
            <a:r>
              <a:rPr lang="en-US" sz="3600" dirty="0"/>
              <a:t>fosters replication, dissemination of methods</a:t>
            </a:r>
            <a:endParaRPr lang="en-US" sz="4400" dirty="0">
              <a:solidFill>
                <a:srgbClr val="0070C0"/>
              </a:solidFill>
            </a:endParaRPr>
          </a:p>
        </p:txBody>
      </p:sp>
      <p:pic>
        <p:nvPicPr>
          <p:cNvPr id="4" name="Picture 3">
            <a:extLst>
              <a:ext uri="{FF2B5EF4-FFF2-40B4-BE49-F238E27FC236}">
                <a16:creationId xmlns:a16="http://schemas.microsoft.com/office/drawing/2014/main" id="{697C334A-6416-4C78-A73D-F04C99E7C35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733920" y="1609972"/>
            <a:ext cx="8385494" cy="5146428"/>
          </a:xfrm>
          <a:prstGeom prst="rect">
            <a:avLst/>
          </a:prstGeom>
        </p:spPr>
      </p:pic>
    </p:spTree>
    <p:extLst>
      <p:ext uri="{BB962C8B-B14F-4D97-AF65-F5344CB8AC3E}">
        <p14:creationId xmlns:p14="http://schemas.microsoft.com/office/powerpoint/2010/main" val="128745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714C7C0-FE67-48D0-B57F-8B661C0D7C3B}"/>
              </a:ext>
            </a:extLst>
          </p:cNvPr>
          <p:cNvSpPr/>
          <p:nvPr/>
        </p:nvSpPr>
        <p:spPr>
          <a:xfrm>
            <a:off x="-152400" y="-83539"/>
            <a:ext cx="12344400" cy="1323439"/>
          </a:xfrm>
          <a:prstGeom prst="rect">
            <a:avLst/>
          </a:prstGeom>
        </p:spPr>
        <p:txBody>
          <a:bodyPr wrap="square">
            <a:spAutoFit/>
          </a:bodyPr>
          <a:lstStyle/>
          <a:p>
            <a:pPr algn="ctr"/>
            <a:r>
              <a:rPr lang="en-US" sz="4400" dirty="0">
                <a:solidFill>
                  <a:srgbClr val="0070C0"/>
                </a:solidFill>
              </a:rPr>
              <a:t>CELPP+: Rolling Affinity-Prediction Challenge</a:t>
            </a:r>
          </a:p>
          <a:p>
            <a:pPr algn="ctr"/>
            <a:r>
              <a:rPr lang="en-US" sz="3600" dirty="0"/>
              <a:t>BDB curated 48,000 binding data in one year</a:t>
            </a:r>
            <a:endParaRPr lang="en-US" sz="4400" dirty="0">
              <a:solidFill>
                <a:srgbClr val="0070C0"/>
              </a:solidFill>
            </a:endParaRPr>
          </a:p>
        </p:txBody>
      </p:sp>
      <p:pic>
        <p:nvPicPr>
          <p:cNvPr id="11" name="Picture 10">
            <a:extLst>
              <a:ext uri="{FF2B5EF4-FFF2-40B4-BE49-F238E27FC236}">
                <a16:creationId xmlns:a16="http://schemas.microsoft.com/office/drawing/2014/main" id="{1315DF4E-119E-44CE-AB91-2E1F20A79FA7}"/>
              </a:ext>
            </a:extLst>
          </p:cNvPr>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90407" y="1415861"/>
            <a:ext cx="9411185" cy="5195651"/>
          </a:xfrm>
          <a:prstGeom prst="rect">
            <a:avLst/>
          </a:prstGeom>
        </p:spPr>
      </p:pic>
      <p:sp>
        <p:nvSpPr>
          <p:cNvPr id="2" name="TextBox 1">
            <a:extLst>
              <a:ext uri="{FF2B5EF4-FFF2-40B4-BE49-F238E27FC236}">
                <a16:creationId xmlns:a16="http://schemas.microsoft.com/office/drawing/2014/main" id="{0A364729-2C46-44FF-92CB-074954868A9F}"/>
              </a:ext>
            </a:extLst>
          </p:cNvPr>
          <p:cNvSpPr txBox="1"/>
          <p:nvPr/>
        </p:nvSpPr>
        <p:spPr>
          <a:xfrm>
            <a:off x="1275644" y="2337494"/>
            <a:ext cx="2615268" cy="461665"/>
          </a:xfrm>
          <a:prstGeom prst="rect">
            <a:avLst/>
          </a:prstGeom>
          <a:noFill/>
        </p:spPr>
        <p:txBody>
          <a:bodyPr wrap="none" rtlCol="0">
            <a:spAutoFit/>
          </a:bodyPr>
          <a:lstStyle/>
          <a:p>
            <a:r>
              <a:rPr lang="en-US" sz="2400" dirty="0">
                <a:solidFill>
                  <a:srgbClr val="0070C0"/>
                </a:solidFill>
              </a:rPr>
              <a:t>BindingDB Curation</a:t>
            </a:r>
          </a:p>
        </p:txBody>
      </p:sp>
    </p:spTree>
    <p:extLst>
      <p:ext uri="{BB962C8B-B14F-4D97-AF65-F5344CB8AC3E}">
        <p14:creationId xmlns:p14="http://schemas.microsoft.com/office/powerpoint/2010/main" val="154031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drugdesigndata.org/upload/community-logo/_177228.png">
            <a:extLst>
              <a:ext uri="{FF2B5EF4-FFF2-40B4-BE49-F238E27FC236}">
                <a16:creationId xmlns:a16="http://schemas.microsoft.com/office/drawing/2014/main" id="{329AA4E7-5A5D-427E-B25B-A479AC2A068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7329" y="594555"/>
            <a:ext cx="1015479" cy="114779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5A81129-7D07-4539-86D5-A61C67ECE538}"/>
              </a:ext>
            </a:extLst>
          </p:cNvPr>
          <p:cNvSpPr txBox="1"/>
          <p:nvPr/>
        </p:nvSpPr>
        <p:spPr>
          <a:xfrm>
            <a:off x="2912945" y="594555"/>
            <a:ext cx="6577634" cy="769441"/>
          </a:xfrm>
          <a:prstGeom prst="rect">
            <a:avLst/>
          </a:prstGeom>
          <a:noFill/>
        </p:spPr>
        <p:txBody>
          <a:bodyPr wrap="none" rtlCol="0">
            <a:spAutoFit/>
          </a:bodyPr>
          <a:lstStyle/>
          <a:p>
            <a:r>
              <a:rPr lang="en-US" sz="4400" dirty="0">
                <a:solidFill>
                  <a:srgbClr val="0070C0"/>
                </a:solidFill>
              </a:rPr>
              <a:t>Grant Proposal and Reviews</a:t>
            </a:r>
          </a:p>
        </p:txBody>
      </p:sp>
      <p:sp>
        <p:nvSpPr>
          <p:cNvPr id="5" name="Rectangle 4">
            <a:extLst>
              <a:ext uri="{FF2B5EF4-FFF2-40B4-BE49-F238E27FC236}">
                <a16:creationId xmlns:a16="http://schemas.microsoft.com/office/drawing/2014/main" id="{105FFA85-6A27-4759-A0E3-F683A014D899}"/>
              </a:ext>
            </a:extLst>
          </p:cNvPr>
          <p:cNvSpPr/>
          <p:nvPr/>
        </p:nvSpPr>
        <p:spPr>
          <a:xfrm>
            <a:off x="2292056" y="2923247"/>
            <a:ext cx="8048037" cy="584775"/>
          </a:xfrm>
          <a:prstGeom prst="rect">
            <a:avLst/>
          </a:prstGeom>
        </p:spPr>
        <p:txBody>
          <a:bodyPr wrap="none">
            <a:spAutoFit/>
          </a:bodyPr>
          <a:lstStyle/>
          <a:p>
            <a:r>
              <a:rPr lang="en-US" sz="3200" dirty="0"/>
              <a:t>https://drugdesigndata.org/about/publications</a:t>
            </a:r>
          </a:p>
        </p:txBody>
      </p:sp>
    </p:spTree>
    <p:extLst>
      <p:ext uri="{BB962C8B-B14F-4D97-AF65-F5344CB8AC3E}">
        <p14:creationId xmlns:p14="http://schemas.microsoft.com/office/powerpoint/2010/main" val="3146015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431</Words>
  <Application>Microsoft Office PowerPoint</Application>
  <PresentationFormat>Widescreen</PresentationFormat>
  <Paragraphs>58</Paragraphs>
  <Slides>11</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Gilson</dc:creator>
  <cp:lastModifiedBy>Michael Gilson</cp:lastModifiedBy>
  <cp:revision>22</cp:revision>
  <dcterms:created xsi:type="dcterms:W3CDTF">2019-08-21T19:15:43Z</dcterms:created>
  <dcterms:modified xsi:type="dcterms:W3CDTF">2019-08-23T22:56:49Z</dcterms:modified>
</cp:coreProperties>
</file>